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314" r:id="rId2"/>
    <p:sldId id="286" r:id="rId3"/>
    <p:sldId id="353" r:id="rId4"/>
    <p:sldId id="368" r:id="rId5"/>
    <p:sldId id="369" r:id="rId6"/>
    <p:sldId id="354" r:id="rId7"/>
    <p:sldId id="370" r:id="rId8"/>
    <p:sldId id="355" r:id="rId9"/>
    <p:sldId id="371" r:id="rId10"/>
    <p:sldId id="372" r:id="rId11"/>
    <p:sldId id="276" r:id="rId12"/>
  </p:sldIdLst>
  <p:sldSz cx="9144000" cy="6858000" type="screen4x3"/>
  <p:notesSz cx="6794500" cy="9906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F5F5F"/>
    <a:srgbClr val="808080"/>
    <a:srgbClr val="000000"/>
    <a:srgbClr val="CC0000"/>
    <a:srgbClr val="46ACAE"/>
    <a:srgbClr val="D2C2F0"/>
    <a:srgbClr val="FE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08" y="-9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3" rIns="95425" bIns="47713" numCol="1" anchor="b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3" rIns="95425" bIns="47713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78A44FE9-AC6F-4398-8C56-6D98D80B40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544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3" rIns="95425" bIns="47713" numCol="1" anchor="b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3" rIns="95425" bIns="47713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A91F2CDE-EC89-49A4-87AA-17E9005D3D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46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2_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458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657600" y="2819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" name="Picture 11" descr="02_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0" y="2133600"/>
            <a:ext cx="4876800" cy="6096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895600"/>
            <a:ext cx="4800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152400" y="6553200"/>
            <a:ext cx="2438400" cy="22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3048000" cy="22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553200"/>
            <a:ext cx="2438400" cy="228600"/>
          </a:xfrm>
        </p:spPr>
        <p:txBody>
          <a:bodyPr/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C1A74ADA-26EB-48DF-95A8-875B3C1462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22" name="ShockwaveFlash1" r:id="rId2" imgW="4084634" imgH="5443299"/>
        </mc:Choice>
        <mc:Fallback>
          <p:control name="ShockwaveFlash1" r:id="rId2" imgW="4084634" imgH="544329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7650" y="784225"/>
                  <a:ext cx="4084638" cy="54435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175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F63A5-1B17-44AC-AE69-32AC765E4E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09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520BF-509A-483D-85BC-CEA890709D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44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00475"/>
            <a:ext cx="4038600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0A15B-8947-44AB-B9D4-424B7E5598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68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747D7-BD36-4099-92B2-FFBC24A777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608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E1E21-32BC-49C2-8CE9-1E8A57E469E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03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D3EFA-6A23-4C04-8328-F27E7B8F0D8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023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0078F-DC57-4D2D-AE2C-BC89443FAF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54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78972-A328-48B9-8789-FBB7112D47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713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2E287-FF09-42DC-9393-F6777AA6A7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57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E0D3C-59CF-4160-A2BA-E8B57FED6E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8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6B288-FAC4-4CC5-B1FE-7D71016DD3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82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FCE57-E403-4389-96A1-7259FD725C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3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2_back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523875"/>
            <a:ext cx="2640012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white">
          <a:xfrm>
            <a:off x="5715000" y="6305550"/>
            <a:ext cx="3009900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19200"/>
            <a:ext cx="8229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1737" name="Rectangle 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000000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17994B09-9F0E-4C51-AAD8-1E387E442F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80" name="Rectangle 10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0"/>
            <a:ext cx="4876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3081" name="Picture 11" descr="02_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190500"/>
            <a:ext cx="6619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16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B2EA0B-0B68-4144-8CEC-B6D0B8E48112}" type="slidenum">
              <a:rPr lang="ko-KR" alt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2244725"/>
            <a:ext cx="3771900" cy="346075"/>
          </a:xfrm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rgbClr val="003366"/>
                </a:solidFill>
                <a:ea typeface="굴림" pitchFamily="50" charset="-127"/>
              </a:rPr>
              <a:t>기 초 통 계 실 습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048000"/>
            <a:ext cx="3889375" cy="304800"/>
          </a:xfrm>
        </p:spPr>
        <p:txBody>
          <a:bodyPr/>
          <a:lstStyle/>
          <a:p>
            <a:pPr eaLnBrk="1" hangingPunct="1"/>
            <a:r>
              <a:rPr lang="ko-KR" altLang="en-US" sz="1800" b="1" smtClean="0">
                <a:ea typeface="굴림" pitchFamily="50" charset="-127"/>
              </a:rPr>
              <a:t>제 </a:t>
            </a:r>
            <a:r>
              <a:rPr lang="en-US" altLang="ko-KR" sz="1800" b="1" smtClean="0">
                <a:ea typeface="굴림" pitchFamily="50" charset="-127"/>
              </a:rPr>
              <a:t>12 </a:t>
            </a:r>
            <a:r>
              <a:rPr lang="ko-KR" altLang="en-US" sz="1800" b="1" smtClean="0">
                <a:ea typeface="굴림" pitchFamily="50" charset="-127"/>
              </a:rPr>
              <a:t>장  두 모집단의 비교</a:t>
            </a:r>
            <a:r>
              <a:rPr lang="en-US" altLang="ko-KR" sz="1800" b="1" smtClean="0">
                <a:ea typeface="굴림" pitchFamily="50" charset="-127"/>
              </a:rPr>
              <a:t>-2</a:t>
            </a:r>
            <a:endParaRPr lang="ko-KR" altLang="en-US" sz="1800" b="1" smtClean="0">
              <a:ea typeface="굴림" pitchFamily="50" charset="-127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6019800" y="3048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Statistics Inha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9331AB-D5B7-4763-BEBA-931A31F58C5C}" type="slidenum">
              <a:rPr lang="ko-KR" altLang="en-US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실습</a:t>
            </a:r>
            <a:endParaRPr lang="en-US" altLang="ko-KR" sz="18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gray">
          <a:xfrm>
            <a:off x="568325" y="1219200"/>
            <a:ext cx="7777163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1600" b="1">
                <a:solidFill>
                  <a:schemeClr val="hlink"/>
                </a:solidFill>
                <a:latin typeface="Verdana" pitchFamily="34" charset="0"/>
                <a:ea typeface="굴림" pitchFamily="50" charset="-127"/>
              </a:rPr>
              <a:t>연습문제 </a:t>
            </a:r>
            <a:r>
              <a:rPr lang="en-US" altLang="ko-KR" sz="1600" b="1">
                <a:solidFill>
                  <a:schemeClr val="hlink"/>
                </a:solidFill>
                <a:latin typeface="Verdana" pitchFamily="34" charset="0"/>
                <a:ea typeface="굴림" pitchFamily="50" charset="-127"/>
              </a:rPr>
              <a:t>3.8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1600" b="1">
                <a:solidFill>
                  <a:schemeClr val="hlink"/>
                </a:solidFill>
                <a:latin typeface="Verdana" pitchFamily="34" charset="0"/>
                <a:ea typeface="굴림" pitchFamily="50" charset="-127"/>
              </a:rPr>
              <a:t>연습문제 </a:t>
            </a:r>
            <a:r>
              <a:rPr lang="en-US" altLang="ko-KR" sz="1600" b="1">
                <a:solidFill>
                  <a:schemeClr val="hlink"/>
                </a:solidFill>
                <a:latin typeface="Verdana" pitchFamily="34" charset="0"/>
                <a:ea typeface="굴림" pitchFamily="50" charset="-127"/>
              </a:rPr>
              <a:t>4.15</a:t>
            </a:r>
            <a:endParaRPr lang="ko-KR" altLang="en-US" sz="1600" b="1">
              <a:solidFill>
                <a:schemeClr val="hlink"/>
              </a:solidFill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ko-KR" altLang="en-US" sz="1600">
                <a:solidFill>
                  <a:schemeClr val="hlink"/>
                </a:solidFill>
                <a:latin typeface="Verdana" pitchFamily="34" charset="0"/>
                <a:ea typeface="굴림" pitchFamily="50" charset="-127"/>
              </a:rPr>
              <a:t>   </a:t>
            </a:r>
            <a:endParaRPr lang="ko-KR" altLang="en-US" sz="1400">
              <a:solidFill>
                <a:schemeClr val="hlink"/>
              </a:solidFill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826ABD-FB53-414F-A65C-4124423D50E3}" type="slidenum">
              <a:rPr lang="ko-KR" altLang="en-US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86021" name="WordArt 5"/>
          <p:cNvSpPr>
            <a:spLocks noChangeArrowheads="1" noChangeShapeType="1" noTextEdit="1"/>
          </p:cNvSpPr>
          <p:nvPr/>
        </p:nvSpPr>
        <p:spPr bwMode="invGray">
          <a:xfrm>
            <a:off x="4572000" y="2286000"/>
            <a:ext cx="41910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You!</a:t>
            </a:r>
            <a:endParaRPr lang="ko-KR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D060-9709-4B84-A710-3297CE73DA7A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238125"/>
            <a:ext cx="4802187" cy="533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Contents</a:t>
            </a:r>
            <a:endParaRPr lang="en-US" altLang="ko-KR" smtClean="0">
              <a:solidFill>
                <a:schemeClr val="accent1"/>
              </a:solidFill>
              <a:ea typeface="굴림" pitchFamily="50" charset="-127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ko-KR" altLang="en-US">
              <a:ea typeface="굴림" pitchFamily="50" charset="-127"/>
            </a:endParaRPr>
          </a:p>
        </p:txBody>
      </p:sp>
      <p:grpSp>
        <p:nvGrpSpPr>
          <p:cNvPr id="5125" name="Group 14"/>
          <p:cNvGrpSpPr>
            <a:grpSpLocks/>
          </p:cNvGrpSpPr>
          <p:nvPr/>
        </p:nvGrpSpPr>
        <p:grpSpPr bwMode="auto">
          <a:xfrm>
            <a:off x="1376363" y="2133600"/>
            <a:ext cx="5114925" cy="457200"/>
            <a:chOff x="1296" y="1908"/>
            <a:chExt cx="3222" cy="288"/>
          </a:xfrm>
        </p:grpSpPr>
        <p:sp>
          <p:nvSpPr>
            <p:cNvPr id="102415" name="Oval 15"/>
            <p:cNvSpPr>
              <a:spLocks noChangeArrowheads="1"/>
            </p:cNvSpPr>
            <p:nvPr/>
          </p:nvSpPr>
          <p:spPr bwMode="gray">
            <a:xfrm>
              <a:off x="1296" y="197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138" name="Group 16"/>
            <p:cNvGrpSpPr>
              <a:grpSpLocks/>
            </p:cNvGrpSpPr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5139" name="Line 1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0" name="AutoShape 1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>
                    <a:ea typeface="굴림" pitchFamily="50" charset="-127"/>
                  </a:rPr>
                  <a:t>짝비교</a:t>
                </a:r>
                <a:endParaRPr lang="en-US" altLang="ko-KR">
                  <a:ea typeface="굴림" pitchFamily="50" charset="-127"/>
                </a:endParaRPr>
              </a:p>
            </p:txBody>
          </p:sp>
        </p:grpSp>
      </p:grpSp>
      <p:grpSp>
        <p:nvGrpSpPr>
          <p:cNvPr id="5126" name="Group 19"/>
          <p:cNvGrpSpPr>
            <a:grpSpLocks/>
          </p:cNvGrpSpPr>
          <p:nvPr/>
        </p:nvGrpSpPr>
        <p:grpSpPr bwMode="auto">
          <a:xfrm>
            <a:off x="1371600" y="3179763"/>
            <a:ext cx="5114925" cy="457200"/>
            <a:chOff x="1296" y="2256"/>
            <a:chExt cx="3222" cy="288"/>
          </a:xfrm>
        </p:grpSpPr>
        <p:sp>
          <p:nvSpPr>
            <p:cNvPr id="102420" name="Oval 20"/>
            <p:cNvSpPr>
              <a:spLocks noChangeArrowheads="1"/>
            </p:cNvSpPr>
            <p:nvPr/>
          </p:nvSpPr>
          <p:spPr bwMode="gray">
            <a:xfrm>
              <a:off x="1296" y="2325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134" name="Group 21"/>
            <p:cNvGrpSpPr>
              <a:grpSpLocks/>
            </p:cNvGrpSpPr>
            <p:nvPr/>
          </p:nvGrpSpPr>
          <p:grpSpPr bwMode="auto">
            <a:xfrm>
              <a:off x="1440" y="2256"/>
              <a:ext cx="3078" cy="288"/>
              <a:chOff x="1536" y="1470"/>
              <a:chExt cx="3078" cy="288"/>
            </a:xfrm>
          </p:grpSpPr>
          <p:sp>
            <p:nvSpPr>
              <p:cNvPr id="5135" name="Line 2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" name="AutoShape 2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>
                    <a:ea typeface="굴림" pitchFamily="50" charset="-127"/>
                  </a:rPr>
                  <a:t>모비율 차이에 대한 추론</a:t>
                </a:r>
                <a:endParaRPr lang="en-US" altLang="ko-KR">
                  <a:ea typeface="굴림" pitchFamily="50" charset="-127"/>
                </a:endParaRPr>
              </a:p>
            </p:txBody>
          </p:sp>
        </p:grpSp>
      </p:grpSp>
      <p:sp>
        <p:nvSpPr>
          <p:cNvPr id="5127" name="Rectangle 34"/>
          <p:cNvSpPr>
            <a:spLocks noChangeArrowheads="1"/>
          </p:cNvSpPr>
          <p:nvPr/>
        </p:nvSpPr>
        <p:spPr bwMode="auto">
          <a:xfrm>
            <a:off x="5867400" y="64770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Statistics Inha University</a:t>
            </a:r>
          </a:p>
        </p:txBody>
      </p:sp>
      <p:grpSp>
        <p:nvGrpSpPr>
          <p:cNvPr id="5128" name="Group 19"/>
          <p:cNvGrpSpPr>
            <a:grpSpLocks/>
          </p:cNvGrpSpPr>
          <p:nvPr/>
        </p:nvGrpSpPr>
        <p:grpSpPr bwMode="auto">
          <a:xfrm>
            <a:off x="1371600" y="4251325"/>
            <a:ext cx="5114925" cy="457200"/>
            <a:chOff x="1296" y="2256"/>
            <a:chExt cx="3222" cy="288"/>
          </a:xfrm>
        </p:grpSpPr>
        <p:sp>
          <p:nvSpPr>
            <p:cNvPr id="42" name="Oval 20"/>
            <p:cNvSpPr>
              <a:spLocks noChangeArrowheads="1"/>
            </p:cNvSpPr>
            <p:nvPr/>
          </p:nvSpPr>
          <p:spPr bwMode="gray">
            <a:xfrm>
              <a:off x="1296" y="2325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130" name="Group 21"/>
            <p:cNvGrpSpPr>
              <a:grpSpLocks/>
            </p:cNvGrpSpPr>
            <p:nvPr/>
          </p:nvGrpSpPr>
          <p:grpSpPr bwMode="auto">
            <a:xfrm>
              <a:off x="1440" y="2256"/>
              <a:ext cx="3078" cy="288"/>
              <a:chOff x="1536" y="1470"/>
              <a:chExt cx="3078" cy="288"/>
            </a:xfrm>
          </p:grpSpPr>
          <p:sp>
            <p:nvSpPr>
              <p:cNvPr id="5131" name="Line 2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" name="AutoShape 2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>
                    <a:ea typeface="굴림" pitchFamily="50" charset="-127"/>
                  </a:rPr>
                  <a:t>엑셀을 활용한 분석</a:t>
                </a:r>
                <a:endParaRPr lang="en-US" altLang="ko-KR">
                  <a:ea typeface="굴림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40782B-B9F9-493D-AE9D-13166D0034C0}" type="slidenum">
              <a:rPr lang="ko-KR" altLang="en-US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짝비교 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표본의 크기가 작을 때 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219200"/>
            <a:ext cx="7777163" cy="4695825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두 반응값의 차이에 대한 평균과 표준편차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mtClean="0">
                <a:ea typeface="굴림" pitchFamily="50" charset="-127"/>
              </a:rPr>
              <a:t> </a:t>
            </a: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ko-KR" altLang="en-US" smtClean="0">
                <a:ea typeface="굴림" pitchFamily="50" charset="-127"/>
              </a:rPr>
              <a:t> </a:t>
            </a: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  <a:p>
            <a:pPr eaLnBrk="1" hangingPunct="1">
              <a:lnSpc>
                <a:spcPct val="210000"/>
              </a:lnSpc>
            </a:pPr>
            <a:r>
              <a:rPr lang="ko-KR" altLang="en-US" smtClean="0">
                <a:ea typeface="굴림" pitchFamily="50" charset="-127"/>
              </a:rPr>
              <a:t>신뢰구간 </a:t>
            </a: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  <a:p>
            <a:pPr eaLnBrk="1" hangingPunct="1"/>
            <a:r>
              <a:rPr lang="ko-KR" altLang="en-US" smtClean="0">
                <a:ea typeface="굴림" pitchFamily="50" charset="-127"/>
              </a:rPr>
              <a:t> 귀무가설                    에 대한 검정통계량</a:t>
            </a:r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990600" y="1905000"/>
          <a:ext cx="42576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2209800" imgH="635000" progId="Equation.DSMT4">
                  <p:embed/>
                </p:oleObj>
              </mc:Choice>
              <mc:Fallback>
                <p:oleObj name="Equation" r:id="rId3" imgW="2209800" imgH="63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42576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2005013" y="4114800"/>
          <a:ext cx="11953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114800"/>
                        <a:ext cx="119538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1066800" y="1524000"/>
          <a:ext cx="3395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1765300" imgH="279400" progId="Equation.DSMT4">
                  <p:embed/>
                </p:oleObj>
              </mc:Choice>
              <mc:Fallback>
                <p:oleObj name="Equation" r:id="rId7" imgW="17653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33956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7"/>
          <p:cNvGraphicFramePr>
            <a:graphicFrameLocks noChangeAspect="1"/>
          </p:cNvGraphicFramePr>
          <p:nvPr/>
        </p:nvGraphicFramePr>
        <p:xfrm>
          <a:off x="1371600" y="4648200"/>
          <a:ext cx="2051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1028254" imgH="482391" progId="Equation.DSMT4">
                  <p:embed/>
                </p:oleObj>
              </mc:Choice>
              <mc:Fallback>
                <p:oleObj name="Equation" r:id="rId9" imgW="1028254" imgH="4823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20510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8"/>
          <p:cNvGraphicFramePr>
            <a:graphicFrameLocks noChangeAspect="1"/>
          </p:cNvGraphicFramePr>
          <p:nvPr/>
        </p:nvGraphicFramePr>
        <p:xfrm>
          <a:off x="2209800" y="3352800"/>
          <a:ext cx="28352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1" imgW="1422400" imgH="254000" progId="Equation.DSMT4">
                  <p:embed/>
                </p:oleObj>
              </mc:Choice>
              <mc:Fallback>
                <p:oleObj name="Equation" r:id="rId11" imgW="14224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28352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049C1E-5723-4E30-A213-6709AB1FC30E}" type="slidenum">
              <a:rPr lang="ko-KR" altLang="en-US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모비율 차이에 대한 추론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표본이 클 경우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219200"/>
            <a:ext cx="7777163" cy="46958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ea typeface="굴림" pitchFamily="50" charset="-127"/>
              </a:rPr>
              <a:t>두 모집단으로부터 추출된 독립된 두 표본</a:t>
            </a:r>
          </a:p>
          <a:p>
            <a:pPr eaLnBrk="1" hangingPunct="1">
              <a:defRPr/>
            </a:pPr>
            <a:endParaRPr lang="ko-KR" altLang="en-US" dirty="0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dirty="0" smtClean="0"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endParaRPr lang="ko-KR" altLang="en-US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ko-KR" altLang="en-US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ko-KR" altLang="en-US" dirty="0" smtClean="0">
              <a:ea typeface="굴림" pitchFamily="50" charset="-127"/>
            </a:endParaRPr>
          </a:p>
          <a:p>
            <a:pPr eaLnBrk="1" hangingPunct="1">
              <a:lnSpc>
                <a:spcPct val="210000"/>
              </a:lnSpc>
              <a:defRPr/>
            </a:pPr>
            <a:r>
              <a:rPr lang="ko-KR" altLang="en-US" dirty="0" smtClean="0">
                <a:ea typeface="굴림" pitchFamily="50" charset="-127"/>
              </a:rPr>
              <a:t>표본의 크기가 클 경우 표본 분포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lnSpc>
                <a:spcPct val="210000"/>
              </a:lnSpc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marL="0" indent="0"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ko-KR" altLang="en-US" dirty="0" smtClean="0"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endParaRPr lang="ko-KR" altLang="en-US" dirty="0" smtClean="0">
              <a:ea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90600" y="1752600"/>
          <a:ext cx="6096000" cy="111442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특성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A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인 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특성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A </a:t>
                      </a: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아닌 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표본의 크기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모집단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X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n1-X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n1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모집단 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Y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n2-Y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n2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200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3505200"/>
            <a:ext cx="76009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01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7202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9750"/>
            <a:ext cx="5334000" cy="771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5C4224-A98F-4017-815E-A76ECBF92BDB}" type="slidenum">
              <a:rPr lang="ko-KR" altLang="en-US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모비율 차이에 대한 추론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표본이 클 경우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219200"/>
            <a:ext cx="7777163" cy="46958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ea typeface="굴림" pitchFamily="50" charset="-127"/>
              </a:rPr>
              <a:t>모비율</a:t>
            </a:r>
            <a:r>
              <a:rPr lang="ko-KR" altLang="en-US" dirty="0" smtClean="0">
                <a:ea typeface="굴림" pitchFamily="50" charset="-127"/>
              </a:rPr>
              <a:t> 차에 대한 신뢰구간</a:t>
            </a: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ko-KR" altLang="en-US" dirty="0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dirty="0" smtClean="0"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endParaRPr lang="ko-KR" altLang="en-US" dirty="0" smtClean="0">
              <a:ea typeface="굴림" pitchFamily="50" charset="-127"/>
            </a:endParaRPr>
          </a:p>
          <a:p>
            <a:pPr eaLnBrk="1" hangingPunct="1">
              <a:lnSpc>
                <a:spcPct val="210000"/>
              </a:lnSpc>
              <a:defRPr/>
            </a:pPr>
            <a:r>
              <a:rPr lang="ko-KR" altLang="en-US" dirty="0" smtClean="0">
                <a:ea typeface="굴림" pitchFamily="50" charset="-127"/>
              </a:rPr>
              <a:t>                  에 대한 검정 </a:t>
            </a:r>
            <a:endParaRPr lang="en-US" altLang="ko-KR" dirty="0" smtClean="0">
              <a:ea typeface="굴림" pitchFamily="50" charset="-127"/>
            </a:endParaRPr>
          </a:p>
          <a:p>
            <a:pPr marL="0" indent="0"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ko-KR" altLang="en-US" dirty="0" smtClean="0">
                <a:ea typeface="굴림" pitchFamily="50" charset="-127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dirty="0" smtClean="0">
                <a:ea typeface="굴림" pitchFamily="50" charset="-127"/>
              </a:rPr>
              <a:t>                                                               (</a:t>
            </a:r>
            <a:r>
              <a:rPr lang="ko-KR" altLang="en-US" dirty="0" smtClean="0">
                <a:ea typeface="굴림" pitchFamily="50" charset="-127"/>
              </a:rPr>
              <a:t>단</a:t>
            </a:r>
            <a:r>
              <a:rPr lang="en-US" altLang="ko-KR" dirty="0" smtClean="0">
                <a:ea typeface="굴림" pitchFamily="50" charset="-127"/>
              </a:rPr>
              <a:t>,                         )  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8197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0200"/>
            <a:ext cx="51625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8200" name="_x95233048" descr="DRW00000e1838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1114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820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276600"/>
            <a:ext cx="3362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3567113"/>
            <a:ext cx="16764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00600"/>
            <a:ext cx="4029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73193-E64A-44EC-AC9B-D458B637BAB4}" type="slidenum">
              <a:rPr lang="ko-KR" altLang="en-US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엑셀을 이용한 분석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219200"/>
            <a:ext cx="7777163" cy="4695825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예제 </a:t>
            </a:r>
            <a:r>
              <a:rPr lang="en-US" altLang="ko-KR" smtClean="0">
                <a:ea typeface="굴림" pitchFamily="50" charset="-127"/>
              </a:rPr>
              <a:t>) </a:t>
            </a:r>
            <a:r>
              <a:rPr lang="ko-KR" altLang="en-US" smtClean="0">
                <a:ea typeface="굴림" pitchFamily="50" charset="-127"/>
              </a:rPr>
              <a:t>짝비교</a:t>
            </a: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ko-KR" altLang="en-US" b="0" smtClean="0">
                <a:ea typeface="굴림" pitchFamily="50" charset="-127"/>
              </a:rPr>
              <a:t>   </a:t>
            </a:r>
            <a:endParaRPr lang="ko-KR" altLang="en-US" sz="1400" b="0" smtClean="0">
              <a:ea typeface="굴림" pitchFamily="50" charset="-127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1163"/>
            <a:ext cx="37242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4000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29813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885BF-2A6F-43DB-8414-B09A0EFB2214}" type="slidenum">
              <a:rPr lang="ko-KR" altLang="en-US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엑셀을 이용한 분석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219200"/>
            <a:ext cx="7777163" cy="4695825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예제 </a:t>
            </a:r>
            <a:r>
              <a:rPr lang="en-US" altLang="ko-KR" smtClean="0">
                <a:ea typeface="굴림" pitchFamily="50" charset="-127"/>
              </a:rPr>
              <a:t>) </a:t>
            </a:r>
            <a:r>
              <a:rPr lang="ko-KR" altLang="en-US" smtClean="0">
                <a:ea typeface="굴림" pitchFamily="50" charset="-127"/>
              </a:rPr>
              <a:t>짝비교</a:t>
            </a: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ko-KR" altLang="en-US" b="0" smtClean="0">
                <a:ea typeface="굴림" pitchFamily="50" charset="-127"/>
              </a:rPr>
              <a:t>   </a:t>
            </a:r>
            <a:endParaRPr lang="ko-KR" altLang="en-US" sz="1400" b="0" smtClean="0">
              <a:ea typeface="굴림" pitchFamily="50" charset="-127"/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C7BA1D-A2B0-4943-AD7E-65E70E422E15}" type="slidenum">
              <a:rPr lang="ko-KR" altLang="en-US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엑셀을 이용한 분석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pic>
        <p:nvPicPr>
          <p:cNvPr id="11268" name="Picture 3" descr="UNI008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2863" y="1052513"/>
            <a:ext cx="4271962" cy="5329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4FA1E0-802A-4C10-8E74-B9F3B021A72D}" type="slidenum">
              <a:rPr lang="ko-KR" altLang="en-US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엑셀을 이용한 분석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2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01000" cy="580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">
  <a:themeElements>
    <a:clrScheme name="0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0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232TGp_report_light_v2</Template>
  <TotalTime>3526</TotalTime>
  <Words>160</Words>
  <Application>Microsoft Office PowerPoint</Application>
  <PresentationFormat>화면 슬라이드 쇼(4:3)</PresentationFormat>
  <Paragraphs>75</Paragraphs>
  <Slides>11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Verdana</vt:lpstr>
      <vt:lpstr>Wingdings</vt:lpstr>
      <vt:lpstr>굴림</vt:lpstr>
      <vt:lpstr>02</vt:lpstr>
      <vt:lpstr>MathType 5.0 Equation</vt:lpstr>
      <vt:lpstr>기 초 통 계 실 습</vt:lpstr>
      <vt:lpstr>Contents</vt:lpstr>
      <vt:lpstr>짝비교 (표본의 크기가 작을 때 )</vt:lpstr>
      <vt:lpstr>모비율 차이에 대한 추론(표본이 클 경우)</vt:lpstr>
      <vt:lpstr>모비율 차이에 대한 추론(표본이 클 경우)</vt:lpstr>
      <vt:lpstr>엑셀을 이용한 분석1</vt:lpstr>
      <vt:lpstr>엑셀을 이용한 분석1</vt:lpstr>
      <vt:lpstr>엑셀을 이용한 분석1</vt:lpstr>
      <vt:lpstr>엑셀을 이용한 분석2</vt:lpstr>
      <vt:lpstr>실습</vt:lpstr>
      <vt:lpstr>PowerPoint 프레젠테이션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 초 통 계 실 습</dc:title>
  <dc:creator>user</dc:creator>
  <cp:lastModifiedBy>user</cp:lastModifiedBy>
  <cp:revision>112</cp:revision>
  <dcterms:created xsi:type="dcterms:W3CDTF">2005-01-04T05:30:44Z</dcterms:created>
  <dcterms:modified xsi:type="dcterms:W3CDTF">2013-11-13T23:26:14Z</dcterms:modified>
</cp:coreProperties>
</file>