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activeX/activeX1.xml" ContentType="application/vnd.ms-office.activeX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5"/>
  </p:notesMasterIdLst>
  <p:sldIdLst>
    <p:sldId id="256" r:id="rId2"/>
    <p:sldId id="271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73875" cy="10063163"/>
  <p:defaultTextStyle>
    <a:defPPr>
      <a:defRPr lang="ko-KR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389" autoAdjust="0"/>
    <p:restoredTop sz="94655" autoAdjust="0"/>
  </p:normalViewPr>
  <p:slideViewPr>
    <p:cSldViewPr>
      <p:cViewPr varScale="1">
        <p:scale>
          <a:sx n="110" d="100"/>
          <a:sy n="110" d="100"/>
        </p:scale>
        <p:origin x="-2376" y="-84"/>
      </p:cViewPr>
      <p:guideLst>
        <p:guide orient="horz" pos="998"/>
        <p:guide pos="839"/>
        <p:guide pos="1292"/>
        <p:guide pos="312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10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11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94" tIns="46447" rIns="92894" bIns="46447" numCol="1" anchor="t" anchorCtr="0" compatLnSpc="1">
            <a:prstTxWarp prst="textNoShape">
              <a:avLst/>
            </a:prstTxWarp>
          </a:bodyPr>
          <a:lstStyle>
            <a:lvl1pPr algn="l" defTabSz="928688" latinLnBrk="1">
              <a:defRPr kumimoji="1" sz="12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4138" y="0"/>
            <a:ext cx="29797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94" tIns="46447" rIns="92894" bIns="46447" numCol="1" anchor="t" anchorCtr="0" compatLnSpc="1">
            <a:prstTxWarp prst="textNoShape">
              <a:avLst/>
            </a:prstTxWarp>
          </a:bodyPr>
          <a:lstStyle>
            <a:lvl1pPr defTabSz="928688" latinLnBrk="1">
              <a:defRPr kumimoji="1" sz="12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249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2338" y="755650"/>
            <a:ext cx="5030787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81550"/>
            <a:ext cx="50419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94" tIns="46447" rIns="92894" bIns="46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297973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94" tIns="46447" rIns="92894" bIns="46447" numCol="1" anchor="b" anchorCtr="0" compatLnSpc="1">
            <a:prstTxWarp prst="textNoShape">
              <a:avLst/>
            </a:prstTxWarp>
          </a:bodyPr>
          <a:lstStyle>
            <a:lvl1pPr algn="l" defTabSz="928688" latinLnBrk="1">
              <a:defRPr kumimoji="1" sz="12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9559925"/>
            <a:ext cx="29797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94" tIns="46447" rIns="92894" bIns="46447" numCol="1" anchor="b" anchorCtr="0" compatLnSpc="1">
            <a:prstTxWarp prst="textNoShape">
              <a:avLst/>
            </a:prstTxWarp>
          </a:bodyPr>
          <a:lstStyle>
            <a:lvl1pPr defTabSz="928688" latinLnBrk="1">
              <a:defRPr kumimoji="1" sz="1200">
                <a:latin typeface="굴림" pitchFamily="50" charset="-127"/>
              </a:defRPr>
            </a:lvl1pPr>
          </a:lstStyle>
          <a:p>
            <a:fld id="{8CC229AD-E231-4836-A3B1-076EB9B3D17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4570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2" descr="02_b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458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0" y="2133600"/>
            <a:ext cx="4876800" cy="6096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2895600"/>
            <a:ext cx="48006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0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52400" y="6553200"/>
            <a:ext cx="2438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3048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altLang="ko-KR"/>
              <a:t>기본적인 SAS 사용법</a:t>
            </a:r>
          </a:p>
        </p:txBody>
      </p:sp>
      <p:sp>
        <p:nvSpPr>
          <p:cNvPr id="193544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7000" y="6553200"/>
            <a:ext cx="2438400" cy="228600"/>
          </a:xfrm>
        </p:spPr>
        <p:txBody>
          <a:bodyPr/>
          <a:lstStyle>
            <a:lvl1pPr algn="r">
              <a:defRPr sz="1000">
                <a:latin typeface="Arial" charset="0"/>
              </a:defRPr>
            </a:lvl1pPr>
          </a:lstStyle>
          <a:p>
            <a:fld id="{2D975952-5782-45F5-BF88-AC64BF4243D3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>
            <a:off x="3657600" y="2819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93546" name="Picture 10" descr="02_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6159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93547" name="ShockwaveFlash1" r:id="rId2" imgW="4084634" imgH="5443299"/>
        </mc:Choice>
        <mc:Fallback>
          <p:control name="ShockwaveFlash1" r:id="rId2" imgW="4084634" imgH="544329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7650" y="784225"/>
                  <a:ext cx="4084638" cy="54435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219BE2-9AEB-4A49-B1CA-5CA94C040E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47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976A8A-6B8A-4AD4-95C4-4AFA10CF958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5717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4876800" cy="563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101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101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2286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75693799-FE05-45A7-BC1A-77BB5BD831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533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0D4841-BDC7-47E1-A544-71873BD6DE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378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1296BE-E8AA-46AF-916E-6CF7921ACB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48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0F3B14-811B-4ED5-9837-5F629AB79A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390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AC170E-E538-4CA4-9702-E588ED12610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246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B8557E-E6A3-490E-B50E-C6AB5A4CF4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493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0D8975-3399-4B07-8075-1F954DD3C5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99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6FAB3C-443E-4301-9A2B-72073E36BF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361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6F9F9F-82C7-4616-BF3F-24E0E8E2BC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70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2" descr="02_back_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523875"/>
            <a:ext cx="2640012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228600" y="457200"/>
            <a:ext cx="8686800" cy="61531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white">
          <a:xfrm>
            <a:off x="609600" y="13335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251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19200"/>
            <a:ext cx="82296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92519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6135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rgbClr val="000000"/>
                </a:solidFill>
                <a:latin typeface="+mn-lt"/>
              </a:defRPr>
            </a:lvl1pPr>
          </a:lstStyle>
          <a:p>
            <a:fld id="{BF207055-3FC2-4541-AEF7-27C05228723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92520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228600"/>
            <a:ext cx="4876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92521" name="Picture 9" descr="02_ico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13" y="190500"/>
            <a:ext cx="661987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530" name="Rectangle 18"/>
          <p:cNvSpPr>
            <a:spLocks noChangeArrowheads="1"/>
          </p:cNvSpPr>
          <p:nvPr userDrawn="1"/>
        </p:nvSpPr>
        <p:spPr bwMode="auto">
          <a:xfrm>
            <a:off x="5867400" y="6477000"/>
            <a:ext cx="281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Statistics Inha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16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28.wmf"/><Relationship Id="rId9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41813" y="2279650"/>
            <a:ext cx="3657600" cy="366713"/>
          </a:xfrm>
          <a:noFill/>
        </p:spPr>
        <p:txBody>
          <a:bodyPr/>
          <a:lstStyle/>
          <a:p>
            <a:pPr algn="ctr"/>
            <a:r>
              <a:rPr lang="ko-KR" altLang="en-US" b="0">
                <a:latin typeface="굴림" pitchFamily="50" charset="-127"/>
                <a:ea typeface="굴림" pitchFamily="50" charset="-127"/>
              </a:rPr>
              <a:t>기 초 통 계 실 습</a:t>
            </a:r>
            <a:r>
              <a:rPr lang="ko-KR" altLang="en-US" sz="4000">
                <a:ea typeface="굴림" pitchFamily="50" charset="-127"/>
              </a:rPr>
              <a:t> 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435600" y="3357563"/>
            <a:ext cx="2665413" cy="431800"/>
          </a:xfrm>
        </p:spPr>
        <p:txBody>
          <a:bodyPr/>
          <a:lstStyle/>
          <a:p>
            <a:r>
              <a:rPr lang="ko-KR" altLang="en-US" sz="1800" b="1">
                <a:latin typeface="굴림" pitchFamily="50" charset="-127"/>
                <a:ea typeface="굴림" pitchFamily="50" charset="-127"/>
              </a:rPr>
              <a:t>제 </a:t>
            </a: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13 </a:t>
            </a:r>
            <a:r>
              <a:rPr lang="ko-KR" altLang="en-US" sz="1800" b="1">
                <a:latin typeface="굴림" pitchFamily="50" charset="-127"/>
                <a:ea typeface="굴림" pitchFamily="50" charset="-127"/>
              </a:rPr>
              <a:t>장 회 귀 분 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23771-213B-4A5B-BA86-FCE1FC36CBE2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>
                <a:latin typeface="굴림" pitchFamily="50" charset="-127"/>
                <a:ea typeface="굴림" pitchFamily="50" charset="-127"/>
              </a:rPr>
              <a:t>선형관계의 강도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15313" cy="501015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총제곱합의 분해</a:t>
            </a:r>
          </a:p>
          <a:p>
            <a:pPr lvl="1">
              <a:lnSpc>
                <a:spcPct val="140000"/>
              </a:lnSpc>
            </a:pPr>
            <a:r>
              <a:rPr lang="en-US" altLang="ko-KR" sz="1500">
                <a:latin typeface="굴림" pitchFamily="50" charset="-127"/>
                <a:ea typeface="굴림" pitchFamily="50" charset="-127"/>
              </a:rPr>
              <a:t>SST       =            SSR            +            SSE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ko-KR" sz="1500">
                <a:latin typeface="굴림" pitchFamily="50" charset="-127"/>
                <a:ea typeface="굴림" pitchFamily="50" charset="-127"/>
              </a:rPr>
              <a:t>      y</a:t>
            </a:r>
            <a:r>
              <a:rPr lang="ko-KR" altLang="en-US" sz="1500">
                <a:latin typeface="굴림" pitchFamily="50" charset="-127"/>
                <a:ea typeface="굴림" pitchFamily="50" charset="-127"/>
              </a:rPr>
              <a:t>의               선형관계로               선형관계로 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500">
                <a:latin typeface="굴림" pitchFamily="50" charset="-127"/>
                <a:ea typeface="굴림" pitchFamily="50" charset="-127"/>
              </a:rPr>
              <a:t>   총 변동          설명되는 변동          설명되지 않는 변동</a:t>
            </a:r>
          </a:p>
          <a:p>
            <a:pPr>
              <a:lnSpc>
                <a:spcPct val="140000"/>
              </a:lnSpc>
            </a:pPr>
            <a:endParaRPr lang="ko-KR" altLang="en-US" sz="140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결정계수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(coefficient of determination)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ko-KR" sz="1500">
                <a:latin typeface="굴림" pitchFamily="50" charset="-127"/>
                <a:ea typeface="굴림" pitchFamily="50" charset="-127"/>
              </a:rPr>
              <a:t> </a:t>
            </a:r>
          </a:p>
          <a:p>
            <a:pPr lvl="1">
              <a:lnSpc>
                <a:spcPct val="140000"/>
              </a:lnSpc>
            </a:pPr>
            <a:endParaRPr lang="en-US" altLang="ko-KR" sz="1500">
              <a:latin typeface="굴림" pitchFamily="50" charset="-127"/>
              <a:ea typeface="굴림" pitchFamily="50" charset="-127"/>
            </a:endParaRPr>
          </a:p>
          <a:p>
            <a:pPr lvl="1">
              <a:lnSpc>
                <a:spcPct val="140000"/>
              </a:lnSpc>
            </a:pPr>
            <a:endParaRPr lang="en-US" altLang="ko-KR" sz="1500">
              <a:latin typeface="굴림" pitchFamily="50" charset="-127"/>
              <a:ea typeface="굴림" pitchFamily="50" charset="-127"/>
            </a:endParaRPr>
          </a:p>
          <a:p>
            <a:pPr lvl="1">
              <a:lnSpc>
                <a:spcPct val="140000"/>
              </a:lnSpc>
            </a:pPr>
            <a:r>
              <a:rPr lang="ko-KR" altLang="en-US" sz="1500">
                <a:latin typeface="굴림" pitchFamily="50" charset="-127"/>
                <a:ea typeface="굴림" pitchFamily="50" charset="-127"/>
              </a:rPr>
              <a:t>항상 </a:t>
            </a:r>
            <a:r>
              <a:rPr lang="en-US" altLang="ko-KR" sz="1500">
                <a:latin typeface="굴림" pitchFamily="50" charset="-127"/>
                <a:ea typeface="굴림" pitchFamily="50" charset="-127"/>
              </a:rPr>
              <a:t>0 </a:t>
            </a:r>
            <a:r>
              <a:rPr lang="ko-KR" altLang="en-US" sz="1500">
                <a:latin typeface="굴림" pitchFamily="50" charset="-127"/>
                <a:ea typeface="굴림" pitchFamily="50" charset="-127"/>
              </a:rPr>
              <a:t>과 </a:t>
            </a:r>
            <a:r>
              <a:rPr lang="en-US" altLang="ko-KR" sz="1500">
                <a:latin typeface="굴림" pitchFamily="50" charset="-127"/>
                <a:ea typeface="굴림" pitchFamily="50" charset="-127"/>
              </a:rPr>
              <a:t>1 </a:t>
            </a:r>
            <a:r>
              <a:rPr lang="ko-KR" altLang="en-US" sz="1500">
                <a:latin typeface="굴림" pitchFamily="50" charset="-127"/>
                <a:ea typeface="굴림" pitchFamily="50" charset="-127"/>
              </a:rPr>
              <a:t>사이의 수</a:t>
            </a:r>
          </a:p>
          <a:p>
            <a:pPr lvl="1">
              <a:lnSpc>
                <a:spcPct val="140000"/>
              </a:lnSpc>
            </a:pPr>
            <a:r>
              <a:rPr lang="en-US" altLang="ko-KR" sz="150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1500">
                <a:latin typeface="굴림" pitchFamily="50" charset="-127"/>
                <a:ea typeface="굴림" pitchFamily="50" charset="-127"/>
              </a:rPr>
              <a:t>에 가까울수록 </a:t>
            </a:r>
            <a:r>
              <a:rPr lang="en-US" altLang="ko-KR" sz="1500">
                <a:latin typeface="굴림" pitchFamily="50" charset="-127"/>
                <a:ea typeface="굴림" pitchFamily="50" charset="-127"/>
              </a:rPr>
              <a:t>SST</a:t>
            </a:r>
            <a:r>
              <a:rPr lang="ko-KR" altLang="en-US" sz="1500">
                <a:latin typeface="굴림" pitchFamily="50" charset="-127"/>
                <a:ea typeface="굴림" pitchFamily="50" charset="-127"/>
              </a:rPr>
              <a:t>에서 회귀 제곱합 </a:t>
            </a:r>
            <a:r>
              <a:rPr lang="en-US" altLang="ko-KR" sz="1500">
                <a:latin typeface="굴림" pitchFamily="50" charset="-127"/>
                <a:ea typeface="굴림" pitchFamily="50" charset="-127"/>
              </a:rPr>
              <a:t>SSR</a:t>
            </a:r>
            <a:r>
              <a:rPr lang="ko-KR" altLang="en-US" sz="1500">
                <a:latin typeface="굴림" pitchFamily="50" charset="-127"/>
                <a:ea typeface="굴림" pitchFamily="50" charset="-127"/>
              </a:rPr>
              <a:t>이 차지하는 부분이 큰 경우로서</a:t>
            </a:r>
            <a:r>
              <a:rPr lang="en-US" altLang="ko-KR" sz="15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500">
                <a:latin typeface="굴림" pitchFamily="50" charset="-127"/>
                <a:ea typeface="굴림" pitchFamily="50" charset="-127"/>
              </a:rPr>
              <a:t>선형회귀모형이 관측결과를 잘 설명하는 경우</a:t>
            </a:r>
          </a:p>
          <a:p>
            <a:pPr>
              <a:lnSpc>
                <a:spcPct val="140000"/>
              </a:lnSpc>
            </a:pPr>
            <a:endParaRPr lang="ko-KR" altLang="en-US" sz="140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40000"/>
              </a:lnSpc>
            </a:pPr>
            <a:endParaRPr lang="ko-KR" altLang="en-US" sz="140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40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8330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474788" y="3462338"/>
          <a:ext cx="30527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4" name="Equation" r:id="rId3" imgW="1777680" imgH="482400" progId="Equation.DSMT4">
                  <p:embed/>
                </p:oleObj>
              </mc:Choice>
              <mc:Fallback>
                <p:oleObj name="Equation" r:id="rId3" imgW="177768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74788" y="3462338"/>
                        <a:ext cx="30527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D65D-A659-4454-9C67-39232019C30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>
                <a:latin typeface="굴림" pitchFamily="50" charset="-127"/>
                <a:ea typeface="굴림" pitchFamily="50" charset="-127"/>
              </a:rPr>
              <a:t>엑셀을 이용한 분석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굴림" pitchFamily="50" charset="-127"/>
              </a:rPr>
              <a:t>예제 </a:t>
            </a:r>
            <a:r>
              <a:rPr lang="en-US" altLang="ko-KR">
                <a:ea typeface="굴림" pitchFamily="50" charset="-127"/>
              </a:rPr>
              <a:t>9 : </a:t>
            </a:r>
            <a:r>
              <a:rPr lang="ko-KR" altLang="en-US">
                <a:ea typeface="굴림" pitchFamily="50" charset="-127"/>
              </a:rPr>
              <a:t>키가 주어질 때 몸무게를 예측하기 위한 회귀분석</a:t>
            </a:r>
          </a:p>
          <a:p>
            <a:pPr lvl="1"/>
            <a:r>
              <a:rPr lang="en-US" altLang="ko-KR">
                <a:ea typeface="굴림" pitchFamily="50" charset="-127"/>
              </a:rPr>
              <a:t>[</a:t>
            </a:r>
            <a:r>
              <a:rPr lang="ko-KR" altLang="en-US">
                <a:ea typeface="굴림" pitchFamily="50" charset="-127"/>
              </a:rPr>
              <a:t>도구</a:t>
            </a:r>
            <a:r>
              <a:rPr lang="en-US" altLang="ko-KR">
                <a:ea typeface="굴림" pitchFamily="50" charset="-127"/>
              </a:rPr>
              <a:t>]-&gt;[</a:t>
            </a:r>
            <a:r>
              <a:rPr lang="ko-KR" altLang="en-US">
                <a:ea typeface="굴림" pitchFamily="50" charset="-127"/>
              </a:rPr>
              <a:t>데이터분석</a:t>
            </a:r>
            <a:r>
              <a:rPr lang="en-US" altLang="ko-KR">
                <a:ea typeface="굴림" pitchFamily="50" charset="-127"/>
              </a:rPr>
              <a:t>]-&gt;[</a:t>
            </a:r>
            <a:r>
              <a:rPr lang="ko-KR" altLang="en-US">
                <a:ea typeface="굴림" pitchFamily="50" charset="-127"/>
              </a:rPr>
              <a:t>회귀분석</a:t>
            </a:r>
            <a:r>
              <a:rPr lang="en-US" altLang="ko-KR">
                <a:ea typeface="굴림" pitchFamily="50" charset="-127"/>
              </a:rPr>
              <a:t>] </a:t>
            </a:r>
            <a:r>
              <a:rPr lang="ko-KR" altLang="en-US">
                <a:ea typeface="굴림" pitchFamily="50" charset="-127"/>
              </a:rPr>
              <a:t>클릭</a:t>
            </a:r>
          </a:p>
          <a:p>
            <a:endParaRPr lang="ko-KR" altLang="en-US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95513"/>
            <a:ext cx="3943350" cy="371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1" t="15625" r="10254" b="37175"/>
          <a:stretch>
            <a:fillRect/>
          </a:stretch>
        </p:blipFill>
        <p:spPr bwMode="auto">
          <a:xfrm>
            <a:off x="4427538" y="2197100"/>
            <a:ext cx="43211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2C28C-914F-4C46-8995-D12BFCCCEF97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>
                <a:latin typeface="굴림" pitchFamily="50" charset="-127"/>
                <a:ea typeface="굴림" pitchFamily="50" charset="-127"/>
              </a:rPr>
              <a:t>엑셀을 이용한 분석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6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직선의 추정식</a:t>
            </a:r>
          </a:p>
          <a:p>
            <a:pPr lvl="2">
              <a:lnSpc>
                <a:spcPct val="160000"/>
              </a:lnSpc>
              <a:buFontTx/>
              <a:buNone/>
            </a:pPr>
            <a:r>
              <a:rPr lang="ko-KR" altLang="en-US" sz="1400">
                <a:latin typeface="굴림" pitchFamily="50" charset="-127"/>
                <a:ea typeface="굴림" pitchFamily="50" charset="-127"/>
              </a:rPr>
              <a:t>몸무게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= -100.782 + 0.9479 *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키</a:t>
            </a:r>
          </a:p>
          <a:p>
            <a:pPr lvl="1">
              <a:lnSpc>
                <a:spcPct val="16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결정계수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= 0.542103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       -&gt;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몸무게의 변동 중에서 약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54.2%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는 키의 변동에 의하여 설명될 수 있다</a:t>
            </a:r>
          </a:p>
          <a:p>
            <a:pPr lvl="1">
              <a:lnSpc>
                <a:spcPct val="160000"/>
              </a:lnSpc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t-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통계량</a:t>
            </a:r>
          </a:p>
          <a:p>
            <a:pPr lvl="2">
              <a:lnSpc>
                <a:spcPct val="160000"/>
              </a:lnSpc>
              <a:buFontTx/>
              <a:buChar char="-"/>
            </a:pPr>
            <a:r>
              <a:rPr lang="ko-KR" altLang="en-US" sz="1400">
                <a:latin typeface="굴림" pitchFamily="50" charset="-127"/>
                <a:ea typeface="굴림" pitchFamily="50" charset="-127"/>
              </a:rPr>
              <a:t>가설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</a:t>
            </a:r>
          </a:p>
          <a:p>
            <a:pPr lvl="2">
              <a:lnSpc>
                <a:spcPct val="160000"/>
              </a:lnSpc>
              <a:buFontTx/>
              <a:buChar char="-"/>
            </a:pPr>
            <a:r>
              <a:rPr lang="ko-KR" altLang="en-US" sz="1400">
                <a:latin typeface="굴림" pitchFamily="50" charset="-127"/>
                <a:ea typeface="굴림" pitchFamily="50" charset="-127"/>
              </a:rPr>
              <a:t>검정통계량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t = 7.6165</a:t>
            </a:r>
          </a:p>
          <a:p>
            <a:pPr lvl="2">
              <a:lnSpc>
                <a:spcPct val="160000"/>
              </a:lnSpc>
              <a:buFontTx/>
              <a:buChar char="-"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P-value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가 매우 작은 값이므로 귀무가설 기각</a:t>
            </a:r>
          </a:p>
          <a:p>
            <a:pPr lvl="1">
              <a:lnSpc>
                <a:spcPct val="160000"/>
              </a:lnSpc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95%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신뢰구간</a:t>
            </a:r>
          </a:p>
          <a:p>
            <a:pPr lvl="2">
              <a:lnSpc>
                <a:spcPct val="160000"/>
              </a:lnSpc>
              <a:buFontTx/>
              <a:buChar char="-"/>
            </a:pPr>
            <a:r>
              <a:rPr lang="ko-KR" altLang="en-US" sz="1400"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(-142.806, -58.758)</a:t>
            </a:r>
          </a:p>
          <a:p>
            <a:pPr lvl="2">
              <a:lnSpc>
                <a:spcPct val="160000"/>
              </a:lnSpc>
              <a:buFontTx/>
              <a:buChar char="-"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    : (0.698, 1.198)</a:t>
            </a:r>
          </a:p>
          <a:p>
            <a:pPr>
              <a:lnSpc>
                <a:spcPct val="160000"/>
              </a:lnSpc>
            </a:pPr>
            <a:endParaRPr lang="en-US" altLang="ko-KR" sz="140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2339975" y="3284538"/>
          <a:ext cx="12573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9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84538"/>
                        <a:ext cx="12573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1617663" y="4724400"/>
          <a:ext cx="29051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0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4724400"/>
                        <a:ext cx="290512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1657350" y="5168900"/>
          <a:ext cx="2508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1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5168900"/>
                        <a:ext cx="2508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01786-50AD-492D-B432-FB07526C367A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>
                <a:latin typeface="굴림" pitchFamily="50" charset="-127"/>
                <a:ea typeface="굴림" pitchFamily="50" charset="-127"/>
              </a:rPr>
              <a:t>엑셀을 이용한 분석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굴림" pitchFamily="50" charset="-127"/>
                <a:ea typeface="굴림" pitchFamily="50" charset="-127"/>
              </a:rPr>
              <a:t>그래프 분석</a:t>
            </a:r>
          </a:p>
          <a:p>
            <a:pPr lvl="1">
              <a:lnSpc>
                <a:spcPct val="18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선 적합도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독립변수와 종속변수의 산점도에 추정한 회귀직선을 그려넣은 </a:t>
            </a:r>
          </a:p>
          <a:p>
            <a:pPr lvl="1">
              <a:lnSpc>
                <a:spcPct val="180000"/>
              </a:lnSpc>
              <a:buFont typeface="Wingdings" pitchFamily="2" charset="2"/>
              <a:buNone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      그림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회귀직선이 어느 정도 적합하는가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)</a:t>
            </a:r>
          </a:p>
          <a:p>
            <a:pPr lvl="1">
              <a:lnSpc>
                <a:spcPct val="18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정규 확률도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오차의 정규성을 검정하기 위한 그림 </a:t>
            </a:r>
          </a:p>
          <a:p>
            <a:pPr lvl="1">
              <a:lnSpc>
                <a:spcPct val="18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잔차도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잔차와 독립변수 값의 산점도 </a:t>
            </a:r>
          </a:p>
          <a:p>
            <a:pPr>
              <a:lnSpc>
                <a:spcPct val="180000"/>
              </a:lnSpc>
            </a:pPr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88420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0" t="19206" r="45589" b="33521"/>
          <a:stretch>
            <a:fillRect/>
          </a:stretch>
        </p:blipFill>
        <p:spPr bwMode="auto">
          <a:xfrm>
            <a:off x="6021388" y="3443288"/>
            <a:ext cx="269875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8421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1" t="21753" r="7236" b="31177"/>
          <a:stretch>
            <a:fillRect/>
          </a:stretch>
        </p:blipFill>
        <p:spPr bwMode="auto">
          <a:xfrm>
            <a:off x="473075" y="3443288"/>
            <a:ext cx="269875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8422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5" t="21193" r="7530" b="31789"/>
          <a:stretch>
            <a:fillRect/>
          </a:stretch>
        </p:blipFill>
        <p:spPr bwMode="auto">
          <a:xfrm>
            <a:off x="3235325" y="3443288"/>
            <a:ext cx="269875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0DD64-651F-4EB6-951E-0A3AB92DB4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238125"/>
            <a:ext cx="4802187" cy="5334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Contents</a:t>
            </a:r>
            <a:endParaRPr lang="en-US" altLang="ko-KR">
              <a:solidFill>
                <a:schemeClr val="accent1"/>
              </a:solidFill>
              <a:ea typeface="굴림" pitchFamily="50" charset="-127"/>
            </a:endParaRP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ko-KR" altLang="ko-KR"/>
          </a:p>
        </p:txBody>
      </p:sp>
      <p:grpSp>
        <p:nvGrpSpPr>
          <p:cNvPr id="207876" name="Group 4"/>
          <p:cNvGrpSpPr>
            <a:grpSpLocks/>
          </p:cNvGrpSpPr>
          <p:nvPr/>
        </p:nvGrpSpPr>
        <p:grpSpPr bwMode="auto">
          <a:xfrm>
            <a:off x="1371600" y="1524000"/>
            <a:ext cx="5114925" cy="457200"/>
            <a:chOff x="1296" y="1566"/>
            <a:chExt cx="3222" cy="288"/>
          </a:xfrm>
        </p:grpSpPr>
        <p:sp>
          <p:nvSpPr>
            <p:cNvPr id="207877" name="Oval 5"/>
            <p:cNvSpPr>
              <a:spLocks noChangeArrowheads="1"/>
            </p:cNvSpPr>
            <p:nvPr/>
          </p:nvSpPr>
          <p:spPr bwMode="gray">
            <a:xfrm>
              <a:off x="1296" y="162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DCDC48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7878" name="Group 6"/>
            <p:cNvGrpSpPr>
              <a:grpSpLocks/>
            </p:cNvGrpSpPr>
            <p:nvPr/>
          </p:nvGrpSpPr>
          <p:grpSpPr bwMode="auto">
            <a:xfrm>
              <a:off x="1440" y="1566"/>
              <a:ext cx="3078" cy="288"/>
              <a:chOff x="1536" y="1470"/>
              <a:chExt cx="3078" cy="288"/>
            </a:xfrm>
          </p:grpSpPr>
          <p:sp>
            <p:nvSpPr>
              <p:cNvPr id="207879" name="Line 7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880" name="AutoShape 8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ko-KR" altLang="en-US"/>
                  <a:t>단순선형회귀모형</a:t>
                </a:r>
              </a:p>
            </p:txBody>
          </p:sp>
        </p:grpSp>
      </p:grpSp>
      <p:grpSp>
        <p:nvGrpSpPr>
          <p:cNvPr id="207881" name="Group 9"/>
          <p:cNvGrpSpPr>
            <a:grpSpLocks/>
          </p:cNvGrpSpPr>
          <p:nvPr/>
        </p:nvGrpSpPr>
        <p:grpSpPr bwMode="auto">
          <a:xfrm>
            <a:off x="1376363" y="2133600"/>
            <a:ext cx="5114925" cy="457200"/>
            <a:chOff x="1296" y="1908"/>
            <a:chExt cx="3222" cy="288"/>
          </a:xfrm>
        </p:grpSpPr>
        <p:sp>
          <p:nvSpPr>
            <p:cNvPr id="207882" name="Oval 10"/>
            <p:cNvSpPr>
              <a:spLocks noChangeArrowheads="1"/>
            </p:cNvSpPr>
            <p:nvPr/>
          </p:nvSpPr>
          <p:spPr bwMode="gray">
            <a:xfrm>
              <a:off x="1296" y="1974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7883" name="Group 11"/>
            <p:cNvGrpSpPr>
              <a:grpSpLocks/>
            </p:cNvGrpSpPr>
            <p:nvPr/>
          </p:nvGrpSpPr>
          <p:grpSpPr bwMode="auto">
            <a:xfrm>
              <a:off x="1440" y="1908"/>
              <a:ext cx="3078" cy="288"/>
              <a:chOff x="1536" y="1470"/>
              <a:chExt cx="3078" cy="288"/>
            </a:xfrm>
          </p:grpSpPr>
          <p:sp>
            <p:nvSpPr>
              <p:cNvPr id="207884" name="Line 12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885" name="AutoShape 13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ko-KR" altLang="en-US"/>
                  <a:t>모수의 추정</a:t>
                </a:r>
              </a:p>
            </p:txBody>
          </p:sp>
        </p:grpSp>
      </p:grpSp>
      <p:grpSp>
        <p:nvGrpSpPr>
          <p:cNvPr id="207886" name="Group 14"/>
          <p:cNvGrpSpPr>
            <a:grpSpLocks/>
          </p:cNvGrpSpPr>
          <p:nvPr/>
        </p:nvGrpSpPr>
        <p:grpSpPr bwMode="auto">
          <a:xfrm>
            <a:off x="1371600" y="2743200"/>
            <a:ext cx="5114925" cy="457200"/>
            <a:chOff x="1296" y="2256"/>
            <a:chExt cx="3222" cy="288"/>
          </a:xfrm>
        </p:grpSpPr>
        <p:sp>
          <p:nvSpPr>
            <p:cNvPr id="207887" name="Oval 15"/>
            <p:cNvSpPr>
              <a:spLocks noChangeArrowheads="1"/>
            </p:cNvSpPr>
            <p:nvPr/>
          </p:nvSpPr>
          <p:spPr bwMode="gray">
            <a:xfrm>
              <a:off x="1296" y="2325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7888" name="Group 16"/>
            <p:cNvGrpSpPr>
              <a:grpSpLocks/>
            </p:cNvGrpSpPr>
            <p:nvPr/>
          </p:nvGrpSpPr>
          <p:grpSpPr bwMode="auto">
            <a:xfrm>
              <a:off x="1440" y="2256"/>
              <a:ext cx="3078" cy="288"/>
              <a:chOff x="1536" y="1470"/>
              <a:chExt cx="3078" cy="288"/>
            </a:xfrm>
          </p:grpSpPr>
          <p:sp>
            <p:nvSpPr>
              <p:cNvPr id="207889" name="Line 17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890" name="AutoShape 18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ko-KR" altLang="en-US"/>
                  <a:t>잔 차</a:t>
                </a:r>
              </a:p>
            </p:txBody>
          </p:sp>
        </p:grpSp>
      </p:grpSp>
      <p:sp>
        <p:nvSpPr>
          <p:cNvPr id="207891" name="Rectangle 19"/>
          <p:cNvSpPr>
            <a:spLocks noChangeArrowheads="1"/>
          </p:cNvSpPr>
          <p:nvPr/>
        </p:nvSpPr>
        <p:spPr bwMode="auto">
          <a:xfrm>
            <a:off x="5867400" y="6477000"/>
            <a:ext cx="281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Statistics Inha University</a:t>
            </a:r>
          </a:p>
        </p:txBody>
      </p:sp>
      <p:grpSp>
        <p:nvGrpSpPr>
          <p:cNvPr id="207892" name="Group 20"/>
          <p:cNvGrpSpPr>
            <a:grpSpLocks/>
          </p:cNvGrpSpPr>
          <p:nvPr/>
        </p:nvGrpSpPr>
        <p:grpSpPr bwMode="auto">
          <a:xfrm>
            <a:off x="1371600" y="3352800"/>
            <a:ext cx="5114925" cy="457200"/>
            <a:chOff x="1296" y="1566"/>
            <a:chExt cx="3222" cy="288"/>
          </a:xfrm>
        </p:grpSpPr>
        <p:sp>
          <p:nvSpPr>
            <p:cNvPr id="207893" name="Oval 21"/>
            <p:cNvSpPr>
              <a:spLocks noChangeArrowheads="1"/>
            </p:cNvSpPr>
            <p:nvPr/>
          </p:nvSpPr>
          <p:spPr bwMode="gray">
            <a:xfrm>
              <a:off x="1296" y="162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DCDC48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7894" name="Group 22"/>
            <p:cNvGrpSpPr>
              <a:grpSpLocks/>
            </p:cNvGrpSpPr>
            <p:nvPr/>
          </p:nvGrpSpPr>
          <p:grpSpPr bwMode="auto">
            <a:xfrm>
              <a:off x="1440" y="1566"/>
              <a:ext cx="3078" cy="288"/>
              <a:chOff x="1536" y="1470"/>
              <a:chExt cx="3078" cy="288"/>
            </a:xfrm>
          </p:grpSpPr>
          <p:sp>
            <p:nvSpPr>
              <p:cNvPr id="207895" name="Line 23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896" name="AutoShape 24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ko-KR" altLang="en-US"/>
                  <a:t>잔차의 검토</a:t>
                </a:r>
              </a:p>
            </p:txBody>
          </p:sp>
        </p:grpSp>
      </p:grpSp>
      <p:grpSp>
        <p:nvGrpSpPr>
          <p:cNvPr id="207897" name="Group 25"/>
          <p:cNvGrpSpPr>
            <a:grpSpLocks/>
          </p:cNvGrpSpPr>
          <p:nvPr/>
        </p:nvGrpSpPr>
        <p:grpSpPr bwMode="auto">
          <a:xfrm>
            <a:off x="1438275" y="3962400"/>
            <a:ext cx="5114925" cy="457200"/>
            <a:chOff x="1296" y="1908"/>
            <a:chExt cx="3222" cy="288"/>
          </a:xfrm>
        </p:grpSpPr>
        <p:sp>
          <p:nvSpPr>
            <p:cNvPr id="207898" name="Oval 26"/>
            <p:cNvSpPr>
              <a:spLocks noChangeArrowheads="1"/>
            </p:cNvSpPr>
            <p:nvPr/>
          </p:nvSpPr>
          <p:spPr bwMode="gray">
            <a:xfrm>
              <a:off x="1296" y="1974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7899" name="Group 27"/>
            <p:cNvGrpSpPr>
              <a:grpSpLocks/>
            </p:cNvGrpSpPr>
            <p:nvPr/>
          </p:nvGrpSpPr>
          <p:grpSpPr bwMode="auto">
            <a:xfrm>
              <a:off x="1440" y="1908"/>
              <a:ext cx="3078" cy="288"/>
              <a:chOff x="1536" y="1470"/>
              <a:chExt cx="3078" cy="288"/>
            </a:xfrm>
          </p:grpSpPr>
          <p:sp>
            <p:nvSpPr>
              <p:cNvPr id="207900" name="Line 28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901" name="AutoShape 29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ko-KR" altLang="en-US"/>
                  <a:t>단순선형 회귀모형에서의 추론</a:t>
                </a:r>
              </a:p>
            </p:txBody>
          </p:sp>
        </p:grpSp>
      </p:grpSp>
      <p:grpSp>
        <p:nvGrpSpPr>
          <p:cNvPr id="207902" name="Group 30"/>
          <p:cNvGrpSpPr>
            <a:grpSpLocks/>
          </p:cNvGrpSpPr>
          <p:nvPr/>
        </p:nvGrpSpPr>
        <p:grpSpPr bwMode="auto">
          <a:xfrm>
            <a:off x="1376363" y="4572000"/>
            <a:ext cx="5114925" cy="457200"/>
            <a:chOff x="1296" y="1224"/>
            <a:chExt cx="3222" cy="288"/>
          </a:xfrm>
        </p:grpSpPr>
        <p:sp>
          <p:nvSpPr>
            <p:cNvPr id="207903" name="Oval 31"/>
            <p:cNvSpPr>
              <a:spLocks noChangeArrowheads="1"/>
            </p:cNvSpPr>
            <p:nvPr/>
          </p:nvSpPr>
          <p:spPr bwMode="gray">
            <a:xfrm>
              <a:off x="1296" y="1290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E96E29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7904" name="Group 32"/>
            <p:cNvGrpSpPr>
              <a:grpSpLocks/>
            </p:cNvGrpSpPr>
            <p:nvPr/>
          </p:nvGrpSpPr>
          <p:grpSpPr bwMode="auto">
            <a:xfrm>
              <a:off x="1440" y="1224"/>
              <a:ext cx="3078" cy="288"/>
              <a:chOff x="1536" y="1470"/>
              <a:chExt cx="3078" cy="288"/>
            </a:xfrm>
          </p:grpSpPr>
          <p:sp>
            <p:nvSpPr>
              <p:cNvPr id="207905" name="Line 33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906" name="AutoShape 34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ko-KR" altLang="en-US"/>
                  <a:t>선형관계의 강도</a:t>
                </a:r>
              </a:p>
            </p:txBody>
          </p:sp>
        </p:grpSp>
      </p:grpSp>
      <p:grpSp>
        <p:nvGrpSpPr>
          <p:cNvPr id="207907" name="Group 35"/>
          <p:cNvGrpSpPr>
            <a:grpSpLocks/>
          </p:cNvGrpSpPr>
          <p:nvPr/>
        </p:nvGrpSpPr>
        <p:grpSpPr bwMode="auto">
          <a:xfrm>
            <a:off x="1371600" y="5257800"/>
            <a:ext cx="5114925" cy="457200"/>
            <a:chOff x="1296" y="1566"/>
            <a:chExt cx="3222" cy="288"/>
          </a:xfrm>
        </p:grpSpPr>
        <p:sp>
          <p:nvSpPr>
            <p:cNvPr id="207908" name="Oval 36"/>
            <p:cNvSpPr>
              <a:spLocks noChangeArrowheads="1"/>
            </p:cNvSpPr>
            <p:nvPr/>
          </p:nvSpPr>
          <p:spPr bwMode="gray">
            <a:xfrm>
              <a:off x="1296" y="162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DCDC48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7909" name="Group 37"/>
            <p:cNvGrpSpPr>
              <a:grpSpLocks/>
            </p:cNvGrpSpPr>
            <p:nvPr/>
          </p:nvGrpSpPr>
          <p:grpSpPr bwMode="auto">
            <a:xfrm>
              <a:off x="1440" y="1566"/>
              <a:ext cx="3078" cy="288"/>
              <a:chOff x="1536" y="1470"/>
              <a:chExt cx="3078" cy="288"/>
            </a:xfrm>
          </p:grpSpPr>
          <p:sp>
            <p:nvSpPr>
              <p:cNvPr id="207910" name="Line 38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911" name="AutoShape 39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ko-KR" altLang="en-US"/>
                  <a:t>엑셀을 이용한 분석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6A5B2-AA04-4AB6-827F-8BE11295E3D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>
                <a:latin typeface="굴림" pitchFamily="50" charset="-127"/>
                <a:ea typeface="굴림" pitchFamily="50" charset="-127"/>
              </a:rPr>
              <a:t>단순선형회귀모형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회귀분석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한 변수로부터 다른 변수를 예측하거나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관계를 규명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변수설명</a:t>
            </a:r>
          </a:p>
          <a:p>
            <a:pPr lvl="1">
              <a:lnSpc>
                <a:spcPct val="150000"/>
              </a:lnSpc>
            </a:pPr>
            <a:r>
              <a:rPr lang="ko-KR" altLang="en-US">
                <a:ea typeface="굴림" pitchFamily="50" charset="-127"/>
              </a:rPr>
              <a:t>   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실험하는 사람에 의하여 통제되어 독립적으로 주어지는 변수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ko-KR" altLang="en-US" sz="1400">
                <a:latin typeface="굴림" pitchFamily="50" charset="-127"/>
                <a:ea typeface="굴림" pitchFamily="50" charset="-127"/>
              </a:rPr>
              <a:t>    독립변수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(independent variable),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예측변수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(predictor variable)</a:t>
            </a:r>
          </a:p>
          <a:p>
            <a:pPr lvl="1">
              <a:lnSpc>
                <a:spcPct val="150000"/>
              </a:lnSpc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   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독립변수와 오차에 의하여 결정되는 변수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ko-KR" altLang="en-US" sz="1400">
                <a:latin typeface="굴림" pitchFamily="50" charset="-127"/>
                <a:ea typeface="굴림" pitchFamily="50" charset="-127"/>
              </a:rPr>
              <a:t>    종속변수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(dependent variable),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반응변수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(response variable)</a:t>
            </a: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z="1400">
              <a:latin typeface="굴림" pitchFamily="50" charset="-127"/>
              <a:ea typeface="굴림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어떤 제품에 대하여 지출되는 광고비에 따라 그 제품의 판매량이 어떻게 변하는가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어떤 철강제품의 강도가 공정에서의 온도에 따라 어떻게 변하는가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단순선형회귀모형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(simple linear regression model)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독립변수가 하나이고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두 변수의 관계가 직선인 모형</a:t>
            </a:r>
          </a:p>
          <a:p>
            <a:pPr>
              <a:lnSpc>
                <a:spcPct val="150000"/>
              </a:lnSpc>
            </a:pPr>
            <a:endParaRPr lang="ko-KR" altLang="en-US" sz="140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ea typeface="굴림" pitchFamily="50" charset="-127"/>
            </a:endParaRPr>
          </a:p>
        </p:txBody>
      </p:sp>
      <p:graphicFrame>
        <p:nvGraphicFramePr>
          <p:cNvPr id="142360" name="Object 24"/>
          <p:cNvGraphicFramePr>
            <a:graphicFrameLocks noChangeAspect="1"/>
          </p:cNvGraphicFramePr>
          <p:nvPr/>
        </p:nvGraphicFramePr>
        <p:xfrm>
          <a:off x="1187450" y="2874963"/>
          <a:ext cx="2873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2" name="Equation" r:id="rId3" imgW="139680" imgH="164880" progId="Equation.DSMT4">
                  <p:embed/>
                </p:oleObj>
              </mc:Choice>
              <mc:Fallback>
                <p:oleObj name="Equation" r:id="rId3" imgW="139680" imgH="1648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74963"/>
                        <a:ext cx="28733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1" name="Object 25"/>
          <p:cNvGraphicFramePr>
            <a:graphicFrameLocks noChangeAspect="1"/>
          </p:cNvGraphicFramePr>
          <p:nvPr/>
        </p:nvGraphicFramePr>
        <p:xfrm>
          <a:off x="1125538" y="2133600"/>
          <a:ext cx="2778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3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2133600"/>
                        <a:ext cx="2778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0989-9D43-40CE-8C22-76371B56F261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>
                <a:latin typeface="굴림" pitchFamily="50" charset="-127"/>
                <a:ea typeface="굴림" pitchFamily="50" charset="-127"/>
              </a:rPr>
              <a:t>단순선형회귀모형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단순선형회귀모형</a:t>
            </a:r>
          </a:p>
          <a:p>
            <a:pPr lvl="1">
              <a:lnSpc>
                <a:spcPct val="20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확률변수    를 독립변수    와 오차라는 확률변수     에 의해 설명되는 종속변수라 하면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그 직선의 관계는 다음과 같이 표현될 수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2">
              <a:lnSpc>
                <a:spcPct val="200000"/>
              </a:lnSpc>
              <a:buFontTx/>
              <a:buNone/>
            </a:pP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조건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:</a:t>
            </a:r>
          </a:p>
          <a:p>
            <a:pPr lvl="1">
              <a:lnSpc>
                <a:spcPct val="200000"/>
              </a:lnSpc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 (1)     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와     은 직선 식을 결정하는 미지의 회귀 모수이다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>
              <a:lnSpc>
                <a:spcPct val="200000"/>
              </a:lnSpc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 (2)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오차     들은 서로 독립이며 평균은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0,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분산은     인 정규분포를 따르는 확률변수이다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>
              <a:lnSpc>
                <a:spcPct val="200000"/>
              </a:lnSpc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 (3)     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는    번째 시행에서 독립변수를     로 고정시켰을 때의 종속변수의 값이다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3141663" y="1844675"/>
          <a:ext cx="2778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8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1844675"/>
                        <a:ext cx="2778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1990725" y="1806575"/>
          <a:ext cx="2778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9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1806575"/>
                        <a:ext cx="27781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5148263" y="1900238"/>
          <a:ext cx="2778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0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900238"/>
                        <a:ext cx="2778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9" name="Object 7"/>
          <p:cNvGraphicFramePr>
            <a:graphicFrameLocks noChangeAspect="1"/>
          </p:cNvGraphicFramePr>
          <p:nvPr/>
        </p:nvGraphicFramePr>
        <p:xfrm>
          <a:off x="1331913" y="4292600"/>
          <a:ext cx="3587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1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92600"/>
                        <a:ext cx="3587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0" name="Object 8"/>
          <p:cNvGraphicFramePr>
            <a:graphicFrameLocks noChangeAspect="1"/>
          </p:cNvGraphicFramePr>
          <p:nvPr/>
        </p:nvGraphicFramePr>
        <p:xfrm>
          <a:off x="1812925" y="4292600"/>
          <a:ext cx="3111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2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4292600"/>
                        <a:ext cx="3111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1" name="Object 9"/>
          <p:cNvGraphicFramePr>
            <a:graphicFrameLocks noChangeAspect="1"/>
          </p:cNvGraphicFramePr>
          <p:nvPr/>
        </p:nvGraphicFramePr>
        <p:xfrm>
          <a:off x="1692275" y="4652963"/>
          <a:ext cx="3333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3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52963"/>
                        <a:ext cx="3333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2" name="Object 10"/>
          <p:cNvGraphicFramePr>
            <a:graphicFrameLocks noChangeAspect="1"/>
          </p:cNvGraphicFramePr>
          <p:nvPr/>
        </p:nvGraphicFramePr>
        <p:xfrm>
          <a:off x="2139950" y="2614613"/>
          <a:ext cx="24177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4" name="Equation" r:id="rId15" imgW="1104840" imgH="241200" progId="Equation.DSMT4">
                  <p:embed/>
                </p:oleObj>
              </mc:Choice>
              <mc:Fallback>
                <p:oleObj name="Equation" r:id="rId15" imgW="110484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614613"/>
                        <a:ext cx="24177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3" name="Object 11"/>
          <p:cNvGraphicFramePr>
            <a:graphicFrameLocks noChangeAspect="1"/>
          </p:cNvGraphicFramePr>
          <p:nvPr/>
        </p:nvGraphicFramePr>
        <p:xfrm>
          <a:off x="4941888" y="4743450"/>
          <a:ext cx="3508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5" name="Equation" r:id="rId17" imgW="203040" imgH="241200" progId="Equation.DSMT4">
                  <p:embed/>
                </p:oleObj>
              </mc:Choice>
              <mc:Fallback>
                <p:oleObj name="Equation" r:id="rId17" imgW="20304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4743450"/>
                        <a:ext cx="35083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4" name="Object 12"/>
          <p:cNvGraphicFramePr>
            <a:graphicFrameLocks noChangeAspect="1"/>
          </p:cNvGraphicFramePr>
          <p:nvPr/>
        </p:nvGraphicFramePr>
        <p:xfrm>
          <a:off x="1331913" y="5281613"/>
          <a:ext cx="2778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6" name="Equation" r:id="rId19" imgW="139680" imgH="228600" progId="Equation.DSMT4">
                  <p:embed/>
                </p:oleObj>
              </mc:Choice>
              <mc:Fallback>
                <p:oleObj name="Equation" r:id="rId19" imgW="13968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81613"/>
                        <a:ext cx="2778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5" name="Object 13"/>
          <p:cNvGraphicFramePr>
            <a:graphicFrameLocks noChangeAspect="1"/>
          </p:cNvGraphicFramePr>
          <p:nvPr/>
        </p:nvGraphicFramePr>
        <p:xfrm>
          <a:off x="4167188" y="5162550"/>
          <a:ext cx="3333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7" name="Equation" r:id="rId21" imgW="152280" imgH="228600" progId="Equation.DSMT4">
                  <p:embed/>
                </p:oleObj>
              </mc:Choice>
              <mc:Fallback>
                <p:oleObj name="Equation" r:id="rId21" imgW="15228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5162550"/>
                        <a:ext cx="3333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6" name="Object 14"/>
          <p:cNvGraphicFramePr>
            <a:graphicFrameLocks noChangeAspect="1"/>
          </p:cNvGraphicFramePr>
          <p:nvPr/>
        </p:nvGraphicFramePr>
        <p:xfrm>
          <a:off x="1855788" y="5300663"/>
          <a:ext cx="1952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8" name="Equation" r:id="rId23" imgW="88560" imgH="164880" progId="Equation.DSMT4">
                  <p:embed/>
                </p:oleObj>
              </mc:Choice>
              <mc:Fallback>
                <p:oleObj name="Equation" r:id="rId23" imgW="88560" imgH="164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5300663"/>
                        <a:ext cx="1952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7" name="Object 15"/>
          <p:cNvGraphicFramePr>
            <a:graphicFrameLocks noChangeAspect="1"/>
          </p:cNvGraphicFramePr>
          <p:nvPr/>
        </p:nvGraphicFramePr>
        <p:xfrm>
          <a:off x="4800600" y="2771775"/>
          <a:ext cx="13636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9" name="Equation" r:id="rId25" imgW="749160" imgH="203040" progId="Equation.DSMT4">
                  <p:embed/>
                </p:oleObj>
              </mc:Choice>
              <mc:Fallback>
                <p:oleObj name="Equation" r:id="rId25" imgW="74916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771775"/>
                        <a:ext cx="1363663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6F427-4041-486C-BD81-F2F148D74F42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>
                <a:latin typeface="굴림" pitchFamily="50" charset="-127"/>
                <a:ea typeface="굴림" pitchFamily="50" charset="-127"/>
              </a:rPr>
              <a:t>모수의 추정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최소제곱법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(least squares method)</a:t>
            </a:r>
          </a:p>
          <a:p>
            <a:pPr lvl="1">
              <a:lnSpc>
                <a:spcPct val="16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추정의 과제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편차를 전체적으로 최소화시키는 직선을 찾는 것</a:t>
            </a:r>
          </a:p>
          <a:p>
            <a:pPr lvl="1">
              <a:lnSpc>
                <a:spcPct val="16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가장 많이 사용되는 방법</a:t>
            </a:r>
          </a:p>
          <a:p>
            <a:pPr>
              <a:lnSpc>
                <a:spcPct val="16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최소제곱추정량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(least squares estimator)</a:t>
            </a:r>
          </a:p>
          <a:p>
            <a:pPr lvl="1">
              <a:lnSpc>
                <a:spcPct val="16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편차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D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를 최소화하는 직선의 절편과 기울기의 값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  </a:t>
            </a:r>
          </a:p>
          <a:p>
            <a:pPr>
              <a:lnSpc>
                <a:spcPct val="16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추정회귀직선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(estimated regression line)</a:t>
            </a:r>
          </a:p>
          <a:p>
            <a:pPr lvl="1">
              <a:lnSpc>
                <a:spcPct val="16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최소제곱법에 의한 추정직선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 </a:t>
            </a:r>
          </a:p>
          <a:p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1547813" y="3429000"/>
          <a:ext cx="1295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4" name="Equation" r:id="rId3" imgW="545760" imgH="457200" progId="Equation.DSMT4">
                  <p:embed/>
                </p:oleObj>
              </mc:Choice>
              <mc:Fallback>
                <p:oleObj name="Equation" r:id="rId3" imgW="5457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29000"/>
                        <a:ext cx="12954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6"/>
          <p:cNvGraphicFramePr>
            <a:graphicFrameLocks noChangeAspect="1"/>
          </p:cNvGraphicFramePr>
          <p:nvPr/>
        </p:nvGraphicFramePr>
        <p:xfrm>
          <a:off x="1908175" y="5084763"/>
          <a:ext cx="21336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5" name="Equation" r:id="rId5" imgW="787320" imgH="253800" progId="Equation.DSMT4">
                  <p:embed/>
                </p:oleObj>
              </mc:Choice>
              <mc:Fallback>
                <p:oleObj name="Equation" r:id="rId5" imgW="78732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84763"/>
                        <a:ext cx="21336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3" name="Object 7"/>
          <p:cNvGraphicFramePr>
            <a:graphicFrameLocks noChangeAspect="1"/>
          </p:cNvGraphicFramePr>
          <p:nvPr/>
        </p:nvGraphicFramePr>
        <p:xfrm>
          <a:off x="3708400" y="3573463"/>
          <a:ext cx="19050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6" name="Equation" r:id="rId7" imgW="799920" imgH="253800" progId="Equation.DSMT4">
                  <p:embed/>
                </p:oleObj>
              </mc:Choice>
              <mc:Fallback>
                <p:oleObj name="Equation" r:id="rId7" imgW="79992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573463"/>
                        <a:ext cx="19050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EF282-E3A2-42A7-87F8-773BA825C2F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>
                <a:latin typeface="굴림" pitchFamily="50" charset="-127"/>
                <a:ea typeface="굴림" pitchFamily="50" charset="-127"/>
              </a:rPr>
              <a:t>모수의 추정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굴림" pitchFamily="50" charset="-127"/>
              </a:rPr>
              <a:t>분석에 쓰이는 공식</a:t>
            </a:r>
          </a:p>
          <a:p>
            <a:endParaRPr lang="en-US" altLang="ko-KR">
              <a:ea typeface="굴림" pitchFamily="50" charset="-127"/>
            </a:endParaRPr>
          </a:p>
        </p:txBody>
      </p:sp>
      <p:grpSp>
        <p:nvGrpSpPr>
          <p:cNvPr id="179204" name="Group 4"/>
          <p:cNvGrpSpPr>
            <a:grpSpLocks/>
          </p:cNvGrpSpPr>
          <p:nvPr/>
        </p:nvGrpSpPr>
        <p:grpSpPr bwMode="auto">
          <a:xfrm>
            <a:off x="792163" y="1562100"/>
            <a:ext cx="6948487" cy="3733800"/>
            <a:chOff x="672" y="1056"/>
            <a:chExt cx="4377" cy="2352"/>
          </a:xfrm>
        </p:grpSpPr>
        <p:graphicFrame>
          <p:nvGraphicFramePr>
            <p:cNvPr id="179205" name="Object 5"/>
            <p:cNvGraphicFramePr>
              <a:graphicFrameLocks noChangeAspect="1"/>
            </p:cNvGraphicFramePr>
            <p:nvPr/>
          </p:nvGraphicFramePr>
          <p:xfrm>
            <a:off x="672" y="1440"/>
            <a:ext cx="4377" cy="1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07" name="비트맵 이미지" r:id="rId3" imgW="5695238" imgH="1961905" progId="Paint.Picture">
                    <p:embed/>
                  </p:oleObj>
                </mc:Choice>
                <mc:Fallback>
                  <p:oleObj name="비트맵 이미지" r:id="rId3" imgW="5695238" imgH="1961905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440"/>
                          <a:ext cx="4377" cy="1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06" name="Text Box 6"/>
            <p:cNvSpPr txBox="1">
              <a:spLocks noChangeArrowheads="1"/>
            </p:cNvSpPr>
            <p:nvPr/>
          </p:nvSpPr>
          <p:spPr bwMode="auto">
            <a:xfrm>
              <a:off x="768" y="1056"/>
              <a:ext cx="2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latinLnBrk="1">
                <a:spcBef>
                  <a:spcPct val="50000"/>
                </a:spcBef>
              </a:pPr>
              <a:endParaRPr kumimoji="1" lang="ko-KR" altLang="ko-KR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D807C-EA20-4958-AEA6-B83D365FB5F8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>
                <a:latin typeface="굴림" pitchFamily="50" charset="-127"/>
                <a:ea typeface="굴림" pitchFamily="50" charset="-127"/>
              </a:rPr>
              <a:t>잔 차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굴림" pitchFamily="50" charset="-127"/>
              </a:rPr>
              <a:t>예측값 </a:t>
            </a:r>
            <a:r>
              <a:rPr lang="en-US" altLang="ko-KR">
                <a:ea typeface="굴림" pitchFamily="50" charset="-127"/>
              </a:rPr>
              <a:t>: </a:t>
            </a:r>
          </a:p>
          <a:p>
            <a:endParaRPr lang="en-US" altLang="ko-KR">
              <a:ea typeface="굴림" pitchFamily="50" charset="-127"/>
            </a:endParaRPr>
          </a:p>
          <a:p>
            <a:r>
              <a:rPr lang="ko-KR" altLang="en-US">
                <a:ea typeface="굴림" pitchFamily="50" charset="-127"/>
              </a:rPr>
              <a:t>잔차 </a:t>
            </a:r>
            <a:r>
              <a:rPr lang="en-US" altLang="ko-KR">
                <a:ea typeface="굴림" pitchFamily="50" charset="-127"/>
              </a:rPr>
              <a:t>(residual)</a:t>
            </a:r>
          </a:p>
          <a:p>
            <a:pPr lvl="1">
              <a:lnSpc>
                <a:spcPct val="140000"/>
              </a:lnSpc>
            </a:pPr>
            <a:r>
              <a:rPr lang="ko-KR" altLang="en-US">
                <a:ea typeface="굴림" pitchFamily="50" charset="-127"/>
              </a:rPr>
              <a:t>관측값과 그의 추정량 사이의 차이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>
                <a:ea typeface="굴림" pitchFamily="50" charset="-127"/>
              </a:rPr>
              <a:t> </a:t>
            </a:r>
          </a:p>
          <a:p>
            <a:pPr lvl="1">
              <a:lnSpc>
                <a:spcPct val="140000"/>
              </a:lnSpc>
            </a:pPr>
            <a:r>
              <a:rPr lang="ko-KR" altLang="en-US">
                <a:ea typeface="굴림" pitchFamily="50" charset="-127"/>
              </a:rPr>
              <a:t>잔차의 합은 </a:t>
            </a:r>
            <a:r>
              <a:rPr lang="en-US" altLang="ko-KR">
                <a:ea typeface="굴림" pitchFamily="50" charset="-127"/>
              </a:rPr>
              <a:t>0 </a:t>
            </a:r>
            <a:r>
              <a:rPr lang="ko-KR" altLang="en-US">
                <a:ea typeface="굴림" pitchFamily="50" charset="-127"/>
              </a:rPr>
              <a:t>이다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>
              <a:lnSpc>
                <a:spcPct val="22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>
                <a:ea typeface="굴림" pitchFamily="50" charset="-127"/>
              </a:rPr>
              <a:t>잔차제곱합 </a:t>
            </a:r>
            <a:r>
              <a:rPr lang="en-US" altLang="ko-KR">
                <a:ea typeface="굴림" pitchFamily="50" charset="-127"/>
              </a:rPr>
              <a:t>(residual sum of squares = SSE)</a:t>
            </a:r>
          </a:p>
          <a:p>
            <a:pPr>
              <a:lnSpc>
                <a:spcPct val="14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>
                <a:ea typeface="굴림" pitchFamily="50" charset="-127"/>
              </a:rPr>
              <a:t>평균제곱오차 </a:t>
            </a:r>
            <a:r>
              <a:rPr lang="en-US" altLang="ko-KR">
                <a:ea typeface="굴림" pitchFamily="50" charset="-127"/>
              </a:rPr>
              <a:t>(mean squared error = MSE)</a:t>
            </a:r>
          </a:p>
          <a:p>
            <a:pPr>
              <a:lnSpc>
                <a:spcPct val="14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>
              <a:ea typeface="굴림" pitchFamily="50" charset="-127"/>
            </a:endParaRPr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2124075" y="1295400"/>
          <a:ext cx="2035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3" name="Equation" r:id="rId3" imgW="838080" imgH="253800" progId="Equation.DSMT4">
                  <p:embed/>
                </p:oleObj>
              </mc:Choice>
              <mc:Fallback>
                <p:oleObj name="Equation" r:id="rId3" imgW="8380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95400"/>
                        <a:ext cx="2035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1403350" y="2405063"/>
          <a:ext cx="41925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4" name="Equation" r:id="rId5" imgW="1726920" imgH="253800" progId="Equation.DSMT4">
                  <p:embed/>
                </p:oleObj>
              </mc:Choice>
              <mc:Fallback>
                <p:oleObj name="Equation" r:id="rId5" imgW="172692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05063"/>
                        <a:ext cx="41925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1533525" y="4025900"/>
          <a:ext cx="35433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5" name="Equation" r:id="rId7" imgW="1460160" imgH="469800" progId="Equation.DSMT4">
                  <p:embed/>
                </p:oleObj>
              </mc:Choice>
              <mc:Fallback>
                <p:oleObj name="Equation" r:id="rId7" imgW="146016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4025900"/>
                        <a:ext cx="35433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Object 7"/>
          <p:cNvGraphicFramePr>
            <a:graphicFrameLocks noChangeAspect="1"/>
          </p:cNvGraphicFramePr>
          <p:nvPr/>
        </p:nvGraphicFramePr>
        <p:xfrm>
          <a:off x="1476375" y="3179763"/>
          <a:ext cx="8636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6" name="Equation" r:id="rId9" imgW="558720" imgH="253800" progId="Equation.DSMT4">
                  <p:embed/>
                </p:oleObj>
              </mc:Choice>
              <mc:Fallback>
                <p:oleObj name="Equation" r:id="rId9" imgW="55872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179763"/>
                        <a:ext cx="8636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2" name="Object 8"/>
          <p:cNvGraphicFramePr>
            <a:graphicFrameLocks noChangeAspect="1"/>
          </p:cNvGraphicFramePr>
          <p:nvPr/>
        </p:nvGraphicFramePr>
        <p:xfrm>
          <a:off x="1619250" y="5272088"/>
          <a:ext cx="27432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7" name="Equation" r:id="rId11" imgW="1130040" imgH="393480" progId="Equation.DSMT4">
                  <p:embed/>
                </p:oleObj>
              </mc:Choice>
              <mc:Fallback>
                <p:oleObj name="Equation" r:id="rId11" imgW="113004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72088"/>
                        <a:ext cx="27432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B5F7-9A51-477D-AC24-8852FB6D7A8B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>
                <a:latin typeface="굴림" pitchFamily="50" charset="-127"/>
                <a:ea typeface="굴림" pitchFamily="50" charset="-127"/>
              </a:rPr>
              <a:t>잔차의 검토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ko-KR" altLang="en-US" sz="1400">
                <a:latin typeface="굴림" pitchFamily="50" charset="-127"/>
                <a:ea typeface="굴림" pitchFamily="50" charset="-127"/>
              </a:rPr>
              <a:t>오차에 대한 가정</a:t>
            </a:r>
          </a:p>
          <a:p>
            <a:pPr lvl="1">
              <a:lnSpc>
                <a:spcPct val="16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   의 평균이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0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들은 서로 독립이다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(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독립성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의 분산은     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(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등분산성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는 정규분포                   을 따른다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(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정규성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) </a:t>
            </a:r>
          </a:p>
          <a:p>
            <a:pPr lvl="1">
              <a:lnSpc>
                <a:spcPct val="160000"/>
              </a:lnSpc>
            </a:pP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400">
                <a:latin typeface="굴림" pitchFamily="50" charset="-127"/>
                <a:ea typeface="굴림" pitchFamily="50" charset="-127"/>
              </a:rPr>
              <a:t>그래프</a:t>
            </a:r>
          </a:p>
          <a:p>
            <a:pPr lvl="1">
              <a:lnSpc>
                <a:spcPct val="16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잔차와 예측값의 산점도</a:t>
            </a:r>
          </a:p>
          <a:p>
            <a:pPr lvl="1">
              <a:lnSpc>
                <a:spcPct val="16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잔차와 독립변수 값의 산점도</a:t>
            </a:r>
          </a:p>
          <a:p>
            <a:pPr lvl="1">
              <a:lnSpc>
                <a:spcPct val="16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오차의 정규성 검정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잔차의 히스토그램</a:t>
            </a:r>
          </a:p>
          <a:p>
            <a:pPr lvl="1">
              <a:lnSpc>
                <a:spcPct val="16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오차의 독립성 검정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잔차의 쌍들의 산점도</a:t>
            </a:r>
          </a:p>
          <a:p>
            <a:pPr lvl="1">
              <a:lnSpc>
                <a:spcPct val="16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  <a:p>
            <a:endParaRPr lang="en-US" altLang="ko-KR" sz="140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1146175" y="1589088"/>
          <a:ext cx="33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8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1589088"/>
                        <a:ext cx="33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1146175" y="1997075"/>
          <a:ext cx="33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9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1997075"/>
                        <a:ext cx="33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1116013" y="2357438"/>
          <a:ext cx="33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0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57438"/>
                        <a:ext cx="33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5" name="Object 7"/>
          <p:cNvGraphicFramePr>
            <a:graphicFrameLocks noChangeAspect="1"/>
          </p:cNvGraphicFramePr>
          <p:nvPr/>
        </p:nvGraphicFramePr>
        <p:xfrm>
          <a:off x="1042988" y="2789238"/>
          <a:ext cx="33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1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89238"/>
                        <a:ext cx="33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6" name="Object 8"/>
          <p:cNvGraphicFramePr>
            <a:graphicFrameLocks noChangeAspect="1"/>
          </p:cNvGraphicFramePr>
          <p:nvPr/>
        </p:nvGraphicFramePr>
        <p:xfrm>
          <a:off x="2206625" y="2438400"/>
          <a:ext cx="3492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2" name="Equation" r:id="rId8" imgW="203040" imgH="241200" progId="Equation.DSMT4">
                  <p:embed/>
                </p:oleObj>
              </mc:Choice>
              <mc:Fallback>
                <p:oleObj name="Equation" r:id="rId8" imgW="20304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2438400"/>
                        <a:ext cx="3492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7" name="Object 9"/>
          <p:cNvGraphicFramePr>
            <a:graphicFrameLocks noChangeAspect="1"/>
          </p:cNvGraphicFramePr>
          <p:nvPr/>
        </p:nvGraphicFramePr>
        <p:xfrm>
          <a:off x="2487613" y="2781300"/>
          <a:ext cx="10048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3" name="Equation" r:id="rId10" imgW="583920" imgH="228600" progId="Equation.DSMT4">
                  <p:embed/>
                </p:oleObj>
              </mc:Choice>
              <mc:Fallback>
                <p:oleObj name="Equation" r:id="rId10" imgW="5839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2781300"/>
                        <a:ext cx="10048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1661-F02D-435A-A1E9-CE59FC7568B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>
                <a:latin typeface="굴림" pitchFamily="50" charset="-127"/>
                <a:ea typeface="굴림" pitchFamily="50" charset="-127"/>
              </a:rPr>
              <a:t>단순선형회귀모형에서의 추론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>
                <a:ea typeface="굴림" pitchFamily="50" charset="-127"/>
              </a:rPr>
              <a:t>기울기     에 관한 추론</a:t>
            </a:r>
          </a:p>
          <a:p>
            <a:pPr lvl="1">
              <a:lnSpc>
                <a:spcPct val="180000"/>
              </a:lnSpc>
            </a:pPr>
            <a:r>
              <a:rPr lang="ko-KR" altLang="en-US">
                <a:ea typeface="굴림" pitchFamily="50" charset="-127"/>
              </a:rPr>
              <a:t>표준오차 </a:t>
            </a:r>
            <a:r>
              <a:rPr lang="en-US" altLang="ko-KR">
                <a:ea typeface="굴림" pitchFamily="50" charset="-127"/>
              </a:rPr>
              <a:t>:                             ,</a:t>
            </a:r>
          </a:p>
          <a:p>
            <a:pPr lvl="1">
              <a:lnSpc>
                <a:spcPct val="140000"/>
              </a:lnSpc>
            </a:pPr>
            <a:endParaRPr lang="en-US" altLang="ko-KR">
              <a:ea typeface="굴림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>
                <a:ea typeface="굴림" pitchFamily="50" charset="-127"/>
              </a:rPr>
              <a:t>표본분포 </a:t>
            </a:r>
            <a:r>
              <a:rPr lang="en-US" altLang="ko-KR">
                <a:ea typeface="굴림" pitchFamily="50" charset="-127"/>
              </a:rPr>
              <a:t>:</a:t>
            </a: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r>
              <a:rPr lang="ko-KR" altLang="en-US">
                <a:ea typeface="굴림" pitchFamily="50" charset="-127"/>
              </a:rPr>
              <a:t>절편       에 관한 추론</a:t>
            </a:r>
          </a:p>
          <a:p>
            <a:pPr lvl="1">
              <a:lnSpc>
                <a:spcPct val="160000"/>
              </a:lnSpc>
            </a:pPr>
            <a:r>
              <a:rPr lang="ko-KR" altLang="en-US">
                <a:ea typeface="굴림" pitchFamily="50" charset="-127"/>
              </a:rPr>
              <a:t>표준오차 </a:t>
            </a:r>
            <a:r>
              <a:rPr lang="en-US" altLang="ko-KR">
                <a:ea typeface="굴림" pitchFamily="50" charset="-127"/>
              </a:rPr>
              <a:t>: </a:t>
            </a:r>
          </a:p>
          <a:p>
            <a:pPr lvl="1"/>
            <a:endParaRPr lang="en-US" altLang="ko-KR">
              <a:ea typeface="굴림" pitchFamily="50" charset="-127"/>
            </a:endParaRPr>
          </a:p>
          <a:p>
            <a:pPr lvl="1">
              <a:lnSpc>
                <a:spcPct val="380000"/>
              </a:lnSpc>
            </a:pPr>
            <a:r>
              <a:rPr lang="ko-KR" altLang="en-US">
                <a:ea typeface="굴림" pitchFamily="50" charset="-127"/>
              </a:rPr>
              <a:t>표본분포 </a:t>
            </a:r>
            <a:r>
              <a:rPr lang="en-US" altLang="ko-KR">
                <a:ea typeface="굴림" pitchFamily="50" charset="-127"/>
              </a:rPr>
              <a:t>: </a:t>
            </a:r>
          </a:p>
          <a:p>
            <a:endParaRPr lang="en-US" altLang="ko-KR">
              <a:ea typeface="굴림" pitchFamily="50" charset="-127"/>
            </a:endParaRPr>
          </a:p>
        </p:txBody>
      </p:sp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1547813" y="1198563"/>
          <a:ext cx="3111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3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98563"/>
                        <a:ext cx="3111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2195513" y="1484313"/>
          <a:ext cx="18288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4" name="Equation" r:id="rId5" imgW="1028520" imgH="457200" progId="Equation.DSMT4">
                  <p:embed/>
                </p:oleObj>
              </mc:Choice>
              <mc:Fallback>
                <p:oleObj name="Equation" r:id="rId5" imgW="102852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84313"/>
                        <a:ext cx="18288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1333500" y="3284538"/>
          <a:ext cx="3587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5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284538"/>
                        <a:ext cx="3587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4211638" y="1565275"/>
          <a:ext cx="11207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6" name="Equation" r:id="rId9" imgW="698400" imgH="444240" progId="Equation.DSMT4">
                  <p:embed/>
                </p:oleObj>
              </mc:Choice>
              <mc:Fallback>
                <p:oleObj name="Equation" r:id="rId9" imgW="69840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565275"/>
                        <a:ext cx="11207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2339975" y="2276475"/>
          <a:ext cx="27209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7" name="Equation" r:id="rId11" imgW="1384200" imgH="495000" progId="Equation.DSMT4">
                  <p:embed/>
                </p:oleObj>
              </mc:Choice>
              <mc:Fallback>
                <p:oleObj name="Equation" r:id="rId11" imgW="1384200" imgH="495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276475"/>
                        <a:ext cx="27209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268538" y="3644900"/>
          <a:ext cx="10810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8" name="Equation" r:id="rId13" imgW="672840" imgH="495000" progId="Equation.DSMT4">
                  <p:embed/>
                </p:oleObj>
              </mc:Choice>
              <mc:Fallback>
                <p:oleObj name="Equation" r:id="rId13" imgW="672840" imgH="495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644900"/>
                        <a:ext cx="108108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2" name="Object 10"/>
          <p:cNvGraphicFramePr>
            <a:graphicFrameLocks noChangeAspect="1"/>
          </p:cNvGraphicFramePr>
          <p:nvPr/>
        </p:nvGraphicFramePr>
        <p:xfrm>
          <a:off x="2274888" y="4508500"/>
          <a:ext cx="294481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9" name="Equation" r:id="rId15" imgW="1498320" imgH="723600" progId="Equation.DSMT4">
                  <p:embed/>
                </p:oleObj>
              </mc:Choice>
              <mc:Fallback>
                <p:oleObj name="Equation" r:id="rId15" imgW="1498320" imgH="723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4508500"/>
                        <a:ext cx="294481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02">
  <a:themeElements>
    <a:clrScheme name="02 1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516DBD"/>
      </a:accent1>
      <a:accent2>
        <a:srgbClr val="77AE26"/>
      </a:accent2>
      <a:accent3>
        <a:srgbClr val="FFFFFF"/>
      </a:accent3>
      <a:accent4>
        <a:srgbClr val="002A56"/>
      </a:accent4>
      <a:accent5>
        <a:srgbClr val="B3BADB"/>
      </a:accent5>
      <a:accent6>
        <a:srgbClr val="6B9D21"/>
      </a:accent6>
      <a:hlink>
        <a:srgbClr val="4D798F"/>
      </a:hlink>
      <a:folHlink>
        <a:srgbClr val="6A93BC"/>
      </a:folHlink>
    </a:clrScheme>
    <a:fontScheme name="0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02 1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516DBD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3BADB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A1B2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538</Words>
  <Application>Microsoft Office PowerPoint</Application>
  <PresentationFormat>화면 슬라이드 쇼(4:3)</PresentationFormat>
  <Paragraphs>127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Arial</vt:lpstr>
      <vt:lpstr>Verdana</vt:lpstr>
      <vt:lpstr>Wingdings</vt:lpstr>
      <vt:lpstr>Times New Roman</vt:lpstr>
      <vt:lpstr>02</vt:lpstr>
      <vt:lpstr>MathType 5.0 Equation</vt:lpstr>
      <vt:lpstr>비트맵 이미지</vt:lpstr>
      <vt:lpstr>기 초 통 계 실 습 </vt:lpstr>
      <vt:lpstr>Contents</vt:lpstr>
      <vt:lpstr>단순선형회귀모형</vt:lpstr>
      <vt:lpstr>단순선형회귀모형</vt:lpstr>
      <vt:lpstr>모수의 추정</vt:lpstr>
      <vt:lpstr>모수의 추정</vt:lpstr>
      <vt:lpstr>잔 차</vt:lpstr>
      <vt:lpstr>잔차의 검토</vt:lpstr>
      <vt:lpstr>단순선형회귀모형에서의 추론</vt:lpstr>
      <vt:lpstr>선형관계의 강도</vt:lpstr>
      <vt:lpstr>엑셀을 이용한 분석</vt:lpstr>
      <vt:lpstr>엑셀을 이용한 분석</vt:lpstr>
      <vt:lpstr>엑셀을 이용한 분석</vt:lpstr>
    </vt:vector>
  </TitlesOfParts>
  <Company>통계학과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강미진</dc:creator>
  <cp:lastModifiedBy>user</cp:lastModifiedBy>
  <cp:revision>42</cp:revision>
  <dcterms:created xsi:type="dcterms:W3CDTF">2004-08-19T07:16:03Z</dcterms:created>
  <dcterms:modified xsi:type="dcterms:W3CDTF">2013-11-20T15:57:08Z</dcterms:modified>
</cp:coreProperties>
</file>