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314" r:id="rId2"/>
    <p:sldId id="286" r:id="rId3"/>
    <p:sldId id="287" r:id="rId4"/>
    <p:sldId id="335" r:id="rId5"/>
    <p:sldId id="336" r:id="rId6"/>
    <p:sldId id="337" r:id="rId7"/>
    <p:sldId id="338" r:id="rId8"/>
    <p:sldId id="350" r:id="rId9"/>
    <p:sldId id="351" r:id="rId10"/>
    <p:sldId id="352" r:id="rId11"/>
    <p:sldId id="354" r:id="rId12"/>
    <p:sldId id="355" r:id="rId13"/>
    <p:sldId id="356" r:id="rId14"/>
    <p:sldId id="357" r:id="rId15"/>
    <p:sldId id="368" r:id="rId16"/>
    <p:sldId id="369" r:id="rId17"/>
    <p:sldId id="371" r:id="rId18"/>
    <p:sldId id="370" r:id="rId19"/>
    <p:sldId id="276" r:id="rId20"/>
  </p:sldIdLst>
  <p:sldSz cx="9144000" cy="6858000" type="screen4x3"/>
  <p:notesSz cx="6797675" cy="987425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5F5F5F"/>
    <a:srgbClr val="808080"/>
    <a:srgbClr val="000000"/>
    <a:srgbClr val="CC0000"/>
    <a:srgbClr val="46ACAE"/>
    <a:srgbClr val="D2C2F0"/>
    <a:srgbClr val="FE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008" y="-9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26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2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41.wmf"/><Relationship Id="rId1" Type="http://schemas.openxmlformats.org/officeDocument/2006/relationships/image" Target="../media/image30.wmf"/><Relationship Id="rId6" Type="http://schemas.openxmlformats.org/officeDocument/2006/relationships/image" Target="../media/image26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39.wmf"/><Relationship Id="rId7" Type="http://schemas.openxmlformats.org/officeDocument/2006/relationships/image" Target="../media/image47.wmf"/><Relationship Id="rId2" Type="http://schemas.openxmlformats.org/officeDocument/2006/relationships/image" Target="../media/image30.wmf"/><Relationship Id="rId1" Type="http://schemas.openxmlformats.org/officeDocument/2006/relationships/image" Target="../media/image2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b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96A3C5D4-93F4-470B-B348-EA6FA8CE3F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544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b" anchorCtr="0" compatLnSpc="1">
            <a:prstTxWarp prst="textNoShape">
              <a:avLst/>
            </a:prstTxWarp>
          </a:bodyPr>
          <a:lstStyle>
            <a:lvl1pPr algn="l"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425" tIns="47713" rIns="95425" bIns="47713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1431AB44-B7FA-45DB-9863-8111FBF938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7785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2_b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657600" y="2819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" name="Picture 11" descr="02_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61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0" y="2133600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895600"/>
            <a:ext cx="4800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152400" y="6553200"/>
            <a:ext cx="2438400" cy="2286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000000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3048000" cy="2286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553200"/>
            <a:ext cx="2438400" cy="228600"/>
          </a:xfrm>
        </p:spPr>
        <p:txBody>
          <a:bodyPr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88754B6F-01CC-45A9-9C7C-F1F3D48337D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914" name="ShockwaveFlash1" r:id="rId2" imgW="4084634" imgH="5443299"/>
        </mc:Choice>
        <mc:Fallback>
          <p:control name="ShockwaveFlash1" r:id="rId2" imgW="4084634" imgH="5443299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7650" y="784225"/>
                  <a:ext cx="4084638" cy="54435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097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B434E-952F-4D4E-98AC-5A383C7D86B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448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F81D7-0682-4BE0-976D-84D5316C84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00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00475"/>
            <a:ext cx="4038600" cy="24288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0846B-1040-46BB-AD2B-BF75C5BA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99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7A48E-D194-4945-90D1-48C3693EFF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90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38074-FF03-49F1-8757-5D50FDD5E8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20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24657-435F-4875-8AE9-4700FBDD17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9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D8995-418E-458C-B361-63BAABDDF8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836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5AC1C-544F-460B-A63B-65C4860AF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3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51596-5B81-4051-98C5-F9D8D90649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80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23CCF-9830-46D1-B067-DB3C3F957E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1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D21C8-009A-4572-9E26-08008B922D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11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3B382-F241-4E84-A681-C525408397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43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2_back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523875"/>
            <a:ext cx="2640012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white">
          <a:xfrm>
            <a:off x="5715000" y="6305550"/>
            <a:ext cx="30099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219200"/>
            <a:ext cx="82296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1737" name="Rectangle 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000000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3C20A151-2431-4146-8804-F220687B80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080" name="Rectangle 10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228600"/>
            <a:ext cx="4876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3081" name="Picture 11" descr="02_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13" y="190500"/>
            <a:ext cx="66198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16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50.png"/><Relationship Id="rId21" Type="http://schemas.openxmlformats.org/officeDocument/2006/relationships/image" Target="../media/image49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4.wmf"/><Relationship Id="rId5" Type="http://schemas.openxmlformats.org/officeDocument/2006/relationships/image" Target="../media/image21.wmf"/><Relationship Id="rId15" Type="http://schemas.openxmlformats.org/officeDocument/2006/relationships/image" Target="../media/image46.wmf"/><Relationship Id="rId23" Type="http://schemas.openxmlformats.org/officeDocument/2006/relationships/oleObject" Target="../embeddings/oleObject56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6.wmf"/><Relationship Id="rId3" Type="http://schemas.openxmlformats.org/officeDocument/2006/relationships/image" Target="../media/image58.png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6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0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1.wmf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2.bin"/><Relationship Id="rId22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21.wmf"/><Relationship Id="rId9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4ACED3-D2C0-4C7F-B10F-1A127BD9E5FA}" type="slidenum">
              <a:rPr lang="ko-KR" alt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2244725"/>
            <a:ext cx="3771900" cy="346075"/>
          </a:xfrm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rgbClr val="003366"/>
                </a:solidFill>
                <a:ea typeface="굴림" pitchFamily="50" charset="-127"/>
              </a:rPr>
              <a:t>기 초 통 계 실 습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048000"/>
            <a:ext cx="3889375" cy="304800"/>
          </a:xfrm>
        </p:spPr>
        <p:txBody>
          <a:bodyPr/>
          <a:lstStyle/>
          <a:p>
            <a:pPr eaLnBrk="1" hangingPunct="1"/>
            <a:r>
              <a:rPr lang="ko-KR" altLang="en-US" sz="1800" b="1" smtClean="0">
                <a:ea typeface="굴림" pitchFamily="50" charset="-127"/>
              </a:rPr>
              <a:t>제 </a:t>
            </a:r>
            <a:r>
              <a:rPr lang="en-US" altLang="ko-KR" sz="1800" b="1" smtClean="0">
                <a:ea typeface="굴림" pitchFamily="50" charset="-127"/>
              </a:rPr>
              <a:t>12 </a:t>
            </a:r>
            <a:r>
              <a:rPr lang="ko-KR" altLang="en-US" sz="1800" b="1" smtClean="0">
                <a:ea typeface="굴림" pitchFamily="50" charset="-127"/>
              </a:rPr>
              <a:t>장  두 모집단의 비교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6019800" y="3048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1334869"/>
            <a:ext cx="5836791" cy="646331"/>
          </a:xfrm>
          <a:prstGeom prst="rect">
            <a:avLst/>
          </a:prstGeom>
          <a:blipFill rotWithShape="1">
            <a:blip r:embed="rId3"/>
            <a:stretch>
              <a:fillRect t="-6604" r="-836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C85A61-7CA0-4984-825A-69F46BFECEA8}" type="slidenum">
              <a:rPr lang="ko-KR" altLang="en-US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410200" cy="563563"/>
          </a:xfrm>
        </p:spPr>
        <p:txBody>
          <a:bodyPr/>
          <a:lstStyle/>
          <a:p>
            <a:pPr algn="l" eaLnBrk="1" hangingPunct="1"/>
            <a:r>
              <a:rPr lang="ko-KR" altLang="en-US" sz="1700" smtClean="0">
                <a:latin typeface="굴림" pitchFamily="50" charset="-127"/>
                <a:ea typeface="굴림" pitchFamily="50" charset="-127"/>
              </a:rPr>
              <a:t>모평균 차이에 대한 추론</a:t>
            </a:r>
            <a:r>
              <a:rPr lang="en-US" altLang="ko-KR" sz="1700" smtClean="0">
                <a:latin typeface="굴림" pitchFamily="50" charset="-127"/>
                <a:ea typeface="굴림" pitchFamily="50" charset="-127"/>
              </a:rPr>
              <a:t>3 (</a:t>
            </a:r>
            <a:r>
              <a:rPr lang="ko-KR" altLang="en-US" sz="1700" smtClean="0">
                <a:latin typeface="굴림" pitchFamily="50" charset="-127"/>
                <a:ea typeface="굴림" pitchFamily="50" charset="-127"/>
              </a:rPr>
              <a:t>모표준편차가 다를 때</a:t>
            </a:r>
            <a:r>
              <a:rPr lang="en-US" altLang="ko-KR" sz="1700" smtClean="0"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110000"/>
              </a:lnSpc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모평균의 차이                  에 대한                      신뢰구간은 근사적으로</a:t>
            </a:r>
          </a:p>
          <a:p>
            <a:pPr lvl="1" eaLnBrk="1" hangingPunct="1">
              <a:lnSpc>
                <a:spcPct val="110000"/>
              </a:lnSpc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 이다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 때     의 자유도는                과                중 작은 값이다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가설                                에 대한 검정통계량은 다음과 같다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 eaLnBrk="1" hangingPunct="1">
              <a:lnSpc>
                <a:spcPct val="110000"/>
              </a:lnSpc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>
                <a:ea typeface="굴림" pitchFamily="50" charset="-127"/>
              </a:rPr>
              <a:t>    </a:t>
            </a:r>
            <a:r>
              <a:rPr lang="ko-KR" altLang="en-US" smtClean="0">
                <a:ea typeface="굴림" pitchFamily="50" charset="-127"/>
              </a:rPr>
              <a:t>이 검정통계량의 분포는       가 맞을 때 근사적으로 자유도가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ko-KR" altLang="en-US" smtClean="0">
                <a:ea typeface="굴림" pitchFamily="50" charset="-127"/>
              </a:rPr>
              <a:t>                과                   중 작은 값인 </a:t>
            </a:r>
            <a:r>
              <a:rPr lang="en-US" altLang="ko-KR" smtClean="0">
                <a:ea typeface="굴림" pitchFamily="50" charset="-127"/>
              </a:rPr>
              <a:t>t</a:t>
            </a:r>
            <a:r>
              <a:rPr lang="ko-KR" altLang="en-US" smtClean="0">
                <a:ea typeface="굴림" pitchFamily="50" charset="-127"/>
              </a:rPr>
              <a:t>분포를 따른다</a:t>
            </a:r>
            <a:r>
              <a:rPr lang="en-US" altLang="ko-KR" smtClean="0">
                <a:ea typeface="굴림" pitchFamily="50" charset="-127"/>
              </a:rPr>
              <a:t>.</a:t>
            </a:r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2362200" y="1752600"/>
          <a:ext cx="1219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583947" imgH="228501" progId="Equation.DSMT4">
                  <p:embed/>
                </p:oleObj>
              </mc:Choice>
              <mc:Fallback>
                <p:oleObj name="Equation" r:id="rId4" imgW="583947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1219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3065463" y="5089525"/>
          <a:ext cx="3635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6" imgW="215806" imgH="228501" progId="Equation.DSMT4">
                  <p:embed/>
                </p:oleObj>
              </mc:Choice>
              <mc:Fallback>
                <p:oleObj name="Equation" r:id="rId6" imgW="215806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5089525"/>
                        <a:ext cx="36353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/>
          <p:cNvGraphicFramePr>
            <a:graphicFrameLocks noChangeAspect="1"/>
          </p:cNvGraphicFramePr>
          <p:nvPr/>
        </p:nvGraphicFramePr>
        <p:xfrm>
          <a:off x="4152900" y="1784350"/>
          <a:ext cx="11811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8" imgW="774364" imgH="203112" progId="Equation.DSMT4">
                  <p:embed/>
                </p:oleObj>
              </mc:Choice>
              <mc:Fallback>
                <p:oleObj name="Equation" r:id="rId8" imgW="774364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1784350"/>
                        <a:ext cx="11811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8"/>
          <p:cNvGraphicFramePr>
            <a:graphicFrameLocks noChangeAspect="1"/>
          </p:cNvGraphicFramePr>
          <p:nvPr/>
        </p:nvGraphicFramePr>
        <p:xfrm>
          <a:off x="1304925" y="2057400"/>
          <a:ext cx="2581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0" imgW="1548728" imgH="495085" progId="Equation.DSMT4">
                  <p:embed/>
                </p:oleObj>
              </mc:Choice>
              <mc:Fallback>
                <p:oleObj name="Equation" r:id="rId10" imgW="1548728" imgH="4950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057400"/>
                        <a:ext cx="2581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9"/>
          <p:cNvGraphicFramePr>
            <a:graphicFrameLocks noChangeAspect="1"/>
          </p:cNvGraphicFramePr>
          <p:nvPr/>
        </p:nvGraphicFramePr>
        <p:xfrm>
          <a:off x="2143125" y="2830513"/>
          <a:ext cx="3603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2" imgW="139639" imgH="203112" progId="Equation.DSMT4">
                  <p:embed/>
                </p:oleObj>
              </mc:Choice>
              <mc:Fallback>
                <p:oleObj name="Equation" r:id="rId12" imgW="139639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830513"/>
                        <a:ext cx="3603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0"/>
          <p:cNvGraphicFramePr>
            <a:graphicFrameLocks noChangeAspect="1"/>
          </p:cNvGraphicFramePr>
          <p:nvPr/>
        </p:nvGraphicFramePr>
        <p:xfrm>
          <a:off x="3470275" y="2865438"/>
          <a:ext cx="8842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14" imgW="342751" imgH="228501" progId="Equation.DSMT4">
                  <p:embed/>
                </p:oleObj>
              </mc:Choice>
              <mc:Fallback>
                <p:oleObj name="Equation" r:id="rId14" imgW="342751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2865438"/>
                        <a:ext cx="88423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1"/>
          <p:cNvGraphicFramePr>
            <a:graphicFrameLocks noChangeAspect="1"/>
          </p:cNvGraphicFramePr>
          <p:nvPr/>
        </p:nvGraphicFramePr>
        <p:xfrm>
          <a:off x="4537075" y="2860675"/>
          <a:ext cx="9493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16" imgW="368300" imgH="228600" progId="Equation.DSMT4">
                  <p:embed/>
                </p:oleObj>
              </mc:Choice>
              <mc:Fallback>
                <p:oleObj name="Equation" r:id="rId16" imgW="3683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2860675"/>
                        <a:ext cx="9493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2"/>
          <p:cNvGraphicFramePr>
            <a:graphicFrameLocks noChangeAspect="1"/>
          </p:cNvGraphicFramePr>
          <p:nvPr/>
        </p:nvGraphicFramePr>
        <p:xfrm>
          <a:off x="1752600" y="3408363"/>
          <a:ext cx="17938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18" imgW="1028700" imgH="228600" progId="Equation.DSMT4">
                  <p:embed/>
                </p:oleObj>
              </mc:Choice>
              <mc:Fallback>
                <p:oleObj name="Equation" r:id="rId18" imgW="10287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08363"/>
                        <a:ext cx="17938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3"/>
          <p:cNvGraphicFramePr>
            <a:graphicFrameLocks noChangeAspect="1"/>
          </p:cNvGraphicFramePr>
          <p:nvPr/>
        </p:nvGraphicFramePr>
        <p:xfrm>
          <a:off x="1447800" y="3875088"/>
          <a:ext cx="2133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20" imgW="1028700" imgH="736600" progId="Equation.DSMT4">
                  <p:embed/>
                </p:oleObj>
              </mc:Choice>
              <mc:Fallback>
                <p:oleObj name="Equation" r:id="rId20" imgW="1028700" imgH="736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75088"/>
                        <a:ext cx="2133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4"/>
          <p:cNvGraphicFramePr>
            <a:graphicFrameLocks noChangeAspect="1"/>
          </p:cNvGraphicFramePr>
          <p:nvPr/>
        </p:nvGraphicFramePr>
        <p:xfrm>
          <a:off x="1020763" y="5334000"/>
          <a:ext cx="8842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22" imgW="342751" imgH="228501" progId="Equation.DSMT4">
                  <p:embed/>
                </p:oleObj>
              </mc:Choice>
              <mc:Fallback>
                <p:oleObj name="Equation" r:id="rId22" imgW="342751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5334000"/>
                        <a:ext cx="88423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5"/>
          <p:cNvGraphicFramePr>
            <a:graphicFrameLocks noChangeAspect="1"/>
          </p:cNvGraphicFramePr>
          <p:nvPr/>
        </p:nvGraphicFramePr>
        <p:xfrm>
          <a:off x="2098675" y="5354638"/>
          <a:ext cx="9493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23" imgW="368300" imgH="228600" progId="Equation.DSMT4">
                  <p:embed/>
                </p:oleObj>
              </mc:Choice>
              <mc:Fallback>
                <p:oleObj name="Equation" r:id="rId23" imgW="3683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354638"/>
                        <a:ext cx="9493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D9CDC-AABF-42DF-9C35-ABF910B6B220}" type="slidenum">
              <a:rPr lang="ko-KR" altLang="en-US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엑셀을 이용한 분석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219200"/>
            <a:ext cx="7777163" cy="4695825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예제 </a:t>
            </a:r>
            <a:r>
              <a:rPr lang="en-US" altLang="ko-KR" smtClean="0">
                <a:ea typeface="굴림" pitchFamily="50" charset="-127"/>
              </a:rPr>
              <a:t>12) z-</a:t>
            </a:r>
            <a:r>
              <a:rPr lang="ko-KR" altLang="en-US" smtClean="0">
                <a:ea typeface="굴림" pitchFamily="50" charset="-127"/>
              </a:rPr>
              <a:t>검정 이용</a:t>
            </a: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ko-KR" altLang="en-US" b="0" smtClean="0">
                <a:ea typeface="굴림" pitchFamily="50" charset="-127"/>
              </a:rPr>
              <a:t>   </a:t>
            </a:r>
            <a:r>
              <a:rPr lang="en-US" altLang="ko-KR" b="0" smtClean="0">
                <a:ea typeface="굴림" pitchFamily="50" charset="-127"/>
              </a:rPr>
              <a:t>1)  </a:t>
            </a:r>
            <a:r>
              <a:rPr lang="en-US" altLang="ko-KR" sz="1400" b="0" smtClean="0">
                <a:ea typeface="굴림" pitchFamily="50" charset="-127"/>
              </a:rPr>
              <a:t>[</a:t>
            </a:r>
            <a:r>
              <a:rPr lang="ko-KR" altLang="en-US" sz="1400" b="0" smtClean="0">
                <a:ea typeface="굴림" pitchFamily="50" charset="-127"/>
              </a:rPr>
              <a:t>도구</a:t>
            </a:r>
            <a:r>
              <a:rPr lang="en-US" altLang="ko-KR" sz="1400" b="0" smtClean="0">
                <a:ea typeface="굴림" pitchFamily="50" charset="-127"/>
              </a:rPr>
              <a:t>] ⇒ [</a:t>
            </a:r>
            <a:r>
              <a:rPr lang="ko-KR" altLang="en-US" sz="1400" b="0" smtClean="0">
                <a:ea typeface="굴림" pitchFamily="50" charset="-127"/>
              </a:rPr>
              <a:t>데이터 분석</a:t>
            </a:r>
            <a:r>
              <a:rPr lang="en-US" altLang="ko-KR" sz="1400" b="0" smtClean="0">
                <a:ea typeface="굴림" pitchFamily="50" charset="-127"/>
              </a:rPr>
              <a:t>]</a:t>
            </a:r>
            <a:r>
              <a:rPr lang="ko-KR" altLang="en-US" sz="1400" b="0" smtClean="0">
                <a:ea typeface="굴림" pitchFamily="50" charset="-127"/>
              </a:rPr>
              <a:t>에서 모평균을 비교하는 검정법 </a:t>
            </a:r>
            <a:r>
              <a:rPr lang="en-US" altLang="ko-KR" sz="1400" b="0" smtClean="0">
                <a:ea typeface="굴림" pitchFamily="50" charset="-127"/>
              </a:rPr>
              <a:t>4</a:t>
            </a:r>
            <a:r>
              <a:rPr lang="ko-KR" altLang="en-US" sz="1400" b="0" smtClean="0">
                <a:ea typeface="굴림" pitchFamily="50" charset="-127"/>
              </a:rPr>
              <a:t>가지</a:t>
            </a:r>
          </a:p>
          <a:p>
            <a:pPr marL="800100" lvl="1" indent="-342900" eaLnBrk="1" hangingPunct="1"/>
            <a:r>
              <a:rPr lang="en-US" altLang="ko-KR" smtClean="0">
                <a:ea typeface="굴림" pitchFamily="50" charset="-127"/>
              </a:rPr>
              <a:t>t-</a:t>
            </a:r>
            <a:r>
              <a:rPr lang="ko-KR" altLang="en-US" smtClean="0">
                <a:ea typeface="굴림" pitchFamily="50" charset="-127"/>
              </a:rPr>
              <a:t>검정 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쌍체비교</a:t>
            </a:r>
          </a:p>
          <a:p>
            <a:pPr marL="800100" lvl="1" indent="-342900" eaLnBrk="1" hangingPunct="1"/>
            <a:r>
              <a:rPr lang="en-US" altLang="ko-KR" smtClean="0">
                <a:ea typeface="굴림" pitchFamily="50" charset="-127"/>
              </a:rPr>
              <a:t>t-</a:t>
            </a:r>
            <a:r>
              <a:rPr lang="ko-KR" altLang="en-US" smtClean="0">
                <a:ea typeface="굴림" pitchFamily="50" charset="-127"/>
              </a:rPr>
              <a:t>검정 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등분산 가정 두집단</a:t>
            </a:r>
          </a:p>
          <a:p>
            <a:pPr marL="800100" lvl="1" indent="-342900" eaLnBrk="1" hangingPunct="1"/>
            <a:r>
              <a:rPr lang="en-US" altLang="ko-KR" smtClean="0">
                <a:ea typeface="굴림" pitchFamily="50" charset="-127"/>
              </a:rPr>
              <a:t>t-</a:t>
            </a:r>
            <a:r>
              <a:rPr lang="ko-KR" altLang="en-US" smtClean="0">
                <a:ea typeface="굴림" pitchFamily="50" charset="-127"/>
              </a:rPr>
              <a:t>검정 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이분산 가정 두집단</a:t>
            </a:r>
          </a:p>
          <a:p>
            <a:pPr marL="800100" lvl="1" indent="-342900" eaLnBrk="1" hangingPunct="1"/>
            <a:r>
              <a:rPr lang="en-US" altLang="ko-KR" smtClean="0">
                <a:ea typeface="굴림" pitchFamily="50" charset="-127"/>
              </a:rPr>
              <a:t>z-</a:t>
            </a:r>
            <a:r>
              <a:rPr lang="ko-KR" altLang="en-US" smtClean="0">
                <a:ea typeface="굴림" pitchFamily="50" charset="-127"/>
              </a:rPr>
              <a:t>검정 </a:t>
            </a:r>
            <a:r>
              <a:rPr lang="en-US" altLang="ko-KR" smtClean="0">
                <a:ea typeface="굴림" pitchFamily="50" charset="-127"/>
              </a:rPr>
              <a:t>: </a:t>
            </a:r>
            <a:r>
              <a:rPr lang="ko-KR" altLang="en-US" smtClean="0">
                <a:ea typeface="굴림" pitchFamily="50" charset="-127"/>
              </a:rPr>
              <a:t>평균에 대한 두집단</a:t>
            </a:r>
          </a:p>
          <a:p>
            <a:pPr eaLnBrk="1" hangingPunct="1"/>
            <a:endParaRPr lang="ko-KR" altLang="en-US" sz="1400" b="0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b="0" smtClean="0">
                <a:ea typeface="굴림" pitchFamily="50" charset="-127"/>
              </a:rPr>
              <a:t>   </a:t>
            </a:r>
            <a:r>
              <a:rPr lang="en-US" altLang="ko-KR" sz="1400" b="0" smtClean="0">
                <a:ea typeface="굴림" pitchFamily="50" charset="-127"/>
              </a:rPr>
              <a:t>2) [</a:t>
            </a:r>
            <a:r>
              <a:rPr lang="ko-KR" altLang="en-US" sz="1400" b="0" smtClean="0">
                <a:ea typeface="굴림" pitchFamily="50" charset="-127"/>
              </a:rPr>
              <a:t>도구</a:t>
            </a:r>
            <a:r>
              <a:rPr lang="en-US" altLang="ko-KR" sz="1400" b="0" smtClean="0">
                <a:ea typeface="굴림" pitchFamily="50" charset="-127"/>
              </a:rPr>
              <a:t>] ⇒ [</a:t>
            </a:r>
            <a:r>
              <a:rPr lang="ko-KR" altLang="en-US" sz="1400" b="0" smtClean="0">
                <a:ea typeface="굴림" pitchFamily="50" charset="-127"/>
              </a:rPr>
              <a:t>데이터 분석</a:t>
            </a:r>
            <a:r>
              <a:rPr lang="en-US" altLang="ko-KR" sz="1400" b="0" smtClean="0">
                <a:ea typeface="굴림" pitchFamily="50" charset="-127"/>
              </a:rPr>
              <a:t>] ⇒ [</a:t>
            </a:r>
            <a:r>
              <a:rPr lang="ko-KR" altLang="en-US" sz="1400" b="0" smtClean="0">
                <a:ea typeface="굴림" pitchFamily="50" charset="-127"/>
              </a:rPr>
              <a:t>기술통계법</a:t>
            </a:r>
            <a:r>
              <a:rPr lang="en-US" altLang="ko-KR" sz="1400" b="0" smtClean="0">
                <a:ea typeface="굴림" pitchFamily="50" charset="-127"/>
              </a:rPr>
              <a:t>] </a:t>
            </a:r>
            <a:r>
              <a:rPr lang="ko-KR" altLang="en-US" sz="1400" b="0" smtClean="0">
                <a:ea typeface="굴림" pitchFamily="50" charset="-127"/>
              </a:rPr>
              <a:t>을 사용하여 각 자료의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b="0" smtClean="0">
                <a:ea typeface="굴림" pitchFamily="50" charset="-127"/>
              </a:rPr>
              <a:t>       분산값을  추정한다</a:t>
            </a:r>
            <a:r>
              <a:rPr lang="en-US" altLang="ko-KR" sz="1400" b="0" smtClean="0">
                <a:ea typeface="굴림" pitchFamily="50" charset="-127"/>
              </a:rPr>
              <a:t>.</a:t>
            </a:r>
          </a:p>
          <a:p>
            <a:pPr eaLnBrk="1" hangingPunct="1"/>
            <a:endParaRPr lang="en-US" altLang="ko-KR" sz="1400" b="0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400" b="0" smtClean="0">
                <a:ea typeface="굴림" pitchFamily="50" charset="-127"/>
              </a:rPr>
              <a:t>   3) [</a:t>
            </a:r>
            <a:r>
              <a:rPr lang="ko-KR" altLang="en-US" sz="1400" b="0" smtClean="0">
                <a:ea typeface="굴림" pitchFamily="50" charset="-127"/>
              </a:rPr>
              <a:t>도구</a:t>
            </a:r>
            <a:r>
              <a:rPr lang="en-US" altLang="ko-KR" sz="1400" b="0" smtClean="0">
                <a:ea typeface="굴림" pitchFamily="50" charset="-127"/>
              </a:rPr>
              <a:t>] ⇒ [</a:t>
            </a:r>
            <a:r>
              <a:rPr lang="ko-KR" altLang="en-US" sz="1400" b="0" smtClean="0">
                <a:ea typeface="굴림" pitchFamily="50" charset="-127"/>
              </a:rPr>
              <a:t>데이터 분석</a:t>
            </a:r>
            <a:r>
              <a:rPr lang="en-US" altLang="ko-KR" sz="1400" b="0" smtClean="0">
                <a:ea typeface="굴림" pitchFamily="50" charset="-127"/>
              </a:rPr>
              <a:t>] ⇒ [z-</a:t>
            </a:r>
            <a:r>
              <a:rPr lang="ko-KR" altLang="en-US" sz="1400" b="0" smtClean="0">
                <a:ea typeface="굴림" pitchFamily="50" charset="-127"/>
              </a:rPr>
              <a:t>검정</a:t>
            </a:r>
            <a:r>
              <a:rPr lang="en-US" altLang="ko-KR" sz="1400" b="0" smtClean="0">
                <a:ea typeface="굴림" pitchFamily="50" charset="-127"/>
              </a:rPr>
              <a:t>] </a:t>
            </a:r>
            <a:r>
              <a:rPr lang="ko-KR" altLang="en-US" sz="1400" b="0" smtClean="0">
                <a:ea typeface="굴림" pitchFamily="50" charset="-127"/>
              </a:rPr>
              <a:t>을 선택하여 대화상자에 다음  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1400" b="0" smtClean="0">
                <a:ea typeface="굴림" pitchFamily="50" charset="-127"/>
              </a:rPr>
              <a:t>       과 같은 값을 입력한다</a:t>
            </a:r>
            <a:r>
              <a:rPr lang="en-US" altLang="ko-KR" sz="1400" b="0" smtClean="0">
                <a:ea typeface="굴림" pitchFamily="50" charset="-127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1400" b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103CA7-E999-4EBC-9C8B-AE8A21A35CFE}" type="slidenum">
              <a:rPr lang="ko-KR" altLang="en-US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엑셀을 이용한 분석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pic>
        <p:nvPicPr>
          <p:cNvPr id="15364" name="Picture 3" descr="UNI008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2863" y="1052513"/>
            <a:ext cx="4271962" cy="53292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DC677C-5388-4B5E-AAB5-DF3FE3800B58}" type="slidenum">
              <a:rPr lang="ko-KR" altLang="en-US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엑셀을 이용한 분석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1219200"/>
            <a:ext cx="7777163" cy="4695825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용어 설명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ea typeface="굴림" pitchFamily="50" charset="-127"/>
              </a:rPr>
              <a:t>                    일 때 </a:t>
            </a:r>
            <a:r>
              <a:rPr lang="en-US" altLang="ko-KR" smtClean="0">
                <a:ea typeface="굴림" pitchFamily="50" charset="-127"/>
              </a:rPr>
              <a:t>: P(Z&lt;=z) </a:t>
            </a:r>
            <a:r>
              <a:rPr lang="ko-KR" altLang="en-US" smtClean="0">
                <a:ea typeface="굴림" pitchFamily="50" charset="-127"/>
              </a:rPr>
              <a:t>단측 검정 </a:t>
            </a:r>
            <a:r>
              <a:rPr lang="en-US" altLang="ko-KR" smtClean="0">
                <a:ea typeface="굴림" pitchFamily="50" charset="-127"/>
              </a:rPr>
              <a:t>=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ea typeface="굴림" pitchFamily="50" charset="-127"/>
              </a:rPr>
              <a:t>                    </a:t>
            </a:r>
            <a:r>
              <a:rPr lang="ko-KR" altLang="en-US" smtClean="0">
                <a:ea typeface="굴림" pitchFamily="50" charset="-127"/>
              </a:rPr>
              <a:t>일 때 </a:t>
            </a:r>
            <a:r>
              <a:rPr lang="en-US" altLang="ko-KR" smtClean="0">
                <a:ea typeface="굴림" pitchFamily="50" charset="-127"/>
              </a:rPr>
              <a:t>: P(Z&lt;=z) </a:t>
            </a:r>
            <a:r>
              <a:rPr lang="ko-KR" altLang="en-US" smtClean="0">
                <a:ea typeface="굴림" pitchFamily="50" charset="-127"/>
              </a:rPr>
              <a:t>단측 검정 </a:t>
            </a:r>
            <a:r>
              <a:rPr lang="en-US" altLang="ko-KR" smtClean="0">
                <a:ea typeface="굴림" pitchFamily="50" charset="-127"/>
              </a:rPr>
              <a:t>=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ea typeface="굴림" pitchFamily="50" charset="-127"/>
              </a:rPr>
              <a:t>z-</a:t>
            </a:r>
            <a:r>
              <a:rPr lang="ko-KR" altLang="en-US" smtClean="0">
                <a:ea typeface="굴림" pitchFamily="50" charset="-127"/>
              </a:rPr>
              <a:t>기각치 단측 검정 </a:t>
            </a:r>
            <a:r>
              <a:rPr lang="en-US" altLang="ko-KR" smtClean="0">
                <a:ea typeface="굴림" pitchFamily="50" charset="-127"/>
              </a:rPr>
              <a:t>= NORMSINV(              )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ea typeface="굴림" pitchFamily="50" charset="-127"/>
              </a:rPr>
              <a:t>P(Z&lt;=z)</a:t>
            </a:r>
            <a:r>
              <a:rPr lang="ko-KR" altLang="en-US" smtClean="0">
                <a:ea typeface="굴림" pitchFamily="50" charset="-127"/>
              </a:rPr>
              <a:t>양측 검정   </a:t>
            </a:r>
            <a:r>
              <a:rPr lang="en-US" altLang="ko-KR" smtClean="0">
                <a:ea typeface="굴림" pitchFamily="50" charset="-127"/>
              </a:rPr>
              <a:t>= 2*P(Z&lt;=z)</a:t>
            </a:r>
            <a:r>
              <a:rPr lang="ko-KR" altLang="en-US" smtClean="0">
                <a:ea typeface="굴림" pitchFamily="50" charset="-127"/>
              </a:rPr>
              <a:t>단측 검정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>
                <a:ea typeface="굴림" pitchFamily="50" charset="-127"/>
              </a:rPr>
              <a:t>z-</a:t>
            </a:r>
            <a:r>
              <a:rPr lang="ko-KR" altLang="en-US" smtClean="0">
                <a:ea typeface="굴림" pitchFamily="50" charset="-127"/>
              </a:rPr>
              <a:t>기각치 양측 검정 </a:t>
            </a:r>
            <a:r>
              <a:rPr lang="en-US" altLang="ko-KR" smtClean="0">
                <a:ea typeface="굴림" pitchFamily="50" charset="-127"/>
              </a:rPr>
              <a:t>=  NORMSINV(                 ) </a:t>
            </a:r>
          </a:p>
          <a:p>
            <a:pPr lvl="1" eaLnBrk="1" hangingPunct="1">
              <a:lnSpc>
                <a:spcPct val="150000"/>
              </a:lnSpc>
            </a:pPr>
            <a:endParaRPr lang="en-US" altLang="ko-KR" smtClean="0">
              <a:ea typeface="굴림" pitchFamily="50" charset="-127"/>
            </a:endParaRPr>
          </a:p>
          <a:p>
            <a:pPr eaLnBrk="1" hangingPunct="1"/>
            <a:r>
              <a:rPr lang="ko-KR" altLang="en-US" smtClean="0">
                <a:ea typeface="굴림" pitchFamily="50" charset="-127"/>
              </a:rPr>
              <a:t>신뢰구간 </a:t>
            </a: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pic>
        <p:nvPicPr>
          <p:cNvPr id="16389" name="Picture 4" descr="UNI00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4083050"/>
            <a:ext cx="465137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4189413" y="2355850"/>
          <a:ext cx="61118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4" imgW="329914" imgH="177646" progId="Equation.DSMT4">
                  <p:embed/>
                </p:oleObj>
              </mc:Choice>
              <mc:Fallback>
                <p:oleObj name="Equation" r:id="rId4" imgW="329914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2355850"/>
                        <a:ext cx="611187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4114800" y="3033713"/>
          <a:ext cx="91598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6" imgW="494870" imgH="177646" progId="Equation.DSMT4">
                  <p:embed/>
                </p:oleObj>
              </mc:Choice>
              <mc:Fallback>
                <p:oleObj name="Equation" r:id="rId6" imgW="494870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33713"/>
                        <a:ext cx="915988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7"/>
          <p:cNvGraphicFramePr>
            <a:graphicFrameLocks noChangeAspect="1"/>
          </p:cNvGraphicFramePr>
          <p:nvPr/>
        </p:nvGraphicFramePr>
        <p:xfrm>
          <a:off x="1403350" y="1600200"/>
          <a:ext cx="730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8" imgW="406224" imgH="228501" progId="Equation.DSMT4">
                  <p:embed/>
                </p:oleObj>
              </mc:Choice>
              <mc:Fallback>
                <p:oleObj name="Equation" r:id="rId8" imgW="406224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00200"/>
                        <a:ext cx="730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"/>
          <p:cNvGraphicFramePr>
            <a:graphicFrameLocks noChangeAspect="1"/>
          </p:cNvGraphicFramePr>
          <p:nvPr/>
        </p:nvGraphicFramePr>
        <p:xfrm>
          <a:off x="1447800" y="1905000"/>
          <a:ext cx="730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0" imgW="406224" imgH="228501" progId="Equation.DSMT4">
                  <p:embed/>
                </p:oleObj>
              </mc:Choice>
              <mc:Fallback>
                <p:oleObj name="Equation" r:id="rId10" imgW="406224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730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9"/>
          <p:cNvGraphicFramePr>
            <a:graphicFrameLocks noChangeAspect="1"/>
          </p:cNvGraphicFramePr>
          <p:nvPr/>
        </p:nvGraphicFramePr>
        <p:xfrm>
          <a:off x="4572000" y="1524000"/>
          <a:ext cx="1141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2" imgW="634725" imgH="228501" progId="Equation.DSMT4">
                  <p:embed/>
                </p:oleObj>
              </mc:Choice>
              <mc:Fallback>
                <p:oleObj name="Equation" r:id="rId12" imgW="634725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1141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/>
          <p:cNvGraphicFramePr>
            <a:graphicFrameLocks noChangeAspect="1"/>
          </p:cNvGraphicFramePr>
          <p:nvPr/>
        </p:nvGraphicFramePr>
        <p:xfrm>
          <a:off x="4572000" y="1905000"/>
          <a:ext cx="1141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4" imgW="634725" imgH="228501" progId="Equation.DSMT4">
                  <p:embed/>
                </p:oleObj>
              </mc:Choice>
              <mc:Fallback>
                <p:oleObj name="Equation" r:id="rId14" imgW="634725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05000"/>
                        <a:ext cx="1141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6FA07D-3128-4FF1-AC2B-06642748F911}" type="slidenum">
              <a:rPr lang="ko-KR" altLang="en-US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엑셀을 이용한 분석</a:t>
            </a:r>
            <a:r>
              <a:rPr lang="en-US" altLang="ko-KR" sz="1800" smtClean="0"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325" y="1219200"/>
            <a:ext cx="7923213" cy="4999038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예제</a:t>
            </a:r>
            <a:r>
              <a:rPr lang="en-US" altLang="ko-KR" smtClean="0">
                <a:ea typeface="굴림" pitchFamily="50" charset="-127"/>
              </a:rPr>
              <a:t>12</a:t>
            </a: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z-</a:t>
            </a:r>
            <a:r>
              <a:rPr lang="ko-KR" altLang="en-US" smtClean="0">
                <a:ea typeface="굴림" pitchFamily="50" charset="-127"/>
              </a:rPr>
              <a:t>검정을 이용한 분석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3"/>
          <a:stretch>
            <a:fillRect/>
          </a:stretch>
        </p:blipFill>
        <p:spPr>
          <a:xfrm>
            <a:off x="1166813" y="1876425"/>
            <a:ext cx="6542087" cy="3627438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ADD45-1D83-4C20-B7FD-4DBE545BA8EB}" type="slidenum">
              <a:rPr lang="ko-KR" altLang="en-US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2000" smtClean="0">
                <a:ea typeface="굴림" pitchFamily="50" charset="-127"/>
              </a:rPr>
              <a:t>실습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95400"/>
            <a:ext cx="8208962" cy="4764088"/>
          </a:xfrm>
          <a:noFill/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예제</a:t>
            </a:r>
            <a:r>
              <a:rPr lang="en-US" altLang="ko-KR" smtClean="0">
                <a:ea typeface="굴림" pitchFamily="50" charset="-127"/>
              </a:rPr>
              <a:t>6, </a:t>
            </a:r>
            <a:r>
              <a:rPr lang="ko-KR" altLang="en-US" smtClean="0">
                <a:ea typeface="굴림" pitchFamily="50" charset="-127"/>
              </a:rPr>
              <a:t>예제</a:t>
            </a:r>
            <a:r>
              <a:rPr lang="en-US" altLang="ko-KR" smtClean="0">
                <a:ea typeface="굴림" pitchFamily="50" charset="-127"/>
              </a:rPr>
              <a:t>7</a:t>
            </a:r>
          </a:p>
          <a:p>
            <a:pPr eaLnBrk="1" hangingPunct="1"/>
            <a:endParaRPr lang="en-US" altLang="ko-KR" smtClean="0">
              <a:ea typeface="굴림" pitchFamily="50" charset="-127"/>
            </a:endParaRPr>
          </a:p>
          <a:p>
            <a:pPr eaLnBrk="1" hangingPunct="1"/>
            <a:endParaRPr lang="en-US" altLang="ko-KR" sz="1400" smtClean="0">
              <a:ea typeface="굴림" pitchFamily="50" charset="-127"/>
            </a:endParaRPr>
          </a:p>
          <a:p>
            <a:pPr eaLnBrk="1" hangingPunct="1"/>
            <a:endParaRPr lang="en-US" altLang="ko-KR" sz="1400" smtClean="0">
              <a:ea typeface="굴림" pitchFamily="50" charset="-127"/>
            </a:endParaRPr>
          </a:p>
          <a:p>
            <a:pPr eaLnBrk="1" hangingPunct="1"/>
            <a:endParaRPr lang="en-US" altLang="ko-KR" sz="1400" smtClean="0">
              <a:ea typeface="굴림" pitchFamily="50" charset="-127"/>
            </a:endParaRPr>
          </a:p>
          <a:p>
            <a:pPr eaLnBrk="1" hangingPunct="1"/>
            <a:endParaRPr lang="en-US" altLang="ko-KR" sz="1400" smtClean="0">
              <a:ea typeface="굴림" pitchFamily="50" charset="-127"/>
            </a:endParaRPr>
          </a:p>
          <a:p>
            <a:pPr eaLnBrk="1" hangingPunct="1"/>
            <a:endParaRPr lang="en-US" altLang="ko-KR" sz="1400" smtClean="0">
              <a:ea typeface="굴림" pitchFamily="50" charset="-127"/>
            </a:endParaRPr>
          </a:p>
          <a:p>
            <a:pPr marL="762000" lvl="1" indent="-304800" eaLnBrk="1" hangingPunct="1"/>
            <a:endParaRPr lang="en-US" altLang="ko-KR" sz="1300" smtClean="0">
              <a:ea typeface="굴림" pitchFamily="50" charset="-127"/>
            </a:endParaRPr>
          </a:p>
          <a:p>
            <a:pPr marL="762000" lvl="1" indent="-304800" eaLnBrk="1" hangingPunct="1">
              <a:buFont typeface="Wingdings" pitchFamily="2" charset="2"/>
              <a:buNone/>
            </a:pPr>
            <a:endParaRPr lang="en-US" altLang="ko-KR" sz="1500" smtClean="0">
              <a:ea typeface="굴림" pitchFamily="50" charset="-127"/>
            </a:endParaRPr>
          </a:p>
          <a:p>
            <a:pPr marL="762000" lvl="1" indent="-304800" eaLnBrk="1" hangingPunct="1">
              <a:buFont typeface="Wingdings" pitchFamily="2" charset="2"/>
              <a:buNone/>
            </a:pPr>
            <a:endParaRPr lang="en-US" altLang="ko-KR" sz="1500" smtClean="0">
              <a:ea typeface="굴림" pitchFamily="50" charset="-127"/>
            </a:endParaRPr>
          </a:p>
          <a:p>
            <a:pPr marL="762000" lvl="1" indent="-304800" eaLnBrk="1" hangingPunct="1">
              <a:buFont typeface="Wingdings" pitchFamily="2" charset="2"/>
              <a:buNone/>
            </a:pPr>
            <a:endParaRPr lang="en-US" altLang="ko-KR" sz="1500" smtClean="0">
              <a:ea typeface="굴림" pitchFamily="50" charset="-127"/>
            </a:endParaRP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sz="1500" smtClean="0">
                <a:ea typeface="굴림" pitchFamily="50" charset="-127"/>
              </a:rPr>
              <a:t>1)  </a:t>
            </a:r>
            <a:r>
              <a:rPr lang="ko-KR" altLang="en-US" sz="1500" smtClean="0">
                <a:ea typeface="굴림" pitchFamily="50" charset="-127"/>
              </a:rPr>
              <a:t>일일 평균 우유 생산량의 차이에 대한 </a:t>
            </a:r>
            <a:r>
              <a:rPr lang="en-US" altLang="ko-KR" sz="1500" smtClean="0">
                <a:ea typeface="굴림" pitchFamily="50" charset="-127"/>
              </a:rPr>
              <a:t>95% </a:t>
            </a:r>
            <a:r>
              <a:rPr lang="ko-KR" altLang="en-US" sz="1500" smtClean="0">
                <a:ea typeface="굴림" pitchFamily="50" charset="-127"/>
              </a:rPr>
              <a:t>신뢰구간을 구하여라</a:t>
            </a:r>
            <a:r>
              <a:rPr lang="en-US" altLang="ko-KR" sz="1500" smtClean="0">
                <a:ea typeface="굴림" pitchFamily="50" charset="-127"/>
              </a:rPr>
              <a:t>.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endParaRPr lang="en-US" altLang="ko-KR" sz="1500" smtClean="0">
              <a:ea typeface="굴림" pitchFamily="50" charset="-127"/>
            </a:endParaRP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sz="1500" smtClean="0">
                <a:ea typeface="굴림" pitchFamily="50" charset="-127"/>
              </a:rPr>
              <a:t>2)  </a:t>
            </a:r>
            <a:r>
              <a:rPr lang="ko-KR" altLang="en-US" sz="1500" smtClean="0">
                <a:ea typeface="굴림" pitchFamily="50" charset="-127"/>
              </a:rPr>
              <a:t>들판에서 자연적으로 말린 목초로 사육하는 젖소가 인공적으로 말린   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ko-KR" altLang="en-US" sz="1500" smtClean="0">
                <a:ea typeface="굴림" pitchFamily="50" charset="-127"/>
              </a:rPr>
              <a:t>     목초로 사육하는 젖소보다 우유생산량이 많다고 할 수 있겠는가</a:t>
            </a:r>
            <a:r>
              <a:rPr lang="en-US" altLang="ko-KR" sz="1500" smtClean="0">
                <a:ea typeface="굴림" pitchFamily="50" charset="-127"/>
              </a:rPr>
              <a:t>? 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r>
              <a:rPr lang="en-US" altLang="ko-KR" sz="1500" smtClean="0">
                <a:ea typeface="굴림" pitchFamily="50" charset="-127"/>
              </a:rPr>
              <a:t>     </a:t>
            </a:r>
            <a:r>
              <a:rPr lang="ko-KR" altLang="en-US" sz="1500" smtClean="0">
                <a:ea typeface="굴림" pitchFamily="50" charset="-127"/>
              </a:rPr>
              <a:t>유의수준 </a:t>
            </a:r>
            <a:r>
              <a:rPr lang="en-US" altLang="ko-KR" sz="1500" smtClean="0">
                <a:ea typeface="굴림" pitchFamily="50" charset="-127"/>
              </a:rPr>
              <a:t>0.05</a:t>
            </a:r>
            <a:r>
              <a:rPr lang="ko-KR" altLang="en-US" sz="1500" smtClean="0">
                <a:ea typeface="굴림" pitchFamily="50" charset="-127"/>
              </a:rPr>
              <a:t>로 검정하여라</a:t>
            </a:r>
            <a:r>
              <a:rPr lang="en-US" altLang="ko-KR" sz="1500" smtClean="0">
                <a:ea typeface="굴림" pitchFamily="50" charset="-127"/>
              </a:rPr>
              <a:t>. </a:t>
            </a:r>
          </a:p>
          <a:p>
            <a:pPr marL="762000" lvl="1" indent="-304800" eaLnBrk="1" hangingPunct="1">
              <a:buFont typeface="Wingdings" pitchFamily="2" charset="2"/>
              <a:buNone/>
            </a:pPr>
            <a:endParaRPr lang="ko-KR" altLang="en-US" sz="1500" smtClean="0">
              <a:ea typeface="굴림" pitchFamily="50" charset="-127"/>
            </a:endParaRPr>
          </a:p>
        </p:txBody>
      </p:sp>
      <p:graphicFrame>
        <p:nvGraphicFramePr>
          <p:cNvPr id="283652" name="Group 4"/>
          <p:cNvGraphicFramePr>
            <a:graphicFrameLocks noGrp="1"/>
          </p:cNvGraphicFramePr>
          <p:nvPr>
            <p:ph sz="half" idx="2"/>
          </p:nvPr>
        </p:nvGraphicFramePr>
        <p:xfrm>
          <a:off x="1030288" y="1797050"/>
          <a:ext cx="6478587" cy="1766888"/>
        </p:xfrm>
        <a:graphic>
          <a:graphicData uri="http://schemas.openxmlformats.org/drawingml/2006/table">
            <a:tbl>
              <a:tblPr/>
              <a:tblGrid>
                <a:gridCol w="1133475"/>
                <a:gridCol w="411162"/>
                <a:gridCol w="412750"/>
                <a:gridCol w="409575"/>
                <a:gridCol w="409575"/>
                <a:gridCol w="411163"/>
                <a:gridCol w="412750"/>
                <a:gridCol w="409575"/>
                <a:gridCol w="412750"/>
                <a:gridCol w="409575"/>
                <a:gridCol w="411162"/>
                <a:gridCol w="412750"/>
                <a:gridCol w="412750"/>
                <a:gridCol w="409575"/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우유생산량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들판에서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말린 목초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인공적으로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말린 목초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42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51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39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FCB2E-DFA5-46DC-8F97-C59995C4E004}" type="slidenum">
              <a:rPr lang="ko-KR" altLang="en-US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실습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140700" cy="501015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등분산 가정 </a:t>
            </a:r>
            <a:r>
              <a:rPr lang="en-US" altLang="ko-KR" smtClean="0">
                <a:ea typeface="굴림" pitchFamily="50" charset="-127"/>
              </a:rPr>
              <a:t>t-</a:t>
            </a:r>
            <a:r>
              <a:rPr lang="ko-KR" altLang="en-US" smtClean="0">
                <a:ea typeface="굴림" pitchFamily="50" charset="-127"/>
              </a:rPr>
              <a:t>검정 이용한 분석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"/>
          <a:stretch>
            <a:fillRect/>
          </a:stretch>
        </p:blipFill>
        <p:spPr>
          <a:xfrm>
            <a:off x="749300" y="1871663"/>
            <a:ext cx="7340600" cy="3409950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8CE01-B14B-4D5F-9A34-E7F9CE1F7A0B}" type="slidenum">
              <a:rPr lang="ko-KR" altLang="en-US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실습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연습문제 </a:t>
            </a:r>
            <a:r>
              <a:rPr lang="en-US" altLang="ko-KR" smtClean="0">
                <a:ea typeface="굴림" pitchFamily="50" charset="-127"/>
              </a:rPr>
              <a:t>2.20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>
                <a:ea typeface="굴림" pitchFamily="50" charset="-127"/>
              </a:rPr>
              <a:t>공장 노동자들이 숙련작업을 수행하기 위해 교육받는 </a:t>
            </a:r>
            <a:r>
              <a:rPr lang="en-US" altLang="ko-KR" smtClean="0">
                <a:ea typeface="굴림" pitchFamily="50" charset="-127"/>
              </a:rPr>
              <a:t>2</a:t>
            </a:r>
            <a:r>
              <a:rPr lang="ko-KR" altLang="en-US" smtClean="0">
                <a:ea typeface="굴림" pitchFamily="50" charset="-127"/>
              </a:rPr>
              <a:t>개의 프로그램을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mtClean="0">
                <a:ea typeface="굴림" pitchFamily="50" charset="-127"/>
              </a:rPr>
              <a:t>      비교하기 위해 </a:t>
            </a:r>
            <a:r>
              <a:rPr lang="en-US" altLang="ko-KR" smtClean="0">
                <a:ea typeface="굴림" pitchFamily="50" charset="-127"/>
              </a:rPr>
              <a:t>20</a:t>
            </a:r>
            <a:r>
              <a:rPr lang="ko-KR" altLang="en-US" smtClean="0">
                <a:ea typeface="굴림" pitchFamily="50" charset="-127"/>
              </a:rPr>
              <a:t>명의 노동자들이 실험에 임했다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그들 중 </a:t>
            </a:r>
            <a:r>
              <a:rPr lang="en-US" altLang="ko-KR" smtClean="0">
                <a:ea typeface="굴림" pitchFamily="50" charset="-127"/>
              </a:rPr>
              <a:t>10</a:t>
            </a:r>
            <a:r>
              <a:rPr lang="ko-KR" altLang="en-US" smtClean="0">
                <a:ea typeface="굴림" pitchFamily="50" charset="-127"/>
              </a:rPr>
              <a:t>명을 임의로 뽑아서 방법 </a:t>
            </a:r>
            <a:r>
              <a:rPr lang="en-US" altLang="ko-KR" smtClean="0">
                <a:ea typeface="굴림" pitchFamily="50" charset="-127"/>
              </a:rPr>
              <a:t>1</a:t>
            </a:r>
            <a:r>
              <a:rPr lang="ko-KR" altLang="en-US" smtClean="0">
                <a:ea typeface="굴림" pitchFamily="50" charset="-127"/>
              </a:rPr>
              <a:t>에 의해 교육을 받게 하고 나머지 </a:t>
            </a:r>
            <a:r>
              <a:rPr lang="en-US" altLang="ko-KR" smtClean="0">
                <a:ea typeface="굴림" pitchFamily="50" charset="-127"/>
              </a:rPr>
              <a:t>10</a:t>
            </a:r>
            <a:r>
              <a:rPr lang="ko-KR" altLang="en-US" smtClean="0">
                <a:ea typeface="굴림" pitchFamily="50" charset="-127"/>
              </a:rPr>
              <a:t>명은 방법 </a:t>
            </a:r>
            <a:r>
              <a:rPr lang="en-US" altLang="ko-KR" smtClean="0">
                <a:ea typeface="굴림" pitchFamily="50" charset="-127"/>
              </a:rPr>
              <a:t>2</a:t>
            </a:r>
            <a:r>
              <a:rPr lang="ko-KR" altLang="en-US" smtClean="0">
                <a:ea typeface="굴림" pitchFamily="50" charset="-127"/>
              </a:rPr>
              <a:t>에 의해 교육을 받게 하였다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교육을 끝내고 난 후 모든 노동자들을 대상으로 숙련작업 수행에 필요한 시간을 측정하여 자료를 얻었다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AutoNum type="arabicParenR"/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ko-KR" altLang="en-US" smtClean="0">
                <a:ea typeface="굴림" pitchFamily="50" charset="-127"/>
              </a:rPr>
              <a:t>방법 </a:t>
            </a:r>
            <a:r>
              <a:rPr lang="en-US" altLang="ko-KR" smtClean="0">
                <a:ea typeface="굴림" pitchFamily="50" charset="-127"/>
              </a:rPr>
              <a:t>1</a:t>
            </a:r>
            <a:r>
              <a:rPr lang="ko-KR" altLang="en-US" smtClean="0">
                <a:ea typeface="굴림" pitchFamily="50" charset="-127"/>
              </a:rPr>
              <a:t>의 교육을 받은 후의 평균 작업 시간이 방법 </a:t>
            </a:r>
            <a:r>
              <a:rPr lang="en-US" altLang="ko-KR" smtClean="0">
                <a:ea typeface="굴림" pitchFamily="50" charset="-127"/>
              </a:rPr>
              <a:t>2</a:t>
            </a:r>
            <a:r>
              <a:rPr lang="ko-KR" altLang="en-US" smtClean="0">
                <a:ea typeface="굴림" pitchFamily="50" charset="-127"/>
              </a:rPr>
              <a:t>보다 적다고 할 수 있는가</a:t>
            </a:r>
            <a:r>
              <a:rPr lang="en-US" altLang="ko-KR" smtClean="0">
                <a:ea typeface="굴림" pitchFamily="50" charset="-127"/>
              </a:rPr>
              <a:t>?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ko-KR" altLang="en-US" smtClean="0">
                <a:ea typeface="굴림" pitchFamily="50" charset="-127"/>
              </a:rPr>
              <a:t>두 방법 사이에 작업 시간의 모평균 차에 대한 </a:t>
            </a:r>
            <a:r>
              <a:rPr lang="en-US" altLang="ko-KR" smtClean="0">
                <a:ea typeface="굴림" pitchFamily="50" charset="-127"/>
              </a:rPr>
              <a:t>95% </a:t>
            </a:r>
            <a:r>
              <a:rPr lang="ko-KR" altLang="en-US" smtClean="0">
                <a:ea typeface="굴림" pitchFamily="50" charset="-127"/>
              </a:rPr>
              <a:t>신뢰구간을 구하라</a:t>
            </a:r>
            <a:r>
              <a:rPr lang="en-US" altLang="ko-KR" smtClean="0">
                <a:ea typeface="굴림" pitchFamily="50" charset="-127"/>
              </a:rPr>
              <a:t>. </a:t>
            </a:r>
          </a:p>
          <a:p>
            <a:pPr eaLnBrk="1" hangingPunct="1">
              <a:lnSpc>
                <a:spcPct val="140000"/>
              </a:lnSpc>
            </a:pPr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8C0C12-A7FD-4572-95A7-00E14A346414}" type="slidenum">
              <a:rPr lang="ko-KR" altLang="en-US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latin typeface="굴림" pitchFamily="50" charset="-127"/>
                <a:ea typeface="굴림" pitchFamily="50" charset="-127"/>
              </a:rPr>
              <a:t>실습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95400"/>
            <a:ext cx="8353425" cy="4764088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굴림" pitchFamily="50" charset="-127"/>
              </a:rPr>
              <a:t>연습문제 </a:t>
            </a:r>
            <a:r>
              <a:rPr lang="en-US" altLang="ko-KR" smtClean="0">
                <a:ea typeface="굴림" pitchFamily="50" charset="-127"/>
              </a:rPr>
              <a:t>2.2, 2.3</a:t>
            </a:r>
          </a:p>
          <a:p>
            <a:pPr lvl="1" eaLnBrk="1" hangingPunct="1"/>
            <a:r>
              <a:rPr lang="ko-KR" altLang="en-US" sz="1500" smtClean="0">
                <a:ea typeface="굴림" pitchFamily="50" charset="-127"/>
              </a:rPr>
              <a:t>전국 음악재능 경시대회에서의 점수를 근거로 하여 도시와 시공의 학생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500" smtClean="0">
                <a:ea typeface="굴림" pitchFamily="50" charset="-127"/>
              </a:rPr>
              <a:t>    들을 비교하였다</a:t>
            </a:r>
            <a:r>
              <a:rPr lang="en-US" altLang="ko-KR" sz="1500" smtClean="0">
                <a:ea typeface="굴림" pitchFamily="50" charset="-127"/>
              </a:rPr>
              <a:t>. </a:t>
            </a:r>
            <a:r>
              <a:rPr lang="ko-KR" altLang="en-US" sz="1500" smtClean="0">
                <a:ea typeface="굴림" pitchFamily="50" charset="-127"/>
              </a:rPr>
              <a:t>중학교 </a:t>
            </a:r>
            <a:r>
              <a:rPr lang="en-US" altLang="ko-KR" sz="1500" smtClean="0">
                <a:ea typeface="굴림" pitchFamily="50" charset="-127"/>
              </a:rPr>
              <a:t>1</a:t>
            </a:r>
            <a:r>
              <a:rPr lang="ko-KR" altLang="en-US" sz="1500" smtClean="0">
                <a:ea typeface="굴림" pitchFamily="50" charset="-127"/>
              </a:rPr>
              <a:t>학년의 시골학생 </a:t>
            </a:r>
            <a:r>
              <a:rPr lang="en-US" altLang="ko-KR" sz="1500" smtClean="0">
                <a:ea typeface="굴림" pitchFamily="50" charset="-127"/>
              </a:rPr>
              <a:t>90</a:t>
            </a:r>
            <a:r>
              <a:rPr lang="ko-KR" altLang="en-US" sz="1500" smtClean="0">
                <a:ea typeface="굴림" pitchFamily="50" charset="-127"/>
              </a:rPr>
              <a:t>명과 도시학생 </a:t>
            </a:r>
            <a:r>
              <a:rPr lang="en-US" altLang="ko-KR" sz="1500" smtClean="0">
                <a:ea typeface="굴림" pitchFamily="50" charset="-127"/>
              </a:rPr>
              <a:t>100</a:t>
            </a:r>
            <a:r>
              <a:rPr lang="ko-KR" altLang="en-US" sz="1500" smtClean="0">
                <a:ea typeface="굴림" pitchFamily="50" charset="-127"/>
              </a:rPr>
              <a:t>명의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1500" smtClean="0">
                <a:ea typeface="굴림" pitchFamily="50" charset="-127"/>
              </a:rPr>
              <a:t>    표본으로부터 구한 대회 점수에 대한 통계량의 값이 다음과 같다</a:t>
            </a:r>
            <a:r>
              <a:rPr lang="en-US" altLang="ko-KR" sz="1500" smtClean="0">
                <a:ea typeface="굴림" pitchFamily="50" charset="-127"/>
              </a:rPr>
              <a:t>. </a:t>
            </a: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/>
            <a:endParaRPr lang="en-US" altLang="ko-KR" sz="1500" smtClean="0">
              <a:ea typeface="굴림" pitchFamily="50" charset="-127"/>
            </a:endParaRP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ko-KR" altLang="en-US" sz="1500" smtClean="0">
                <a:ea typeface="굴림" pitchFamily="50" charset="-127"/>
              </a:rPr>
              <a:t>도시학생과 시골학생 간의 모평균 점수의 차이에 대한 </a:t>
            </a:r>
            <a:r>
              <a:rPr lang="en-US" altLang="ko-KR" sz="1500" smtClean="0">
                <a:ea typeface="굴림" pitchFamily="50" charset="-127"/>
              </a:rPr>
              <a:t>98% </a:t>
            </a:r>
            <a:r>
              <a:rPr lang="ko-KR" altLang="en-US" sz="1500" smtClean="0">
                <a:ea typeface="굴림" pitchFamily="50" charset="-127"/>
              </a:rPr>
              <a:t>신뢰구간을 구하라</a:t>
            </a:r>
            <a:r>
              <a:rPr lang="en-US" altLang="ko-KR" sz="1500" smtClean="0">
                <a:ea typeface="굴림" pitchFamily="50" charset="-127"/>
              </a:rPr>
              <a:t>. </a:t>
            </a:r>
          </a:p>
          <a:p>
            <a:pPr lvl="1" eaLnBrk="1" hangingPunct="1">
              <a:buFont typeface="Wingdings" pitchFamily="2" charset="2"/>
              <a:buAutoNum type="arabicParenR"/>
            </a:pPr>
            <a:r>
              <a:rPr lang="ko-KR" altLang="en-US" sz="1500" smtClean="0">
                <a:ea typeface="굴림" pitchFamily="50" charset="-127"/>
              </a:rPr>
              <a:t>모평균 점수가 차이가 있는지를 결정하기 위한 가설을 세우고 검정하라</a:t>
            </a:r>
            <a:r>
              <a:rPr lang="en-US" altLang="ko-KR" sz="1500" smtClean="0">
                <a:ea typeface="굴림" pitchFamily="50" charset="-127"/>
              </a:rPr>
              <a:t>. (</a:t>
            </a:r>
            <a:r>
              <a:rPr lang="ko-KR" altLang="en-US" sz="1500" smtClean="0">
                <a:ea typeface="굴림" pitchFamily="50" charset="-127"/>
              </a:rPr>
              <a:t>유의수준 </a:t>
            </a:r>
            <a:r>
              <a:rPr lang="en-US" altLang="ko-KR" sz="1500" smtClean="0">
                <a:ea typeface="굴림" pitchFamily="50" charset="-127"/>
              </a:rPr>
              <a:t>0.05)</a:t>
            </a:r>
          </a:p>
          <a:p>
            <a:pPr eaLnBrk="1" hangingPunct="1"/>
            <a:endParaRPr lang="ko-KR" altLang="en-US" sz="1400" smtClean="0">
              <a:ea typeface="굴림" pitchFamily="50" charset="-127"/>
            </a:endParaRPr>
          </a:p>
        </p:txBody>
      </p:sp>
      <p:graphicFrame>
        <p:nvGraphicFramePr>
          <p:cNvPr id="285700" name="Group 4"/>
          <p:cNvGraphicFramePr>
            <a:graphicFrameLocks noGrp="1"/>
          </p:cNvGraphicFramePr>
          <p:nvPr>
            <p:ph sz="half" idx="2"/>
          </p:nvPr>
        </p:nvGraphicFramePr>
        <p:xfrm>
          <a:off x="1474788" y="2781300"/>
          <a:ext cx="4433887" cy="1436688"/>
        </p:xfrm>
        <a:graphic>
          <a:graphicData uri="http://schemas.openxmlformats.org/drawingml/2006/table">
            <a:tbl>
              <a:tblPr/>
              <a:tblGrid>
                <a:gridCol w="1479550"/>
                <a:gridCol w="1474787"/>
                <a:gridCol w="147955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itchFamily="34" charset="0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시     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도     시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표본크기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90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100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평      균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76.4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81.2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표준편차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8.2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  <a:ea typeface="굴림" pitchFamily="50" charset="-127"/>
                        </a:rPr>
                        <a:t>7.6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06F4BD-39D0-430C-9835-56665FC15A02}" type="slidenum">
              <a:rPr lang="ko-KR" altLang="en-US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ko-KR" smtClean="0">
              <a:solidFill>
                <a:srgbClr val="000000"/>
              </a:solidFill>
            </a:endParaRPr>
          </a:p>
        </p:txBody>
      </p:sp>
      <p:sp>
        <p:nvSpPr>
          <p:cNvPr id="86021" name="WordArt 5"/>
          <p:cNvSpPr>
            <a:spLocks noChangeArrowheads="1" noChangeShapeType="1" noTextEdit="1"/>
          </p:cNvSpPr>
          <p:nvPr/>
        </p:nvSpPr>
        <p:spPr bwMode="invGray">
          <a:xfrm>
            <a:off x="4572000" y="2286000"/>
            <a:ext cx="41910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You!</a:t>
            </a:r>
            <a:endParaRPr lang="ko-KR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B960E9-BA34-4D7C-8FB0-D98CA485C755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238125"/>
            <a:ext cx="4802187" cy="5334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Contents</a:t>
            </a:r>
            <a:endParaRPr lang="en-US" altLang="ko-KR" smtClean="0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ko-KR" altLang="en-US">
              <a:ea typeface="굴림" pitchFamily="50" charset="-127"/>
            </a:endParaRPr>
          </a:p>
        </p:txBody>
      </p:sp>
      <p:grpSp>
        <p:nvGrpSpPr>
          <p:cNvPr id="5125" name="Group 9"/>
          <p:cNvGrpSpPr>
            <a:grpSpLocks/>
          </p:cNvGrpSpPr>
          <p:nvPr/>
        </p:nvGrpSpPr>
        <p:grpSpPr bwMode="auto">
          <a:xfrm>
            <a:off x="1371600" y="1752600"/>
            <a:ext cx="5114925" cy="457200"/>
            <a:chOff x="1296" y="1566"/>
            <a:chExt cx="3222" cy="288"/>
          </a:xfrm>
        </p:grpSpPr>
        <p:sp>
          <p:nvSpPr>
            <p:cNvPr id="5152" name="Oval 10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53" name="Group 11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5154" name="Line 1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5" name="AutoShape 1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두 개의 독립표본</a:t>
                </a:r>
              </a:p>
            </p:txBody>
          </p:sp>
        </p:grpSp>
      </p:grpSp>
      <p:grpSp>
        <p:nvGrpSpPr>
          <p:cNvPr id="5126" name="Group 14"/>
          <p:cNvGrpSpPr>
            <a:grpSpLocks/>
          </p:cNvGrpSpPr>
          <p:nvPr/>
        </p:nvGrpSpPr>
        <p:grpSpPr bwMode="auto">
          <a:xfrm>
            <a:off x="1371600" y="2422525"/>
            <a:ext cx="5114925" cy="457200"/>
            <a:chOff x="1296" y="1908"/>
            <a:chExt cx="3222" cy="288"/>
          </a:xfrm>
        </p:grpSpPr>
        <p:sp>
          <p:nvSpPr>
            <p:cNvPr id="102415" name="Oval 15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49" name="Group 16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5150" name="Line 1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51" name="AutoShape 1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모평균 차이에 대한 추론</a:t>
                </a:r>
                <a:r>
                  <a:rPr lang="en-US" altLang="ko-KR">
                    <a:ea typeface="굴림" pitchFamily="50" charset="-127"/>
                  </a:rPr>
                  <a:t>, </a:t>
                </a:r>
                <a:r>
                  <a:rPr lang="ko-KR" altLang="en-US">
                    <a:ea typeface="굴림" pitchFamily="50" charset="-127"/>
                  </a:rPr>
                  <a:t>검정</a:t>
                </a:r>
                <a:r>
                  <a:rPr lang="en-US" altLang="ko-KR">
                    <a:ea typeface="굴림" pitchFamily="50" charset="-127"/>
                  </a:rPr>
                  <a:t>1</a:t>
                </a:r>
              </a:p>
            </p:txBody>
          </p:sp>
        </p:grpSp>
      </p:grpSp>
      <p:grpSp>
        <p:nvGrpSpPr>
          <p:cNvPr id="5127" name="Group 19"/>
          <p:cNvGrpSpPr>
            <a:grpSpLocks/>
          </p:cNvGrpSpPr>
          <p:nvPr/>
        </p:nvGrpSpPr>
        <p:grpSpPr bwMode="auto">
          <a:xfrm>
            <a:off x="1371600" y="3094038"/>
            <a:ext cx="5114925" cy="457200"/>
            <a:chOff x="1296" y="2256"/>
            <a:chExt cx="3222" cy="288"/>
          </a:xfrm>
        </p:grpSpPr>
        <p:sp>
          <p:nvSpPr>
            <p:cNvPr id="102420" name="Oval 20"/>
            <p:cNvSpPr>
              <a:spLocks noChangeArrowheads="1"/>
            </p:cNvSpPr>
            <p:nvPr/>
          </p:nvSpPr>
          <p:spPr bwMode="gray">
            <a:xfrm>
              <a:off x="1296" y="2325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45" name="Group 21"/>
            <p:cNvGrpSpPr>
              <a:grpSpLocks/>
            </p:cNvGrpSpPr>
            <p:nvPr/>
          </p:nvGrpSpPr>
          <p:grpSpPr bwMode="auto">
            <a:xfrm>
              <a:off x="1440" y="2256"/>
              <a:ext cx="3078" cy="288"/>
              <a:chOff x="1536" y="1470"/>
              <a:chExt cx="3078" cy="288"/>
            </a:xfrm>
          </p:grpSpPr>
          <p:sp>
            <p:nvSpPr>
              <p:cNvPr id="5146" name="Line 2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7" name="AutoShape 2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모평균 차이에 대한 추론</a:t>
                </a:r>
                <a:r>
                  <a:rPr lang="en-US" altLang="ko-KR">
                    <a:ea typeface="굴림" pitchFamily="50" charset="-127"/>
                  </a:rPr>
                  <a:t>, </a:t>
                </a:r>
                <a:r>
                  <a:rPr lang="ko-KR" altLang="en-US">
                    <a:ea typeface="굴림" pitchFamily="50" charset="-127"/>
                  </a:rPr>
                  <a:t>검정 </a:t>
                </a:r>
                <a:r>
                  <a:rPr lang="en-US" altLang="ko-KR">
                    <a:ea typeface="굴림" pitchFamily="50" charset="-127"/>
                  </a:rPr>
                  <a:t>2</a:t>
                </a:r>
              </a:p>
            </p:txBody>
          </p:sp>
        </p:grpSp>
      </p:grpSp>
      <p:sp>
        <p:nvSpPr>
          <p:cNvPr id="5128" name="Rectangle 34"/>
          <p:cNvSpPr>
            <a:spLocks noChangeArrowheads="1"/>
          </p:cNvSpPr>
          <p:nvPr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  <p:grpSp>
        <p:nvGrpSpPr>
          <p:cNvPr id="5129" name="Group 67"/>
          <p:cNvGrpSpPr>
            <a:grpSpLocks/>
          </p:cNvGrpSpPr>
          <p:nvPr/>
        </p:nvGrpSpPr>
        <p:grpSpPr bwMode="auto">
          <a:xfrm>
            <a:off x="1371600" y="3763963"/>
            <a:ext cx="5114925" cy="457200"/>
            <a:chOff x="1296" y="1566"/>
            <a:chExt cx="3222" cy="288"/>
          </a:xfrm>
        </p:grpSpPr>
        <p:sp>
          <p:nvSpPr>
            <p:cNvPr id="5140" name="Oval 68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41" name="Group 69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5142" name="Line 70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43" name="AutoShape 71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두 개의 독립표본</a:t>
                </a:r>
              </a:p>
            </p:txBody>
          </p:sp>
        </p:grpSp>
      </p:grpSp>
      <p:grpSp>
        <p:nvGrpSpPr>
          <p:cNvPr id="5130" name="Group 72"/>
          <p:cNvGrpSpPr>
            <a:grpSpLocks/>
          </p:cNvGrpSpPr>
          <p:nvPr/>
        </p:nvGrpSpPr>
        <p:grpSpPr bwMode="auto">
          <a:xfrm>
            <a:off x="1371600" y="4435475"/>
            <a:ext cx="5114925" cy="457200"/>
            <a:chOff x="1296" y="1908"/>
            <a:chExt cx="3222" cy="288"/>
          </a:xfrm>
        </p:grpSpPr>
        <p:sp>
          <p:nvSpPr>
            <p:cNvPr id="102473" name="Oval 73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37" name="Group 74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5138" name="Line 75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9" name="AutoShape 76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모평균 차이에 대한 추론 </a:t>
                </a:r>
                <a:r>
                  <a:rPr lang="en-US" altLang="ko-KR">
                    <a:ea typeface="굴림" pitchFamily="50" charset="-127"/>
                  </a:rPr>
                  <a:t>3</a:t>
                </a:r>
              </a:p>
            </p:txBody>
          </p:sp>
        </p:grpSp>
      </p:grpSp>
      <p:grpSp>
        <p:nvGrpSpPr>
          <p:cNvPr id="5131" name="Group 82"/>
          <p:cNvGrpSpPr>
            <a:grpSpLocks/>
          </p:cNvGrpSpPr>
          <p:nvPr/>
        </p:nvGrpSpPr>
        <p:grpSpPr bwMode="auto">
          <a:xfrm>
            <a:off x="1371600" y="5105400"/>
            <a:ext cx="5114925" cy="457200"/>
            <a:chOff x="1296" y="1566"/>
            <a:chExt cx="3222" cy="288"/>
          </a:xfrm>
        </p:grpSpPr>
        <p:sp>
          <p:nvSpPr>
            <p:cNvPr id="5132" name="Oval 83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93933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ea typeface="굴림" pitchFamily="50" charset="-127"/>
              </a:endParaRPr>
            </a:p>
          </p:txBody>
        </p:sp>
        <p:grpSp>
          <p:nvGrpSpPr>
            <p:cNvPr id="5133" name="Group 84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5134" name="Line 85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35" name="AutoShape 86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l"/>
                <a:r>
                  <a:rPr lang="ko-KR" altLang="en-US">
                    <a:ea typeface="굴림" pitchFamily="50" charset="-127"/>
                  </a:rPr>
                  <a:t>엑셀을 이용한 분석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B6537-F364-4D58-BD9B-130A85493C30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ea typeface="굴림" pitchFamily="50" charset="-127"/>
              </a:rPr>
              <a:t>두 개의 독립 표본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010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>
                <a:ea typeface="굴림" pitchFamily="50" charset="-127"/>
              </a:rPr>
              <a:t>두 모집단으로 부터 추출된 표본과 통계량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500" smtClean="0">
                <a:ea typeface="굴림" pitchFamily="50" charset="-127"/>
              </a:rPr>
              <a:t>                </a:t>
            </a:r>
            <a:r>
              <a:rPr lang="en-US" altLang="ko-KR" sz="1500" smtClean="0">
                <a:ea typeface="굴림" pitchFamily="50" charset="-127"/>
              </a:rPr>
              <a:t>       :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평균이       이고 표준편차가      인 모집단으로부터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                          추출된 표본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z="1300" smtClean="0">
                <a:ea typeface="굴림" pitchFamily="50" charset="-127"/>
              </a:rPr>
              <a:t>                        </a:t>
            </a:r>
            <a:r>
              <a:rPr lang="en-US" altLang="ko-KR" sz="1300" smtClean="0">
                <a:ea typeface="굴림" pitchFamily="50" charset="-127"/>
              </a:rPr>
              <a:t>:  </a:t>
            </a:r>
            <a:r>
              <a:rPr lang="ko-KR" altLang="en-US" sz="1300" smtClean="0">
                <a:ea typeface="굴림" pitchFamily="50" charset="-127"/>
              </a:rPr>
              <a:t>평균이       이고 표준편차가       인 모집단으로부터 추출된 표본</a:t>
            </a:r>
          </a:p>
          <a:p>
            <a:pPr lvl="1" eaLnBrk="1" hangingPunct="1">
              <a:lnSpc>
                <a:spcPct val="120000"/>
              </a:lnSpc>
            </a:pPr>
            <a:endParaRPr lang="ko-KR" altLang="en-US" sz="1300" smtClean="0"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ko-KR" altLang="en-US" sz="1300" smtClean="0"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ko-KR" altLang="en-US" sz="1300" smtClean="0"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ko-KR" altLang="en-US" sz="1300" smtClean="0"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ko-KR" altLang="en-US" sz="1300" smtClean="0">
              <a:ea typeface="굴림" pitchFamily="50" charset="-127"/>
            </a:endParaRPr>
          </a:p>
          <a:p>
            <a:pPr lvl="1" eaLnBrk="1" hangingPunct="1"/>
            <a:r>
              <a:rPr lang="ko-KR" altLang="en-US" sz="1300" smtClean="0">
                <a:ea typeface="굴림" pitchFamily="50" charset="-127"/>
              </a:rPr>
              <a:t>         가 모두 큰 경우</a:t>
            </a:r>
            <a:r>
              <a:rPr lang="en-US" altLang="ko-KR" sz="1300" smtClean="0">
                <a:ea typeface="굴림" pitchFamily="50" charset="-127"/>
              </a:rPr>
              <a:t>(30 </a:t>
            </a:r>
            <a:r>
              <a:rPr lang="ko-KR" altLang="en-US" sz="1300" smtClean="0">
                <a:ea typeface="굴림" pitchFamily="50" charset="-127"/>
              </a:rPr>
              <a:t>이상</a:t>
            </a:r>
            <a:r>
              <a:rPr lang="en-US" altLang="ko-KR" sz="1300" smtClean="0">
                <a:ea typeface="굴림" pitchFamily="50" charset="-127"/>
              </a:rPr>
              <a:t>), </a:t>
            </a:r>
            <a:r>
              <a:rPr lang="ko-KR" altLang="en-US" sz="1300" smtClean="0">
                <a:ea typeface="굴림" pitchFamily="50" charset="-127"/>
              </a:rPr>
              <a:t>중심극한 정리에 의해 근사적으로  정규분포를 따른다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400" smtClean="0"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ko-KR" altLang="en-US" sz="1300" smtClean="0"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ko-KR" altLang="en-US" sz="1300" smtClean="0"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 sz="140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  <p:graphicFrame>
        <p:nvGraphicFramePr>
          <p:cNvPr id="6150" name="Object 77"/>
          <p:cNvGraphicFramePr>
            <a:graphicFrameLocks noChangeAspect="1"/>
          </p:cNvGraphicFramePr>
          <p:nvPr/>
        </p:nvGraphicFramePr>
        <p:xfrm>
          <a:off x="1219200" y="1371600"/>
          <a:ext cx="12414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622030" imgH="241195" progId="Equation.DSMT4">
                  <p:embed/>
                </p:oleObj>
              </mc:Choice>
              <mc:Fallback>
                <p:oleObj name="Equation" r:id="rId3" imgW="622030" imgH="241195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12414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8"/>
          <p:cNvGraphicFramePr>
            <a:graphicFrameLocks noChangeAspect="1"/>
          </p:cNvGraphicFramePr>
          <p:nvPr/>
        </p:nvGraphicFramePr>
        <p:xfrm>
          <a:off x="3222625" y="1295400"/>
          <a:ext cx="2825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295400"/>
                        <a:ext cx="2825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79"/>
          <p:cNvGraphicFramePr>
            <a:graphicFrameLocks noChangeAspect="1"/>
          </p:cNvGraphicFramePr>
          <p:nvPr/>
        </p:nvGraphicFramePr>
        <p:xfrm>
          <a:off x="4876800" y="1295400"/>
          <a:ext cx="304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04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80"/>
          <p:cNvGraphicFramePr>
            <a:graphicFrameLocks noChangeAspect="1"/>
          </p:cNvGraphicFramePr>
          <p:nvPr/>
        </p:nvGraphicFramePr>
        <p:xfrm>
          <a:off x="1524000" y="1905000"/>
          <a:ext cx="56038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9" imgW="2514600" imgH="457200" progId="Equation.DSMT4">
                  <p:embed/>
                </p:oleObj>
              </mc:Choice>
              <mc:Fallback>
                <p:oleObj name="Equation" r:id="rId9" imgW="2514600" imgH="4572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56038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81"/>
          <p:cNvGraphicFramePr>
            <a:graphicFrameLocks noChangeAspect="1"/>
          </p:cNvGraphicFramePr>
          <p:nvPr/>
        </p:nvGraphicFramePr>
        <p:xfrm>
          <a:off x="1295400" y="3048000"/>
          <a:ext cx="1193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1" imgW="533169" imgH="241195" progId="Equation.DSMT4">
                  <p:embed/>
                </p:oleObj>
              </mc:Choice>
              <mc:Fallback>
                <p:oleObj name="Equation" r:id="rId11" imgW="533169" imgH="241195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11938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82"/>
          <p:cNvGraphicFramePr>
            <a:graphicFrameLocks noChangeAspect="1"/>
          </p:cNvGraphicFramePr>
          <p:nvPr/>
        </p:nvGraphicFramePr>
        <p:xfrm>
          <a:off x="1600200" y="3475038"/>
          <a:ext cx="55784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3" imgW="2400300" imgH="457200" progId="Equation.DSMT4">
                  <p:embed/>
                </p:oleObj>
              </mc:Choice>
              <mc:Fallback>
                <p:oleObj name="Equation" r:id="rId13" imgW="2400300" imgH="4572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75038"/>
                        <a:ext cx="55784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83"/>
          <p:cNvGraphicFramePr>
            <a:graphicFrameLocks noChangeAspect="1"/>
          </p:cNvGraphicFramePr>
          <p:nvPr/>
        </p:nvGraphicFramePr>
        <p:xfrm>
          <a:off x="3048000" y="3048000"/>
          <a:ext cx="320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5" imgW="190500" imgH="228600" progId="Equation.DSMT4">
                  <p:embed/>
                </p:oleObj>
              </mc:Choice>
              <mc:Fallback>
                <p:oleObj name="Equation" r:id="rId15" imgW="190500" imgH="2286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0"/>
                        <a:ext cx="3206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84"/>
          <p:cNvGraphicFramePr>
            <a:graphicFrameLocks noChangeAspect="1"/>
          </p:cNvGraphicFramePr>
          <p:nvPr/>
        </p:nvGraphicFramePr>
        <p:xfrm>
          <a:off x="4646613" y="3124200"/>
          <a:ext cx="3063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7" imgW="190500" imgH="228600" progId="Equation.DSMT4">
                  <p:embed/>
                </p:oleObj>
              </mc:Choice>
              <mc:Fallback>
                <p:oleObj name="Equation" r:id="rId17" imgW="190500" imgH="2286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3124200"/>
                        <a:ext cx="3063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85"/>
          <p:cNvGraphicFramePr>
            <a:graphicFrameLocks noChangeAspect="1"/>
          </p:cNvGraphicFramePr>
          <p:nvPr/>
        </p:nvGraphicFramePr>
        <p:xfrm>
          <a:off x="1676400" y="5105400"/>
          <a:ext cx="4318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9" imgW="2298700" imgH="457200" progId="Equation.DSMT4">
                  <p:embed/>
                </p:oleObj>
              </mc:Choice>
              <mc:Fallback>
                <p:oleObj name="Equation" r:id="rId19" imgW="2298700" imgH="4572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43180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86"/>
          <p:cNvGraphicFramePr>
            <a:graphicFrameLocks noChangeAspect="1"/>
          </p:cNvGraphicFramePr>
          <p:nvPr/>
        </p:nvGraphicFramePr>
        <p:xfrm>
          <a:off x="1143000" y="4721225"/>
          <a:ext cx="5762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21" imgW="342751" imgH="228501" progId="Equation.DSMT4">
                  <p:embed/>
                </p:oleObj>
              </mc:Choice>
              <mc:Fallback>
                <p:oleObj name="Equation" r:id="rId21" imgW="342751" imgH="228501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1225"/>
                        <a:ext cx="5762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74BF6C-8978-4560-B3B4-BF9A7900903A}" type="slidenum">
              <a:rPr lang="ko-KR" altLang="en-US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257800" cy="563563"/>
          </a:xfrm>
        </p:spPr>
        <p:txBody>
          <a:bodyPr/>
          <a:lstStyle/>
          <a:p>
            <a:pPr algn="l" eaLnBrk="1" hangingPunct="1"/>
            <a:r>
              <a:rPr lang="ko-KR" altLang="en-US" sz="1800" smtClean="0">
                <a:ea typeface="굴림" pitchFamily="50" charset="-127"/>
              </a:rPr>
              <a:t>  두 개의 독립표본 </a:t>
            </a:r>
            <a:endParaRPr lang="en-US" altLang="ko-KR" sz="1800" smtClean="0">
              <a:ea typeface="굴림" pitchFamily="50" charset="-127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01015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굴림" pitchFamily="50" charset="-127"/>
                <a:ea typeface="굴림" pitchFamily="50" charset="-127"/>
              </a:rPr>
              <a:t>정규분포의 성질</a:t>
            </a: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/>
            <a:endParaRPr lang="en-US" altLang="ko-KR" sz="1600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6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두개의 확률변수             가 서로 독립이고 </a:t>
            </a:r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   다음과 같이 정규분포를 따를 때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60000"/>
              </a:lnSpc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6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두 변수의 합과 차이는 각각 다음과 같은 정규분포를 따른다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>
              <a:lnSpc>
                <a:spcPct val="160000"/>
              </a:lnSpc>
            </a:pPr>
            <a:endParaRPr lang="en-US" altLang="ko-KR" sz="140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60000"/>
              </a:lnSpc>
            </a:pPr>
            <a:endParaRPr lang="en-US" altLang="ko-KR" sz="140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6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           의 경우</a:t>
            </a:r>
          </a:p>
          <a:p>
            <a:pPr lvl="1" eaLnBrk="1" hangingPunct="1">
              <a:lnSpc>
                <a:spcPct val="16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두 표본은 서로 독립이므로 두 표본평균의 차이도 다음과 같은 정규분포를 따른다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 sz="1500" smtClean="0">
              <a:ea typeface="굴림" pitchFamily="50" charset="-127"/>
            </a:endParaRPr>
          </a:p>
          <a:p>
            <a:pPr eaLnBrk="1" hangingPunct="1">
              <a:lnSpc>
                <a:spcPct val="120000"/>
              </a:lnSpc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  <p:graphicFrame>
        <p:nvGraphicFramePr>
          <p:cNvPr id="7174" name="Object 22"/>
          <p:cNvGraphicFramePr>
            <a:graphicFrameLocks noChangeAspect="1"/>
          </p:cNvGraphicFramePr>
          <p:nvPr/>
        </p:nvGraphicFramePr>
        <p:xfrm>
          <a:off x="1295400" y="2370138"/>
          <a:ext cx="48101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2222500" imgH="241300" progId="Equation.DSMT4">
                  <p:embed/>
                </p:oleObj>
              </mc:Choice>
              <mc:Fallback>
                <p:oleObj name="Equation" r:id="rId3" imgW="2222500" imgH="241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70138"/>
                        <a:ext cx="48101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3"/>
          <p:cNvGraphicFramePr>
            <a:graphicFrameLocks noChangeAspect="1"/>
          </p:cNvGraphicFramePr>
          <p:nvPr/>
        </p:nvGraphicFramePr>
        <p:xfrm>
          <a:off x="2590800" y="1662113"/>
          <a:ext cx="7381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62113"/>
                        <a:ext cx="7381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4"/>
          <p:cNvGraphicFramePr>
            <a:graphicFrameLocks noChangeAspect="1"/>
          </p:cNvGraphicFramePr>
          <p:nvPr/>
        </p:nvGraphicFramePr>
        <p:xfrm>
          <a:off x="1371600" y="3589338"/>
          <a:ext cx="4038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1866900" imgH="241300" progId="Equation.DSMT4">
                  <p:embed/>
                </p:oleObj>
              </mc:Choice>
              <mc:Fallback>
                <p:oleObj name="Equation" r:id="rId7" imgW="1866900" imgH="241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9338"/>
                        <a:ext cx="4038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25"/>
          <p:cNvGraphicFramePr>
            <a:graphicFrameLocks noChangeAspect="1"/>
          </p:cNvGraphicFramePr>
          <p:nvPr/>
        </p:nvGraphicFramePr>
        <p:xfrm>
          <a:off x="877888" y="4419600"/>
          <a:ext cx="950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9" imgW="419100" imgH="190500" progId="Equation.DSMT4">
                  <p:embed/>
                </p:oleObj>
              </mc:Choice>
              <mc:Fallback>
                <p:oleObj name="Equation" r:id="rId9" imgW="419100" imgH="190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419600"/>
                        <a:ext cx="95091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6"/>
          <p:cNvGraphicFramePr>
            <a:graphicFrameLocks noChangeAspect="1"/>
          </p:cNvGraphicFramePr>
          <p:nvPr/>
        </p:nvGraphicFramePr>
        <p:xfrm>
          <a:off x="1524000" y="4953000"/>
          <a:ext cx="41767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11" imgW="1930400" imgH="457200" progId="Equation.DSMT4">
                  <p:embed/>
                </p:oleObj>
              </mc:Choice>
              <mc:Fallback>
                <p:oleObj name="Equation" r:id="rId11" imgW="1930400" imgH="457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41767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ABB61A-ED4F-4D8F-973B-A42B72475EA2}" type="slidenum">
              <a:rPr lang="ko-KR" altLang="en-US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438"/>
            <a:ext cx="6629400" cy="563562"/>
          </a:xfrm>
        </p:spPr>
        <p:txBody>
          <a:bodyPr/>
          <a:lstStyle/>
          <a:p>
            <a:pPr algn="l" eaLnBrk="1" hangingPunct="1"/>
            <a:r>
              <a:rPr lang="ko-KR" altLang="en-US" sz="1800" smtClean="0">
                <a:ea typeface="굴림" pitchFamily="50" charset="-127"/>
              </a:rPr>
              <a:t>모평균 차이에 대한 추론</a:t>
            </a:r>
            <a:r>
              <a:rPr lang="en-US" altLang="ko-KR" sz="1800" smtClean="0">
                <a:ea typeface="굴림" pitchFamily="50" charset="-127"/>
              </a:rPr>
              <a:t>1(</a:t>
            </a:r>
            <a:r>
              <a:rPr lang="ko-KR" altLang="en-US" sz="1800" smtClean="0">
                <a:ea typeface="굴림" pitchFamily="50" charset="-127"/>
              </a:rPr>
              <a:t>표본의 크기가 클때</a:t>
            </a:r>
            <a:r>
              <a:rPr lang="en-US" altLang="ko-KR" sz="1800" smtClean="0">
                <a:ea typeface="굴림" pitchFamily="50" charset="-127"/>
              </a:rPr>
              <a:t>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010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모평균의 차이                   에 대한 신뢰구간</a:t>
            </a:r>
          </a:p>
          <a:p>
            <a:pPr lvl="1" eaLnBrk="1" hangingPunct="1">
              <a:lnSpc>
                <a:spcPct val="18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표본의 크기     과      가 모두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30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이상일 때                     에 대한 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	                         신뢰구간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eaLnBrk="1" hangingPunct="1"/>
            <a:r>
              <a:rPr lang="ko-KR" altLang="en-US" smtClean="0">
                <a:latin typeface="굴림" pitchFamily="50" charset="-127"/>
                <a:ea typeface="굴림" pitchFamily="50" charset="-127"/>
              </a:rPr>
              <a:t>                                 에 대한 검정</a:t>
            </a:r>
          </a:p>
          <a:p>
            <a:pPr lvl="1" eaLnBrk="1" hangingPunct="1">
              <a:lnSpc>
                <a:spcPct val="19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표본의 크기      과      가 모두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30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이상일 때 가설                      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      에 대한 검정통계량은 다음과 같다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40000"/>
              </a:lnSpc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endParaRPr lang="en-US" altLang="ko-KR" sz="160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 sz="140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  <p:graphicFrame>
        <p:nvGraphicFramePr>
          <p:cNvPr id="8198" name="Object 18"/>
          <p:cNvGraphicFramePr>
            <a:graphicFrameLocks noChangeAspect="1"/>
          </p:cNvGraphicFramePr>
          <p:nvPr/>
        </p:nvGraphicFramePr>
        <p:xfrm>
          <a:off x="2209800" y="9906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583947" imgH="228501" progId="Equation.DSMT4">
                  <p:embed/>
                </p:oleObj>
              </mc:Choice>
              <mc:Fallback>
                <p:oleObj name="Equation" r:id="rId3" imgW="583947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9060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9"/>
          <p:cNvGraphicFramePr>
            <a:graphicFrameLocks noChangeAspect="1"/>
          </p:cNvGraphicFramePr>
          <p:nvPr/>
        </p:nvGraphicFramePr>
        <p:xfrm>
          <a:off x="4953000" y="1447800"/>
          <a:ext cx="9715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583947" imgH="228501" progId="Equation.DSMT4">
                  <p:embed/>
                </p:oleObj>
              </mc:Choice>
              <mc:Fallback>
                <p:oleObj name="Equation" r:id="rId5" imgW="583947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47800"/>
                        <a:ext cx="9715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0"/>
          <p:cNvGraphicFramePr>
            <a:graphicFrameLocks noChangeAspect="1"/>
          </p:cNvGraphicFramePr>
          <p:nvPr/>
        </p:nvGraphicFramePr>
        <p:xfrm>
          <a:off x="1446213" y="2133600"/>
          <a:ext cx="28971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6" imgW="1473200" imgH="495300" progId="Equation.DSMT4">
                  <p:embed/>
                </p:oleObj>
              </mc:Choice>
              <mc:Fallback>
                <p:oleObj name="Equation" r:id="rId6" imgW="1473200" imgH="495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133600"/>
                        <a:ext cx="2897187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21"/>
          <p:cNvGraphicFramePr>
            <a:graphicFrameLocks noChangeAspect="1"/>
          </p:cNvGraphicFramePr>
          <p:nvPr/>
        </p:nvGraphicFramePr>
        <p:xfrm>
          <a:off x="2286000" y="1449388"/>
          <a:ext cx="2540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9388"/>
                        <a:ext cx="2540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22"/>
          <p:cNvGraphicFramePr>
            <a:graphicFrameLocks noChangeAspect="1"/>
          </p:cNvGraphicFramePr>
          <p:nvPr/>
        </p:nvGraphicFramePr>
        <p:xfrm>
          <a:off x="2743200" y="1449388"/>
          <a:ext cx="2746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9388"/>
                        <a:ext cx="2746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23"/>
          <p:cNvGraphicFramePr>
            <a:graphicFrameLocks noChangeAspect="1"/>
          </p:cNvGraphicFramePr>
          <p:nvPr/>
        </p:nvGraphicFramePr>
        <p:xfrm>
          <a:off x="1376363" y="1828800"/>
          <a:ext cx="12906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2" imgW="774364" imgH="203112" progId="Equation.DSMT4">
                  <p:embed/>
                </p:oleObj>
              </mc:Choice>
              <mc:Fallback>
                <p:oleObj name="Equation" r:id="rId12" imgW="774364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828800"/>
                        <a:ext cx="12906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24"/>
          <p:cNvGraphicFramePr>
            <a:graphicFrameLocks noChangeAspect="1"/>
          </p:cNvGraphicFramePr>
          <p:nvPr/>
        </p:nvGraphicFramePr>
        <p:xfrm>
          <a:off x="914400" y="3429000"/>
          <a:ext cx="21177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4" imgW="1028700" imgH="228600" progId="Equation.DSMT4">
                  <p:embed/>
                </p:oleObj>
              </mc:Choice>
              <mc:Fallback>
                <p:oleObj name="Equation" r:id="rId14" imgW="10287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1177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26"/>
          <p:cNvGraphicFramePr>
            <a:graphicFrameLocks noChangeAspect="1"/>
          </p:cNvGraphicFramePr>
          <p:nvPr/>
        </p:nvGraphicFramePr>
        <p:xfrm>
          <a:off x="1828800" y="4724400"/>
          <a:ext cx="29702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6" imgW="1269449" imgH="520474" progId="Equation.DSMT4">
                  <p:embed/>
                </p:oleObj>
              </mc:Choice>
              <mc:Fallback>
                <p:oleObj name="Equation" r:id="rId16" imgW="1269449" imgH="520474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297021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27"/>
          <p:cNvGraphicFramePr>
            <a:graphicFrameLocks noChangeAspect="1"/>
          </p:cNvGraphicFramePr>
          <p:nvPr/>
        </p:nvGraphicFramePr>
        <p:xfrm>
          <a:off x="5410200" y="3886200"/>
          <a:ext cx="19097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8" imgW="1028700" imgH="228600" progId="Equation.DSMT4">
                  <p:embed/>
                </p:oleObj>
              </mc:Choice>
              <mc:Fallback>
                <p:oleObj name="Equation" r:id="rId18" imgW="10287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86200"/>
                        <a:ext cx="19097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28"/>
          <p:cNvGraphicFramePr>
            <a:graphicFrameLocks noChangeAspect="1"/>
          </p:cNvGraphicFramePr>
          <p:nvPr/>
        </p:nvGraphicFramePr>
        <p:xfrm>
          <a:off x="2306638" y="3886200"/>
          <a:ext cx="2841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9" imgW="152334" imgH="228501" progId="Equation.DSMT4">
                  <p:embed/>
                </p:oleObj>
              </mc:Choice>
              <mc:Fallback>
                <p:oleObj name="Equation" r:id="rId19" imgW="152334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3886200"/>
                        <a:ext cx="2841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29"/>
          <p:cNvGraphicFramePr>
            <a:graphicFrameLocks noChangeAspect="1"/>
          </p:cNvGraphicFramePr>
          <p:nvPr/>
        </p:nvGraphicFramePr>
        <p:xfrm>
          <a:off x="2819400" y="3886200"/>
          <a:ext cx="3079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21" imgW="165028" imgH="228501" progId="Equation.DSMT4">
                  <p:embed/>
                </p:oleObj>
              </mc:Choice>
              <mc:Fallback>
                <p:oleObj name="Equation" r:id="rId21" imgW="165028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3079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76F56-9BC8-42D6-8A56-619FF0666551}" type="slidenum">
              <a:rPr lang="ko-KR" altLang="en-US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ko-KR" altLang="en-US" sz="1800" smtClean="0">
                <a:ea typeface="굴림" pitchFamily="50" charset="-127"/>
              </a:rPr>
              <a:t>  모평균 차이에 대한 검정 </a:t>
            </a:r>
            <a:r>
              <a:rPr lang="en-US" altLang="ko-KR" sz="1800" smtClean="0">
                <a:ea typeface="굴림" pitchFamily="50" charset="-127"/>
              </a:rPr>
              <a:t>1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50101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smtClean="0">
                <a:ea typeface="굴림" pitchFamily="50" charset="-127"/>
              </a:rPr>
              <a:t>                            에 대한 검정</a:t>
            </a:r>
          </a:p>
          <a:p>
            <a:pPr lvl="1" eaLnBrk="1" hangingPunct="1">
              <a:lnSpc>
                <a:spcPct val="200000"/>
              </a:lnSpc>
            </a:pPr>
            <a:r>
              <a:rPr lang="ko-KR" altLang="en-US" smtClean="0">
                <a:ea typeface="굴림" pitchFamily="50" charset="-127"/>
              </a:rPr>
              <a:t>검정통계량의 분포는        가 맞을 때                  을 따른다</a:t>
            </a:r>
            <a:r>
              <a:rPr lang="en-US" altLang="ko-KR" smtClean="0">
                <a:ea typeface="굴림" pitchFamily="50" charset="-127"/>
              </a:rPr>
              <a:t>. </a:t>
            </a: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ko-KR" altLang="en-US" smtClean="0">
                <a:ea typeface="굴림" pitchFamily="50" charset="-127"/>
              </a:rPr>
              <a:t>      각 대립가설에  대하여 유의수준     를 갖는 기각역은 다음과 같다</a:t>
            </a:r>
            <a:r>
              <a:rPr lang="en-US" altLang="ko-KR" smtClean="0">
                <a:ea typeface="굴림" pitchFamily="50" charset="-127"/>
              </a:rPr>
              <a:t>.</a:t>
            </a:r>
            <a:endParaRPr lang="ko-KR" altLang="en-US" smtClean="0">
              <a:ea typeface="굴림" pitchFamily="50" charset="-127"/>
            </a:endParaRPr>
          </a:p>
          <a:p>
            <a:pPr lvl="1" eaLnBrk="1" hangingPunct="1">
              <a:lnSpc>
                <a:spcPct val="150000"/>
              </a:lnSpc>
            </a:pPr>
            <a:endParaRPr lang="ko-KR" altLang="en-US" smtClean="0">
              <a:ea typeface="굴림" pitchFamily="50" charset="-127"/>
            </a:endParaRPr>
          </a:p>
          <a:p>
            <a:pPr lvl="1" eaLnBrk="1" hangingPunct="1">
              <a:lnSpc>
                <a:spcPct val="150000"/>
              </a:lnSpc>
            </a:pPr>
            <a:endParaRPr lang="ko-KR" altLang="en-US" sz="1500" smtClean="0">
              <a:ea typeface="굴림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mtClean="0">
              <a:ea typeface="굴림" pitchFamily="50" charset="-127"/>
            </a:endParaRPr>
          </a:p>
          <a:p>
            <a:pPr eaLnBrk="1" hangingPunct="1">
              <a:lnSpc>
                <a:spcPct val="150000"/>
              </a:lnSpc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  <p:graphicFrame>
        <p:nvGraphicFramePr>
          <p:cNvPr id="9222" name="Object 23"/>
          <p:cNvGraphicFramePr>
            <a:graphicFrameLocks noChangeAspect="1"/>
          </p:cNvGraphicFramePr>
          <p:nvPr/>
        </p:nvGraphicFramePr>
        <p:xfrm>
          <a:off x="2971800" y="1524000"/>
          <a:ext cx="3635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36353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4"/>
          <p:cNvGraphicFramePr>
            <a:graphicFrameLocks noChangeAspect="1"/>
          </p:cNvGraphicFramePr>
          <p:nvPr/>
        </p:nvGraphicFramePr>
        <p:xfrm>
          <a:off x="3810000" y="2057400"/>
          <a:ext cx="2492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7400"/>
                        <a:ext cx="24923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5"/>
          <p:cNvGraphicFramePr>
            <a:graphicFrameLocks noChangeAspect="1"/>
          </p:cNvGraphicFramePr>
          <p:nvPr/>
        </p:nvGraphicFramePr>
        <p:xfrm>
          <a:off x="1295400" y="2386013"/>
          <a:ext cx="46482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2527300" imgH="736600" progId="Equation.DSMT4">
                  <p:embed/>
                </p:oleObj>
              </mc:Choice>
              <mc:Fallback>
                <p:oleObj name="Equation" r:id="rId7" imgW="2527300" imgH="736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86013"/>
                        <a:ext cx="4648200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6"/>
          <p:cNvGraphicFramePr>
            <a:graphicFrameLocks noChangeAspect="1"/>
          </p:cNvGraphicFramePr>
          <p:nvPr/>
        </p:nvGraphicFramePr>
        <p:xfrm>
          <a:off x="4191000" y="1585913"/>
          <a:ext cx="7191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9" imgW="457002" imgH="203112" progId="Equation.DSMT4">
                  <p:embed/>
                </p:oleObj>
              </mc:Choice>
              <mc:Fallback>
                <p:oleObj name="Equation" r:id="rId9" imgW="457002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585913"/>
                        <a:ext cx="7191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7"/>
          <p:cNvGraphicFramePr>
            <a:graphicFrameLocks noChangeAspect="1"/>
          </p:cNvGraphicFramePr>
          <p:nvPr/>
        </p:nvGraphicFramePr>
        <p:xfrm>
          <a:off x="701675" y="1066800"/>
          <a:ext cx="21177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1" imgW="1028700" imgH="228600" progId="Equation.DSMT4">
                  <p:embed/>
                </p:oleObj>
              </mc:Choice>
              <mc:Fallback>
                <p:oleObj name="Equation" r:id="rId11" imgW="10287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066800"/>
                        <a:ext cx="21177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48969-592F-4946-837E-10C990549FCE}" type="slidenum">
              <a:rPr lang="ko-KR" altLang="en-US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438"/>
            <a:ext cx="5181600" cy="563562"/>
          </a:xfrm>
        </p:spPr>
        <p:txBody>
          <a:bodyPr/>
          <a:lstStyle/>
          <a:p>
            <a:pPr algn="l" eaLnBrk="1" hangingPunct="1"/>
            <a:r>
              <a:rPr lang="ko-KR" altLang="en-US" sz="1700" smtClean="0">
                <a:ea typeface="굴림" pitchFamily="50" charset="-127"/>
              </a:rPr>
              <a:t>모평균 차이에 대한 추론</a:t>
            </a:r>
            <a:r>
              <a:rPr lang="en-US" altLang="ko-KR" sz="1700" smtClean="0">
                <a:ea typeface="굴림" pitchFamily="50" charset="-127"/>
              </a:rPr>
              <a:t>2 (</a:t>
            </a:r>
            <a:r>
              <a:rPr lang="ko-KR" altLang="en-US" sz="1700" smtClean="0">
                <a:ea typeface="굴림" pitchFamily="50" charset="-127"/>
              </a:rPr>
              <a:t>표본의 크기가 작을 때</a:t>
            </a:r>
            <a:r>
              <a:rPr lang="en-US" altLang="ko-KR" sz="1700" smtClean="0">
                <a:ea typeface="굴림" pitchFamily="50" charset="-127"/>
              </a:rPr>
              <a:t>)</a:t>
            </a:r>
          </a:p>
        </p:txBody>
      </p:sp>
      <p:sp>
        <p:nvSpPr>
          <p:cNvPr id="615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457200" y="990600"/>
            <a:ext cx="8229600" cy="5010150"/>
          </a:xfrm>
          <a:blipFill rotWithShape="1">
            <a:blip r:embed="rId3"/>
            <a:stretch>
              <a:fillRect l="-222"/>
            </a:stretch>
          </a:blipFill>
          <a:extLst/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867400" y="6477000"/>
            <a:ext cx="281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Statistics Inha University</a:t>
            </a:r>
          </a:p>
        </p:txBody>
      </p:sp>
      <p:graphicFrame>
        <p:nvGraphicFramePr>
          <p:cNvPr id="10246" name="Object 23"/>
          <p:cNvGraphicFramePr>
            <a:graphicFrameLocks noChangeAspect="1"/>
          </p:cNvGraphicFramePr>
          <p:nvPr/>
        </p:nvGraphicFramePr>
        <p:xfrm>
          <a:off x="1797050" y="3200400"/>
          <a:ext cx="3397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203024" imgH="203024" progId="Equation.DSMT4">
                  <p:embed/>
                </p:oleObj>
              </mc:Choice>
              <mc:Fallback>
                <p:oleObj name="Equation" r:id="rId4" imgW="203024" imgH="20302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3200400"/>
                        <a:ext cx="3397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5"/>
          <p:cNvGraphicFramePr>
            <a:graphicFrameLocks noChangeAspect="1"/>
          </p:cNvGraphicFramePr>
          <p:nvPr/>
        </p:nvGraphicFramePr>
        <p:xfrm>
          <a:off x="6978650" y="354012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203024" imgH="203024" progId="Equation.DSMT4">
                  <p:embed/>
                </p:oleObj>
              </mc:Choice>
              <mc:Fallback>
                <p:oleObj name="Equation" r:id="rId6" imgW="203024" imgH="203024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354012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6"/>
          <p:cNvGraphicFramePr>
            <a:graphicFrameLocks noChangeAspect="1"/>
          </p:cNvGraphicFramePr>
          <p:nvPr/>
        </p:nvGraphicFramePr>
        <p:xfrm>
          <a:off x="1295400" y="4654550"/>
          <a:ext cx="5170488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7" imgW="2463800" imgH="1117600" progId="Equation.DSMT4">
                  <p:embed/>
                </p:oleObj>
              </mc:Choice>
              <mc:Fallback>
                <p:oleObj name="Equation" r:id="rId7" imgW="2463800" imgH="1117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54550"/>
                        <a:ext cx="5170488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5045" y="2811517"/>
            <a:ext cx="6138155" cy="646331"/>
          </a:xfrm>
          <a:prstGeom prst="rect">
            <a:avLst/>
          </a:prstGeom>
          <a:blipFill rotWithShape="1">
            <a:blip r:embed="rId9"/>
            <a:stretch>
              <a:fillRect t="-6604" r="-894"/>
            </a:stretch>
          </a:blipFill>
        </p:spPr>
        <p:txBody>
          <a:bodyPr/>
          <a:lstStyle/>
          <a:p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B38067-DD3F-4352-B4A5-804363EFD757}" type="slidenum">
              <a:rPr lang="ko-KR" altLang="en-US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562600" cy="563563"/>
          </a:xfrm>
        </p:spPr>
        <p:txBody>
          <a:bodyPr/>
          <a:lstStyle/>
          <a:p>
            <a:pPr algn="l" eaLnBrk="1" hangingPunct="1"/>
            <a:r>
              <a:rPr lang="ko-KR" altLang="en-US" sz="1700" smtClean="0">
                <a:ea typeface="굴림" pitchFamily="50" charset="-127"/>
              </a:rPr>
              <a:t>모평균 차이에 대한 추론</a:t>
            </a:r>
            <a:r>
              <a:rPr lang="en-US" altLang="ko-KR" sz="1700" smtClean="0">
                <a:ea typeface="굴림" pitchFamily="50" charset="-127"/>
              </a:rPr>
              <a:t>2 (</a:t>
            </a:r>
            <a:r>
              <a:rPr lang="ko-KR" altLang="en-US" sz="1700" smtClean="0">
                <a:ea typeface="굴림" pitchFamily="50" charset="-127"/>
              </a:rPr>
              <a:t>표본의 크기가 작을 때</a:t>
            </a:r>
            <a:r>
              <a:rPr lang="en-US" altLang="ko-KR" sz="1700" smtClean="0">
                <a:ea typeface="굴림" pitchFamily="50" charset="-127"/>
              </a:rPr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19200"/>
            <a:ext cx="7926387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두 표본으로부터 얻게 되는 표준화된 확률변수는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   t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분포를 따른다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400" smtClean="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400" smtClean="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400" smtClean="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1400" smtClean="0">
              <a:ea typeface="굴림" pitchFamily="50" charset="-127"/>
            </a:endParaRPr>
          </a:p>
          <a:p>
            <a:pPr eaLnBrk="1" hangingPunct="1"/>
            <a:endParaRPr lang="ko-KR" altLang="en-US" sz="1400" smtClean="0">
              <a:ea typeface="굴림" pitchFamily="50" charset="-127"/>
            </a:endParaRPr>
          </a:p>
          <a:p>
            <a:pPr eaLnBrk="1" hangingPunct="1"/>
            <a:endParaRPr lang="ko-KR" altLang="en-US" sz="1400" smtClean="0">
              <a:ea typeface="굴림" pitchFamily="50" charset="-127"/>
            </a:endParaRPr>
          </a:p>
          <a:p>
            <a:pPr eaLnBrk="1" hangingPunct="1"/>
            <a:endParaRPr lang="ko-KR" altLang="en-US" sz="1400" smtClean="0">
              <a:ea typeface="굴림" pitchFamily="50" charset="-127"/>
            </a:endParaRPr>
          </a:p>
          <a:p>
            <a:pPr eaLnBrk="1" hangingPunct="1"/>
            <a:endParaRPr lang="ko-KR" altLang="en-US" sz="1400" smtClean="0">
              <a:ea typeface="굴림" pitchFamily="50" charset="-127"/>
            </a:endParaRPr>
          </a:p>
          <a:p>
            <a:pPr eaLnBrk="1" hangingPunct="1"/>
            <a:r>
              <a:rPr lang="ko-KR" altLang="en-US" smtClean="0">
                <a:latin typeface="굴림" pitchFamily="50" charset="-127"/>
                <a:ea typeface="굴림" pitchFamily="50" charset="-127"/>
              </a:rPr>
              <a:t>모평균의 차이                   에 대한 신뢰구간 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표본의 크기가 작을 때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 eaLnBrk="1" hangingPunct="1"/>
            <a:endParaRPr lang="en-US" altLang="ko-KR" sz="1000" smtClean="0">
              <a:ea typeface="굴림" pitchFamily="50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900" smtClean="0">
                <a:ea typeface="굴림" pitchFamily="50" charset="-127"/>
              </a:rPr>
              <a:t>      </a:t>
            </a:r>
            <a:endParaRPr lang="en-US" altLang="ko-KR" sz="1000" smtClean="0">
              <a:ea typeface="굴림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두 모집단이 모두 정규분포를 따르고 두 모표준편차가 같을 때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                  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대한                     신뢰구간은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</a:pPr>
            <a:endParaRPr lang="ko-KR" altLang="en-US" smtClean="0">
              <a:ea typeface="굴림" pitchFamily="50" charset="-127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mtClean="0">
                <a:ea typeface="굴림" pitchFamily="50" charset="-127"/>
              </a:rPr>
              <a:t>	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2222500" y="38481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583947" imgH="228501" progId="Equation.DSMT4">
                  <p:embed/>
                </p:oleObj>
              </mc:Choice>
              <mc:Fallback>
                <p:oleObj name="Equation" r:id="rId3" imgW="583947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4810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1143000" y="4800600"/>
          <a:ext cx="13239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583947" imgH="228501" progId="Equation.DSMT4">
                  <p:embed/>
                </p:oleObj>
              </mc:Choice>
              <mc:Fallback>
                <p:oleObj name="Equation" r:id="rId5" imgW="583947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13239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1143000" y="1905000"/>
          <a:ext cx="4876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6" imgW="2324100" imgH="673100" progId="Equation.DSMT4">
                  <p:embed/>
                </p:oleObj>
              </mc:Choice>
              <mc:Fallback>
                <p:oleObj name="Equation" r:id="rId6" imgW="2324100" imgH="673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4876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3048000" y="4872038"/>
          <a:ext cx="1181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8" imgW="774364" imgH="203112" progId="Equation.DSMT4">
                  <p:embed/>
                </p:oleObj>
              </mc:Choice>
              <mc:Fallback>
                <p:oleObj name="Equation" r:id="rId8" imgW="774364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2038"/>
                        <a:ext cx="11811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1300163" y="5233988"/>
          <a:ext cx="548163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10" imgW="2413000" imgH="482600" progId="Equation.DSMT4">
                  <p:embed/>
                </p:oleObj>
              </mc:Choice>
              <mc:Fallback>
                <p:oleObj name="Equation" r:id="rId10" imgW="24130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5233988"/>
                        <a:ext cx="5481637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C5B87-B840-4C87-BE8F-7C726A8CA180}" type="slidenum">
              <a:rPr lang="ko-KR" altLang="en-US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438"/>
            <a:ext cx="5562600" cy="563562"/>
          </a:xfrm>
        </p:spPr>
        <p:txBody>
          <a:bodyPr/>
          <a:lstStyle/>
          <a:p>
            <a:pPr algn="l" eaLnBrk="1" hangingPunct="1"/>
            <a:r>
              <a:rPr lang="ko-KR" altLang="en-US" sz="1700" smtClean="0">
                <a:latin typeface="굴림" pitchFamily="50" charset="-127"/>
                <a:ea typeface="굴림" pitchFamily="50" charset="-127"/>
              </a:rPr>
              <a:t>모평균 차이에 대한 검정</a:t>
            </a:r>
            <a:r>
              <a:rPr lang="en-US" altLang="ko-KR" sz="1700" smtClean="0">
                <a:latin typeface="굴림" pitchFamily="50" charset="-127"/>
                <a:ea typeface="굴림" pitchFamily="50" charset="-127"/>
              </a:rPr>
              <a:t>2 (</a:t>
            </a:r>
            <a:r>
              <a:rPr lang="ko-KR" altLang="en-US" sz="1700" smtClean="0">
                <a:latin typeface="굴림" pitchFamily="50" charset="-127"/>
                <a:ea typeface="굴림" pitchFamily="50" charset="-127"/>
              </a:rPr>
              <a:t>표본의 크기가 작을 때</a:t>
            </a:r>
            <a:r>
              <a:rPr lang="en-US" altLang="ko-KR" sz="1700" smtClean="0">
                <a:latin typeface="굴림" pitchFamily="50" charset="-127"/>
                <a:ea typeface="굴림" pitchFamily="50" charset="-127"/>
              </a:rPr>
              <a:t>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80400" cy="44958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mtClean="0">
                <a:ea typeface="굴림" pitchFamily="50" charset="-127"/>
              </a:rPr>
              <a:t>                          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에 대한 검정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mtClean="0">
                <a:latin typeface="굴림" pitchFamily="50" charset="-127"/>
                <a:ea typeface="굴림" pitchFamily="50" charset="-127"/>
              </a:rPr>
              <a:t>    (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표본의 크기가 작고 모표준편차가 같을 때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두 모집단이 모두 정규분포를 따르고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두 모표준편차가 같을 때 가설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mtClean="0">
                <a:latin typeface="굴림" pitchFamily="50" charset="-127"/>
                <a:ea typeface="굴림" pitchFamily="50" charset="-127"/>
              </a:rPr>
              <a:t>	에 대한 검정통계량은 다음과 같다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lvl="1" eaLnBrk="1" hangingPunct="1">
              <a:lnSpc>
                <a:spcPct val="130000"/>
              </a:lnSpc>
            </a:pPr>
            <a:endParaRPr lang="en-US" altLang="ko-KR" smtClean="0">
              <a:latin typeface="굴림" pitchFamily="50" charset="-127"/>
              <a:ea typeface="굴림" pitchFamily="50" charset="-127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ko-KR" smtClean="0">
              <a:ea typeface="굴림" pitchFamily="50" charset="-127"/>
            </a:endParaRPr>
          </a:p>
          <a:p>
            <a:pPr lvl="1" eaLnBrk="1" hangingPunct="1">
              <a:lnSpc>
                <a:spcPct val="130000"/>
              </a:lnSpc>
            </a:pPr>
            <a:r>
              <a:rPr lang="ko-KR" altLang="en-US" smtClean="0">
                <a:ea typeface="굴림" pitchFamily="50" charset="-127"/>
              </a:rPr>
              <a:t>검정통계량의 분포는      가 맞을 때 자유도가                             인 </a:t>
            </a:r>
            <a:r>
              <a:rPr lang="en-US" altLang="ko-KR" smtClean="0">
                <a:ea typeface="굴림" pitchFamily="50" charset="-127"/>
              </a:rPr>
              <a:t>t</a:t>
            </a:r>
            <a:r>
              <a:rPr lang="ko-KR" altLang="en-US" smtClean="0">
                <a:ea typeface="굴림" pitchFamily="50" charset="-127"/>
              </a:rPr>
              <a:t>분포를 따른다</a:t>
            </a:r>
            <a:r>
              <a:rPr lang="en-US" altLang="ko-KR" smtClean="0">
                <a:ea typeface="굴림" pitchFamily="50" charset="-127"/>
              </a:rPr>
              <a:t>. </a:t>
            </a:r>
            <a:r>
              <a:rPr lang="ko-KR" altLang="en-US" smtClean="0">
                <a:ea typeface="굴림" pitchFamily="50" charset="-127"/>
              </a:rPr>
              <a:t>각 대립가설에 대하여 유의수준     를 갖는 기각역은 다음과 같다</a:t>
            </a:r>
            <a:r>
              <a:rPr lang="en-US" altLang="ko-KR" smtClean="0">
                <a:ea typeface="굴림" pitchFamily="50" charset="-127"/>
              </a:rPr>
              <a:t>.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600" b="1" smtClean="0">
                <a:ea typeface="굴림" pitchFamily="50" charset="-127"/>
              </a:rPr>
              <a:t> </a:t>
            </a: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3163888" y="4191000"/>
          <a:ext cx="3635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215806" imgH="228501" progId="Equation.DSMT4">
                  <p:embed/>
                </p:oleObj>
              </mc:Choice>
              <mc:Fallback>
                <p:oleObj name="Equation" r:id="rId3" imgW="215806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191000"/>
                        <a:ext cx="36353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/>
          <p:cNvGraphicFramePr>
            <a:graphicFrameLocks noChangeAspect="1"/>
          </p:cNvGraphicFramePr>
          <p:nvPr/>
        </p:nvGraphicFramePr>
        <p:xfrm>
          <a:off x="5172075" y="4165600"/>
          <a:ext cx="12287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647700" imgH="228600" progId="Equation.DSMT4">
                  <p:embed/>
                </p:oleObj>
              </mc:Choice>
              <mc:Fallback>
                <p:oleObj name="Equation" r:id="rId5" imgW="647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165600"/>
                        <a:ext cx="12287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3752850" y="4535488"/>
          <a:ext cx="258763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152334" imgH="139639" progId="Equation.DSMT4">
                  <p:embed/>
                </p:oleObj>
              </mc:Choice>
              <mc:Fallback>
                <p:oleObj name="Equation" r:id="rId7" imgW="152334" imgH="13963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4535488"/>
                        <a:ext cx="258763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7"/>
          <p:cNvGraphicFramePr>
            <a:graphicFrameLocks noChangeAspect="1"/>
          </p:cNvGraphicFramePr>
          <p:nvPr/>
        </p:nvGraphicFramePr>
        <p:xfrm>
          <a:off x="1752600" y="4953000"/>
          <a:ext cx="49244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9" imgW="3187700" imgH="762000" progId="Equation.DSMT4">
                  <p:embed/>
                </p:oleObj>
              </mc:Choice>
              <mc:Fallback>
                <p:oleObj name="Equation" r:id="rId9" imgW="3187700" imgH="762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49244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8"/>
          <p:cNvGraphicFramePr>
            <a:graphicFrameLocks noChangeAspect="1"/>
          </p:cNvGraphicFramePr>
          <p:nvPr/>
        </p:nvGraphicFramePr>
        <p:xfrm>
          <a:off x="1676400" y="2743200"/>
          <a:ext cx="24653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11" imgW="1028254" imgH="710891" progId="Equation.DSMT4">
                  <p:embed/>
                </p:oleObj>
              </mc:Choice>
              <mc:Fallback>
                <p:oleObj name="Equation" r:id="rId11" imgW="1028254" imgH="71089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24653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9"/>
          <p:cNvGraphicFramePr>
            <a:graphicFrameLocks noChangeAspect="1"/>
          </p:cNvGraphicFramePr>
          <p:nvPr/>
        </p:nvGraphicFramePr>
        <p:xfrm>
          <a:off x="1066800" y="1233488"/>
          <a:ext cx="2016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3" imgW="1028700" imgH="228600" progId="Equation.DSMT4">
                  <p:embed/>
                </p:oleObj>
              </mc:Choice>
              <mc:Fallback>
                <p:oleObj name="Equation" r:id="rId13" imgW="1028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33488"/>
                        <a:ext cx="20161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">
  <a:themeElements>
    <a:clrScheme name="0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0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232TGp_report_light_v2</Template>
  <TotalTime>3616</TotalTime>
  <Words>790</Words>
  <Application>Microsoft Office PowerPoint</Application>
  <PresentationFormat>화면 슬라이드 쇼(4:3)</PresentationFormat>
  <Paragraphs>251</Paragraphs>
  <Slides>19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Verdana</vt:lpstr>
      <vt:lpstr>Wingdings</vt:lpstr>
      <vt:lpstr>굴림</vt:lpstr>
      <vt:lpstr>02</vt:lpstr>
      <vt:lpstr>MathType 5.0 Equation</vt:lpstr>
      <vt:lpstr>기 초 통 계 실 습</vt:lpstr>
      <vt:lpstr>Contents</vt:lpstr>
      <vt:lpstr>두 개의 독립 표본</vt:lpstr>
      <vt:lpstr>  두 개의 독립표본 </vt:lpstr>
      <vt:lpstr>모평균 차이에 대한 추론1(표본의 크기가 클때)</vt:lpstr>
      <vt:lpstr>  모평균 차이에 대한 검정 1</vt:lpstr>
      <vt:lpstr>모평균 차이에 대한 추론2 (표본의 크기가 작을 때)</vt:lpstr>
      <vt:lpstr>모평균 차이에 대한 추론2 (표본의 크기가 작을 때)</vt:lpstr>
      <vt:lpstr>모평균 차이에 대한 검정2 (표본의 크기가 작을 때)</vt:lpstr>
      <vt:lpstr>모평균 차이에 대한 추론3 (모표준편차가 다를 때)</vt:lpstr>
      <vt:lpstr>엑셀을 이용한 분석1</vt:lpstr>
      <vt:lpstr>엑셀을 이용한 분석1</vt:lpstr>
      <vt:lpstr>엑셀을 이용한 분석1</vt:lpstr>
      <vt:lpstr>엑셀을 이용한 분석1</vt:lpstr>
      <vt:lpstr>실습</vt:lpstr>
      <vt:lpstr>실습</vt:lpstr>
      <vt:lpstr>실습</vt:lpstr>
      <vt:lpstr>실습</vt:lpstr>
      <vt:lpstr>PowerPoint 프레젠테이션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 초 통 계 실 습</dc:title>
  <dc:creator>user</dc:creator>
  <cp:lastModifiedBy>user</cp:lastModifiedBy>
  <cp:revision>114</cp:revision>
  <cp:lastPrinted>2011-11-03T00:38:23Z</cp:lastPrinted>
  <dcterms:created xsi:type="dcterms:W3CDTF">2005-01-04T05:30:44Z</dcterms:created>
  <dcterms:modified xsi:type="dcterms:W3CDTF">2013-10-30T13:53:26Z</dcterms:modified>
</cp:coreProperties>
</file>