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6" r:id="rId4"/>
    <p:sldId id="258" r:id="rId5"/>
    <p:sldId id="260" r:id="rId6"/>
    <p:sldId id="259" r:id="rId7"/>
    <p:sldId id="261" r:id="rId8"/>
    <p:sldId id="262" r:id="rId9"/>
    <p:sldId id="263" r:id="rId10"/>
    <p:sldId id="267" r:id="rId11"/>
    <p:sldId id="264" r:id="rId12"/>
    <p:sldId id="266" r:id="rId13"/>
    <p:sldId id="268" r:id="rId14"/>
    <p:sldId id="269" r:id="rId15"/>
    <p:sldId id="270" r:id="rId16"/>
    <p:sldId id="271" r:id="rId17"/>
    <p:sldId id="274" r:id="rId18"/>
    <p:sldId id="275" r:id="rId19"/>
    <p:sldId id="278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4660"/>
  </p:normalViewPr>
  <p:slideViewPr>
    <p:cSldViewPr>
      <p:cViewPr varScale="1">
        <p:scale>
          <a:sx n="77" d="100"/>
          <a:sy n="77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" y="64489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 smtClean="0"/>
              <a:t>Nested model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5818" y="3000372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① Nested experiment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5818" y="3802567"/>
            <a:ext cx="785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② Nested factorial experiment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5818" y="4572008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③ Repeated measure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4282" y="357166"/>
            <a:ext cx="2786082" cy="4929222"/>
            <a:chOff x="285720" y="357166"/>
            <a:chExt cx="3143272" cy="5748338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28604"/>
              <a:ext cx="3019425" cy="567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285720" y="357166"/>
              <a:ext cx="3143272" cy="11430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85720" y="1500174"/>
              <a:ext cx="3143272" cy="11430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5720" y="2643182"/>
              <a:ext cx="3143272" cy="11430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5720" y="3786190"/>
              <a:ext cx="3143272" cy="11430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5720" y="4929198"/>
              <a:ext cx="3143272" cy="11430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3214678" y="571480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1538" y="5572140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각각의 </a:t>
            </a:r>
            <a:r>
              <a:rPr lang="en-US" altLang="ko-KR" dirty="0" smtClean="0"/>
              <a:t>Machine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평균차이는 </a:t>
            </a:r>
            <a:r>
              <a:rPr lang="en-US" altLang="ko-KR" dirty="0" smtClean="0"/>
              <a:t>One-way ANOVA</a:t>
            </a:r>
            <a:r>
              <a:rPr lang="ko-KR" altLang="en-US" dirty="0" smtClean="0"/>
              <a:t>의 사후검정을 통해 확인가능하다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교재에서는 </a:t>
            </a:r>
            <a:r>
              <a:rPr lang="en-US" altLang="ko-KR" dirty="0" smtClean="0"/>
              <a:t>Newman-</a:t>
            </a:r>
            <a:r>
              <a:rPr lang="en-US" altLang="ko-KR" dirty="0" err="1" smtClean="0"/>
              <a:t>Keuls</a:t>
            </a:r>
            <a:r>
              <a:rPr lang="en-US" altLang="ko-KR" dirty="0" smtClean="0"/>
              <a:t> test)</a:t>
            </a:r>
          </a:p>
          <a:p>
            <a:r>
              <a:rPr lang="ko-KR" altLang="en-US" dirty="0" smtClean="0"/>
              <a:t>의도적으로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(1,2,3,4)</a:t>
            </a:r>
            <a:r>
              <a:rPr lang="ko-KR" altLang="en-US" dirty="0" smtClean="0"/>
              <a:t>로 쓴 것이므로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실제 </a:t>
            </a:r>
            <a:r>
              <a:rPr lang="en-US" altLang="ko-KR" b="1" dirty="0" smtClean="0">
                <a:solidFill>
                  <a:srgbClr val="FF0000"/>
                </a:solidFill>
              </a:rPr>
              <a:t>Head </a:t>
            </a:r>
            <a:r>
              <a:rPr lang="ko-KR" altLang="en-US" b="1" dirty="0" smtClean="0">
                <a:solidFill>
                  <a:srgbClr val="FF0000"/>
                </a:solidFill>
              </a:rPr>
              <a:t>넘버</a:t>
            </a:r>
            <a:r>
              <a:rPr lang="ko-KR" altLang="en-US" dirty="0" smtClean="0"/>
              <a:t>에 유의할 것</a:t>
            </a:r>
            <a:r>
              <a:rPr lang="en-US" altLang="ko-KR" dirty="0" smtClean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357166"/>
            <a:ext cx="300039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오른쪽 화살표 17"/>
          <p:cNvSpPr/>
          <p:nvPr/>
        </p:nvSpPr>
        <p:spPr>
          <a:xfrm>
            <a:off x="3214678" y="1571612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214678" y="2500306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214678" y="3429000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214678" y="4500570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357158" y="5643578"/>
            <a:ext cx="45747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57620" y="357166"/>
            <a:ext cx="3071834" cy="928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57620" y="1285860"/>
            <a:ext cx="3071834" cy="10001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57620" y="2285992"/>
            <a:ext cx="3071834" cy="10001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57620" y="3286124"/>
            <a:ext cx="3071834" cy="10001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7620" y="4286256"/>
            <a:ext cx="3071834" cy="9286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800000">
            <a:off x="7143768" y="571480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10800000">
            <a:off x="7143768" y="1571612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7143768" y="2500306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7143768" y="3429000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7143768" y="4500570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858148" y="496653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</a:p>
          <a:p>
            <a:pPr algn="ctr"/>
            <a:r>
              <a:rPr lang="en-US" altLang="ko-KR" dirty="0" smtClean="0"/>
              <a:t>1,2,3,4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58148" y="150017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</a:p>
          <a:p>
            <a:pPr algn="ctr"/>
            <a:r>
              <a:rPr lang="en-US" altLang="ko-KR" dirty="0" smtClean="0"/>
              <a:t>5,6,7,8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15272" y="2425479"/>
            <a:ext cx="128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</a:p>
          <a:p>
            <a:pPr algn="ctr"/>
            <a:r>
              <a:rPr lang="en-US" altLang="ko-KR" dirty="0" smtClean="0"/>
              <a:t>9,10,11,12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43834" y="3286124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</a:p>
          <a:p>
            <a:pPr algn="ctr"/>
            <a:r>
              <a:rPr lang="en-US" altLang="ko-KR" dirty="0" smtClean="0"/>
              <a:t>13,14,15,16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43866" y="442913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</a:t>
            </a:r>
          </a:p>
          <a:p>
            <a:pPr algn="ctr"/>
            <a:r>
              <a:rPr lang="en-US" altLang="ko-KR" dirty="0" smtClean="0"/>
              <a:t>17,18,19,20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149346"/>
            <a:ext cx="785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② Nested factorial experiment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81076"/>
            <a:ext cx="3711299" cy="330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4438668"/>
            <a:ext cx="3986555" cy="220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1" y="962041"/>
            <a:ext cx="4143403" cy="403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28596" y="928670"/>
            <a:ext cx="3929090" cy="33575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928670"/>
            <a:ext cx="4143404" cy="4000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596" y="4357694"/>
            <a:ext cx="3929090" cy="22145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214282" y="3937819"/>
            <a:ext cx="642942" cy="78581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662" y="3915511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입력은 첫 번째 예제와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Nested factor,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Team</a:t>
            </a:r>
            <a:r>
              <a:rPr lang="ko-KR" altLang="en-US" dirty="0" smtClean="0"/>
              <a:t>의 수준은 </a:t>
            </a:r>
            <a:r>
              <a:rPr lang="en-US" altLang="ko-KR" dirty="0" smtClean="0"/>
              <a:t>(1,2,3), (4,5,6), (7,8,9)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균형 분산 분석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을 사용하기 위해</a:t>
            </a:r>
            <a:r>
              <a:rPr lang="en-US" altLang="ko-KR" dirty="0" smtClean="0"/>
              <a:t>, (1,2,3), (1,2,3), (1,2,3)</a:t>
            </a:r>
            <a:r>
              <a:rPr lang="ko-KR" altLang="en-US" dirty="0" smtClean="0"/>
              <a:t>으로 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66696"/>
            <a:ext cx="3711299" cy="330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214282" y="214290"/>
            <a:ext cx="3929090" cy="33575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2844" y="142852"/>
            <a:ext cx="4071966" cy="3500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5720" y="142852"/>
            <a:ext cx="3429024" cy="3500462"/>
            <a:chOff x="4572000" y="928670"/>
            <a:chExt cx="4143404" cy="4071966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1" y="962041"/>
              <a:ext cx="4143403" cy="4038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4572000" y="928670"/>
              <a:ext cx="4143404" cy="40005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000504"/>
            <a:ext cx="278242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3786182" y="4929198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1472" y="4000504"/>
            <a:ext cx="2786082" cy="24288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643438" y="4000504"/>
            <a:ext cx="4000528" cy="2643206"/>
            <a:chOff x="4714876" y="3214686"/>
            <a:chExt cx="4000528" cy="342902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4876" y="3214686"/>
              <a:ext cx="4000528" cy="241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4714876" y="3214687"/>
              <a:ext cx="4000528" cy="242889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29256" y="5792716"/>
              <a:ext cx="2693584" cy="850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직사각형 10"/>
            <p:cNvSpPr/>
            <p:nvPr/>
          </p:nvSpPr>
          <p:spPr>
            <a:xfrm>
              <a:off x="5429256" y="5792717"/>
              <a:ext cx="2643206" cy="81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072330" y="4857761"/>
              <a:ext cx="642942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29322" y="4357695"/>
              <a:ext cx="42862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929322" y="3786191"/>
              <a:ext cx="200026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00694" y="6000769"/>
              <a:ext cx="135732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오른쪽 화살표 16"/>
          <p:cNvSpPr/>
          <p:nvPr/>
        </p:nvSpPr>
        <p:spPr>
          <a:xfrm rot="16200000">
            <a:off x="6429388" y="3500438"/>
            <a:ext cx="285752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등호 17"/>
          <p:cNvSpPr/>
          <p:nvPr/>
        </p:nvSpPr>
        <p:spPr>
          <a:xfrm>
            <a:off x="4000496" y="1500174"/>
            <a:ext cx="500066" cy="500066"/>
          </a:xfrm>
          <a:prstGeom prst="mathEqual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214290"/>
            <a:ext cx="364333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4714876" y="142852"/>
            <a:ext cx="3786214" cy="3429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5720" y="142852"/>
            <a:ext cx="3429024" cy="3500462"/>
            <a:chOff x="4572000" y="928670"/>
            <a:chExt cx="4143404" cy="4071966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1" y="962041"/>
              <a:ext cx="4143403" cy="4038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4572000" y="928670"/>
              <a:ext cx="4143404" cy="40005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071802" y="1785926"/>
            <a:ext cx="42862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3042" y="1928802"/>
            <a:ext cx="428628" cy="1428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414338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오차가 어떻게 계산되었을까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28596" y="4718273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43372" y="2357430"/>
            <a:ext cx="492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‘Group’ </a:t>
            </a:r>
            <a:r>
              <a:rPr lang="ko-KR" altLang="en-US" dirty="0" smtClean="0"/>
              <a:t>요인 내의 </a:t>
            </a:r>
            <a:r>
              <a:rPr lang="en-US" altLang="ko-KR" dirty="0" smtClean="0"/>
              <a:t>‘Team’ </a:t>
            </a:r>
            <a:r>
              <a:rPr lang="ko-KR" altLang="en-US" dirty="0" smtClean="0"/>
              <a:t>요인이 유의하다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‘Group’ </a:t>
            </a:r>
            <a:r>
              <a:rPr lang="ko-KR" altLang="en-US" dirty="0" smtClean="0"/>
              <a:t>요인 수준 별</a:t>
            </a:r>
            <a:r>
              <a:rPr lang="en-US" altLang="ko-KR" dirty="0" smtClean="0"/>
              <a:t>, ‘Team’ </a:t>
            </a:r>
            <a:r>
              <a:rPr lang="ko-KR" altLang="en-US" dirty="0" smtClean="0"/>
              <a:t>요인을 좀 더</a:t>
            </a:r>
            <a:endParaRPr lang="en-US" altLang="ko-KR" dirty="0" smtClean="0"/>
          </a:p>
          <a:p>
            <a:r>
              <a:rPr lang="ko-KR" altLang="en-US" dirty="0" smtClean="0"/>
              <a:t>자세히 알고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Team(Group)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SS</a:t>
            </a:r>
            <a:r>
              <a:rPr lang="ko-KR" altLang="en-US" dirty="0" smtClean="0"/>
              <a:t>를 살펴본다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V="1">
            <a:off x="1214414" y="3000372"/>
            <a:ext cx="2000264" cy="285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>
            <a:off x="3500430" y="1928802"/>
            <a:ext cx="571504" cy="3571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1538" y="471488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r>
              <a:rPr lang="en-US" altLang="ko-KR" dirty="0" smtClean="0"/>
              <a:t>, </a:t>
            </a:r>
            <a:r>
              <a:rPr lang="ko-KR" altLang="en-US" dirty="0" smtClean="0"/>
              <a:t>② 의 궁금증을 풀기 위해선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 예제의 경우처럼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별로 </a:t>
            </a:r>
            <a:endParaRPr lang="en-US" altLang="ko-KR" dirty="0" smtClean="0"/>
          </a:p>
          <a:p>
            <a:r>
              <a:rPr lang="ko-KR" altLang="en-US" dirty="0" smtClean="0"/>
              <a:t>원 데이터를 쪼개어 분석해야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 점이 번거롭다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428596" y="5504091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1538" y="550070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데이터 마다</a:t>
            </a:r>
            <a:r>
              <a:rPr lang="en-US" altLang="ko-KR" dirty="0" smtClean="0"/>
              <a:t>, Method(fixed)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Test(random)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factorial model </a:t>
            </a:r>
            <a:r>
              <a:rPr lang="ko-KR" altLang="en-US" dirty="0" smtClean="0"/>
              <a:t>분석을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643042" y="1785926"/>
            <a:ext cx="42862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23" idx="3"/>
          </p:cNvCxnSpPr>
          <p:nvPr/>
        </p:nvCxnSpPr>
        <p:spPr>
          <a:xfrm rot="10800000">
            <a:off x="2071670" y="1857364"/>
            <a:ext cx="1928826" cy="5000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28604"/>
            <a:ext cx="1428760" cy="307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2285984" y="1500174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428604"/>
            <a:ext cx="1428760" cy="30718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108" y="313110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열 분할</a:t>
            </a:r>
            <a:r>
              <a:rPr lang="en-US" altLang="ko-KR" b="1" dirty="0" smtClean="0"/>
              <a:t>] </a:t>
            </a:r>
            <a:r>
              <a:rPr lang="ko-KR" altLang="en-US" dirty="0" smtClean="0"/>
              <a:t>메뉴를 이용하여</a:t>
            </a:r>
            <a:r>
              <a:rPr lang="en-US" altLang="ko-KR" dirty="0" smtClean="0"/>
              <a:t>, Group </a:t>
            </a:r>
            <a:r>
              <a:rPr lang="ko-KR" altLang="en-US" dirty="0" smtClean="0"/>
              <a:t>별 데이터 셋을 재구성함</a:t>
            </a:r>
            <a:r>
              <a:rPr lang="en-US" altLang="ko-KR" dirty="0" smtClean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428604"/>
            <a:ext cx="357409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3000364" y="428604"/>
            <a:ext cx="3571900" cy="2143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71934" y="1714488"/>
            <a:ext cx="164307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57752" y="928670"/>
            <a:ext cx="150019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57752" y="642918"/>
            <a:ext cx="150019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000504"/>
            <a:ext cx="7277124" cy="210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714348" y="4000504"/>
            <a:ext cx="2428892" cy="2143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43240" y="4000504"/>
            <a:ext cx="2428892" cy="2143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72132" y="4000504"/>
            <a:ext cx="2428892" cy="2143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4282" y="214290"/>
            <a:ext cx="3429024" cy="3500462"/>
            <a:chOff x="4572000" y="928670"/>
            <a:chExt cx="4143404" cy="4071966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1" y="962041"/>
              <a:ext cx="4143403" cy="4038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4572000" y="928670"/>
              <a:ext cx="4143404" cy="40005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00364" y="1857364"/>
            <a:ext cx="42862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71604" y="2000240"/>
            <a:ext cx="428628" cy="1428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304" y="214290"/>
            <a:ext cx="2937100" cy="645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5778304" y="214290"/>
            <a:ext cx="2928958" cy="20717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78304" y="2428868"/>
            <a:ext cx="2928958" cy="20717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78304" y="4572008"/>
            <a:ext cx="2928958" cy="20717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29454" y="1357298"/>
            <a:ext cx="50006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29454" y="1571612"/>
            <a:ext cx="500066" cy="1428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29454" y="3500438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29454" y="3714752"/>
            <a:ext cx="500066" cy="214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29454" y="5715016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29454" y="5929330"/>
            <a:ext cx="500066" cy="214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5357826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②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10.722 = 6.255 + 1.505 + 2.962</a:t>
            </a:r>
          </a:p>
          <a:p>
            <a:r>
              <a:rPr lang="ko-KR" altLang="en-US" dirty="0" smtClean="0"/>
              <a:t>오차는 각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의 상호작용항들의 합이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4282" y="3929066"/>
            <a:ext cx="55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 </a:t>
            </a:r>
            <a:r>
              <a:rPr lang="en-US" altLang="ko-KR" b="1" dirty="0" smtClean="0">
                <a:solidFill>
                  <a:srgbClr val="FF0000"/>
                </a:solidFill>
              </a:rPr>
              <a:t>39.258 = 35.735 + 1.622 + 1.902</a:t>
            </a:r>
          </a:p>
          <a:p>
            <a:r>
              <a:rPr lang="en-US" altLang="ko-KR" dirty="0" smtClean="0"/>
              <a:t>Team(Group)</a:t>
            </a:r>
            <a:r>
              <a:rPr lang="ko-KR" altLang="en-US" dirty="0" smtClean="0"/>
              <a:t>이 유의하게 나온 이유는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Group1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Team </a:t>
            </a:r>
            <a:r>
              <a:rPr lang="ko-KR" altLang="en-US" dirty="0" smtClean="0"/>
              <a:t>별 평균에 차이가 있기 때문이다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(Group2,3</a:t>
            </a:r>
            <a:r>
              <a:rPr lang="ko-KR" altLang="en-US" dirty="0" smtClean="0"/>
              <a:t>에서는 평균에 차이가 없을 것이다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571604" y="1857364"/>
            <a:ext cx="42862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4282" y="142852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③ Repeated measure design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00108"/>
            <a:ext cx="413356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857364"/>
            <a:ext cx="417189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928670"/>
            <a:ext cx="4143404" cy="33575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43438" y="1785926"/>
            <a:ext cx="4143404" cy="2500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85720" y="4575397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8662" y="442913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예제는 사전 사후 측정 데이터로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기초통계의 </a:t>
            </a:r>
            <a:r>
              <a:rPr lang="ko-KR" altLang="en-US" b="1" dirty="0" smtClean="0"/>
              <a:t>짝 비교</a:t>
            </a:r>
            <a:r>
              <a:rPr lang="ko-KR" altLang="en-US" dirty="0" smtClean="0"/>
              <a:t>로 볼 수도 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실제 분석 시 </a:t>
            </a:r>
            <a:r>
              <a:rPr lang="en-US" altLang="ko-KR" dirty="0" smtClean="0"/>
              <a:t>Randomized block design</a:t>
            </a:r>
            <a:r>
              <a:rPr lang="ko-KR" altLang="en-US" dirty="0" smtClean="0"/>
              <a:t>의 데이터와 같은 구조가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오차와 상호작용 항이 </a:t>
            </a:r>
            <a:r>
              <a:rPr lang="ko-KR" altLang="en-US" dirty="0" err="1" smtClean="0"/>
              <a:t>교락</a:t>
            </a:r>
            <a:r>
              <a:rPr lang="en-US" altLang="ko-KR" dirty="0" smtClean="0"/>
              <a:t>(confound)</a:t>
            </a:r>
            <a:r>
              <a:rPr lang="ko-KR" altLang="en-US" dirty="0" smtClean="0"/>
              <a:t>되어 따로 떼어낼 수 없다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285720" y="5357826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8662" y="536319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데이터의 입력은 </a:t>
            </a:r>
            <a:r>
              <a:rPr lang="en-US" altLang="ko-KR" dirty="0" smtClean="0"/>
              <a:t>Pretest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PostTest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수준으로 보고 입력한다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Subject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가지 수준</a:t>
            </a:r>
            <a:r>
              <a:rPr lang="en-US" altLang="ko-KR" dirty="0" smtClean="0"/>
              <a:t>, 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수준을 가진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285720" y="6072206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28662" y="6068817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 표의 </a:t>
            </a:r>
            <a:r>
              <a:rPr lang="en-US" altLang="ko-KR" dirty="0" smtClean="0"/>
              <a:t>EMS</a:t>
            </a:r>
            <a:r>
              <a:rPr lang="ko-KR" altLang="en-US" dirty="0" smtClean="0"/>
              <a:t>는 이해를 돕기 위한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실제로는 소프트웨어 결과가</a:t>
            </a:r>
            <a:endParaRPr lang="en-US" altLang="ko-KR" dirty="0" smtClean="0"/>
          </a:p>
          <a:p>
            <a:r>
              <a:rPr lang="ko-KR" altLang="en-US" dirty="0" smtClean="0"/>
              <a:t>저렇게 나올 수 없다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329975"/>
            <a:ext cx="1676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오른쪽 화살표 2"/>
          <p:cNvSpPr/>
          <p:nvPr/>
        </p:nvSpPr>
        <p:spPr>
          <a:xfrm>
            <a:off x="1928794" y="1044355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406" y="329975"/>
            <a:ext cx="1643074" cy="2286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285752" y="2789447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7256" y="2782669"/>
            <a:ext cx="828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균형 분산 분석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을 사용할 경우</a:t>
            </a:r>
            <a:r>
              <a:rPr lang="en-US" altLang="ko-KR" dirty="0" smtClean="0"/>
              <a:t>, Full model(</a:t>
            </a:r>
            <a:r>
              <a:rPr lang="ko-KR" altLang="en-US" dirty="0" smtClean="0"/>
              <a:t>상호작용까지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모형은</a:t>
            </a:r>
            <a:endParaRPr lang="en-US" altLang="ko-KR" dirty="0" smtClean="0"/>
          </a:p>
          <a:p>
            <a:r>
              <a:rPr lang="ko-KR" altLang="en-US" dirty="0" smtClean="0"/>
              <a:t>에러 메시지를 출력하며 분석이 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상호작용 항을 제외한다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488579"/>
            <a:ext cx="3071834" cy="18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2474" y="115661"/>
            <a:ext cx="2498682" cy="245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>
          <a:xfrm>
            <a:off x="5786446" y="1068157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71736" y="474301"/>
            <a:ext cx="3071834" cy="18716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29388" y="68025"/>
            <a:ext cx="2571768" cy="25717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3758999"/>
            <a:ext cx="1676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오른쪽 화살표 12"/>
          <p:cNvSpPr/>
          <p:nvPr/>
        </p:nvSpPr>
        <p:spPr>
          <a:xfrm>
            <a:off x="1928794" y="4473379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406" y="3758999"/>
            <a:ext cx="1643074" cy="2286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85752" y="6150422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57256" y="6143644"/>
            <a:ext cx="828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일반 선형 모형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을 사용할 경우</a:t>
            </a:r>
            <a:r>
              <a:rPr lang="en-US" altLang="ko-KR" dirty="0" smtClean="0"/>
              <a:t>, Full model(</a:t>
            </a:r>
            <a:r>
              <a:rPr lang="ko-KR" altLang="en-US" dirty="0" smtClean="0"/>
              <a:t>상호작용까지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 모형은</a:t>
            </a:r>
            <a:endParaRPr lang="en-US" altLang="ko-KR" dirty="0" smtClean="0"/>
          </a:p>
          <a:p>
            <a:r>
              <a:rPr lang="ko-KR" altLang="en-US" dirty="0" smtClean="0"/>
              <a:t>분석이 되지만</a:t>
            </a:r>
            <a:r>
              <a:rPr lang="en-US" altLang="ko-KR" dirty="0" smtClean="0"/>
              <a:t>, EMS</a:t>
            </a:r>
            <a:r>
              <a:rPr lang="ko-KR" altLang="en-US" dirty="0" smtClean="0"/>
              <a:t>의 수식이 부정확해 진다</a:t>
            </a:r>
            <a:r>
              <a:rPr lang="en-US" altLang="ko-KR" dirty="0" smtClean="0"/>
              <a:t>. ANOVA </a:t>
            </a:r>
            <a:r>
              <a:rPr lang="ko-KR" altLang="en-US" dirty="0" smtClean="0"/>
              <a:t>테이블 결과만 보자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5786446" y="4497181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3500438"/>
            <a:ext cx="2538418" cy="258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6429388" y="3500438"/>
            <a:ext cx="2571768" cy="25717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3929066"/>
            <a:ext cx="307183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/>
          <p:cNvSpPr/>
          <p:nvPr/>
        </p:nvSpPr>
        <p:spPr>
          <a:xfrm>
            <a:off x="2571736" y="3929066"/>
            <a:ext cx="3071834" cy="18459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5086" y="1609452"/>
            <a:ext cx="2498682" cy="245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572000" y="1561816"/>
            <a:ext cx="2571768" cy="25717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14818"/>
            <a:ext cx="2538418" cy="258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572000" y="4214818"/>
            <a:ext cx="2571768" cy="25717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847436"/>
            <a:ext cx="413356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347898"/>
            <a:ext cx="417189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214282" y="775998"/>
            <a:ext cx="4143404" cy="33575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4282" y="4276460"/>
            <a:ext cx="4143404" cy="2500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85752" y="78192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7256" y="202148"/>
            <a:ext cx="828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ANOVA </a:t>
            </a:r>
            <a:r>
              <a:rPr lang="ko-KR" altLang="en-US" dirty="0" smtClean="0"/>
              <a:t>테이블 결과만 보면서</a:t>
            </a:r>
            <a:r>
              <a:rPr lang="en-US" altLang="ko-KR" dirty="0" smtClean="0"/>
              <a:t>, SS</a:t>
            </a:r>
            <a:r>
              <a:rPr lang="ko-KR" altLang="en-US" dirty="0" smtClean="0"/>
              <a:t>가 어떻게 나뉘어지는지만 살펴보도록 하자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72000" y="2428868"/>
            <a:ext cx="257176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72000" y="5000636"/>
            <a:ext cx="257176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14422"/>
            <a:ext cx="375385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112224"/>
            <a:ext cx="4610104" cy="274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오른쪽 화살표 3"/>
          <p:cNvSpPr/>
          <p:nvPr/>
        </p:nvSpPr>
        <p:spPr>
          <a:xfrm>
            <a:off x="1142976" y="4572008"/>
            <a:ext cx="642942" cy="78581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3108" y="4640057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Nested design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factor</a:t>
            </a:r>
            <a:r>
              <a:rPr lang="ko-KR" altLang="en-US" dirty="0" smtClean="0"/>
              <a:t>들이 서로 계층적 구조이며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하위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의 수준이 서로 다를 수 있다는 특징이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1414"/>
            <a:ext cx="405386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1414"/>
            <a:ext cx="417010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85720" y="71414"/>
            <a:ext cx="4071966" cy="40719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438" y="71414"/>
            <a:ext cx="4071966" cy="2500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42844" y="4293034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48" y="428625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예제는 사전 사후 측정 실험에</a:t>
            </a:r>
            <a:r>
              <a:rPr lang="en-US" altLang="ko-KR" dirty="0" smtClean="0"/>
              <a:t>, nested factorial </a:t>
            </a:r>
            <a:r>
              <a:rPr lang="ko-KR" altLang="en-US" dirty="0" smtClean="0"/>
              <a:t>구조가 섞인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여기서도 오차 항과 상호작용 항이 </a:t>
            </a:r>
            <a:r>
              <a:rPr lang="ko-KR" altLang="en-US" dirty="0" err="1" smtClean="0"/>
              <a:t>교락</a:t>
            </a:r>
            <a:r>
              <a:rPr lang="en-US" altLang="ko-KR" dirty="0" smtClean="0"/>
              <a:t>(confound)</a:t>
            </a:r>
            <a:r>
              <a:rPr lang="ko-KR" altLang="en-US" dirty="0" smtClean="0"/>
              <a:t>되어 따로 떼어낼 수 없다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142844" y="5075463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348" y="5006000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데이터의 입력은 </a:t>
            </a:r>
            <a:r>
              <a:rPr lang="en-US" altLang="ko-KR" dirty="0" smtClean="0"/>
              <a:t>Pretest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PostTest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수준으로 보고 입력하고</a:t>
            </a:r>
            <a:r>
              <a:rPr lang="en-US" altLang="ko-KR" dirty="0" smtClean="0"/>
              <a:t>,</a:t>
            </a:r>
          </a:p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균형 분산 분석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을 쓸 경우</a:t>
            </a:r>
            <a:r>
              <a:rPr lang="en-US" altLang="ko-KR" dirty="0" smtClean="0"/>
              <a:t>, Subject</a:t>
            </a:r>
            <a:r>
              <a:rPr lang="ko-KR" altLang="en-US" dirty="0" smtClean="0"/>
              <a:t>의 수준을</a:t>
            </a:r>
            <a:endParaRPr lang="en-US" altLang="ko-KR" dirty="0" smtClean="0"/>
          </a:p>
          <a:p>
            <a:r>
              <a:rPr lang="en-US" altLang="ko-KR" dirty="0" smtClean="0"/>
              <a:t>(1,2,…7), (8,9,…,14), (15,16,…,21)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(1,2,…,7), (1,2,…,7), (1,2,…7)</a:t>
            </a:r>
            <a:r>
              <a:rPr lang="ko-KR" altLang="en-US" dirty="0" smtClean="0"/>
              <a:t>로 입력한다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142844" y="5932719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592933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균형 분산 분석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을 쓸 경우</a:t>
            </a:r>
            <a:r>
              <a:rPr lang="en-US" altLang="ko-KR" dirty="0" smtClean="0"/>
              <a:t>, Subject</a:t>
            </a:r>
            <a:r>
              <a:rPr lang="ko-KR" altLang="en-US" dirty="0" smtClean="0"/>
              <a:t>의 수준을</a:t>
            </a:r>
            <a:endParaRPr lang="en-US" altLang="ko-KR" dirty="0" smtClean="0"/>
          </a:p>
          <a:p>
            <a:r>
              <a:rPr lang="en-US" altLang="ko-KR" dirty="0" smtClean="0"/>
              <a:t>(1,2,…7), (8,9,…,14), (15,16,…,21)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</a:t>
            </a:r>
            <a:r>
              <a:rPr lang="en-US" altLang="ko-KR" dirty="0" smtClean="0"/>
              <a:t>EMS</a:t>
            </a:r>
            <a:r>
              <a:rPr lang="ko-KR" altLang="en-US" dirty="0" smtClean="0"/>
              <a:t>가 다를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2"/>
            <a:ext cx="198243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642910" y="285728"/>
            <a:ext cx="50006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2910" y="1214422"/>
            <a:ext cx="50006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2910" y="2143116"/>
            <a:ext cx="50006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2910" y="3071810"/>
            <a:ext cx="50006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2910" y="4000504"/>
            <a:ext cx="50006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2910" y="4929198"/>
            <a:ext cx="50006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4572000" y="2071678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500298" y="785794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714619"/>
            <a:ext cx="3000395" cy="315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3214678" y="2643182"/>
            <a:ext cx="4857784" cy="32861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4678" y="3571876"/>
            <a:ext cx="271464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135833"/>
            <a:ext cx="3071833" cy="186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직사각형 29"/>
          <p:cNvSpPr/>
          <p:nvPr/>
        </p:nvSpPr>
        <p:spPr>
          <a:xfrm>
            <a:off x="3214678" y="142852"/>
            <a:ext cx="3071834" cy="18573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142844" y="6072206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4348" y="620294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상호작용 항</a:t>
            </a:r>
            <a:r>
              <a:rPr lang="en-US" altLang="ko-KR" dirty="0" smtClean="0"/>
              <a:t>( Test*Sub(Group) )</a:t>
            </a:r>
            <a:r>
              <a:rPr lang="ko-KR" altLang="en-US" dirty="0" smtClean="0"/>
              <a:t>을 추가하면 분석이 되지 않으므로 뺀다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2500298" y="785794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4572000" y="2214554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2"/>
            <a:ext cx="207170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42852"/>
            <a:ext cx="3071834" cy="189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931754"/>
            <a:ext cx="4752987" cy="321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142844" y="142852"/>
            <a:ext cx="2071702" cy="60007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14678" y="142852"/>
            <a:ext cx="3071834" cy="18573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14678" y="2857496"/>
            <a:ext cx="4857784" cy="32861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14678" y="3643314"/>
            <a:ext cx="3357586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2910" y="285728"/>
            <a:ext cx="500066" cy="292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2910" y="3214686"/>
            <a:ext cx="500066" cy="292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184866" y="6215082"/>
            <a:ext cx="458044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4348" y="634581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ANOVA </a:t>
            </a:r>
            <a:r>
              <a:rPr lang="ko-KR" altLang="en-US" dirty="0" smtClean="0"/>
              <a:t>테이블의 결과를 보면서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오차항의 </a:t>
            </a:r>
            <a:r>
              <a:rPr lang="ko-KR" altLang="en-US" dirty="0" err="1" smtClean="0"/>
              <a:t>교락과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SS</a:t>
            </a:r>
            <a:r>
              <a:rPr lang="ko-KR" altLang="en-US" dirty="0" smtClean="0"/>
              <a:t>의 수치만 살펴보자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149346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① Nested experiment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0425"/>
            <a:ext cx="4000528" cy="196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49" y="3642127"/>
            <a:ext cx="4056899" cy="271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0259" y="1551331"/>
            <a:ext cx="4449459" cy="194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14282" y="1570425"/>
            <a:ext cx="4071966" cy="19288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29124" y="1570425"/>
            <a:ext cx="4500594" cy="19288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4282" y="3570689"/>
            <a:ext cx="4071966" cy="27860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7236" y="3570689"/>
            <a:ext cx="438104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4429124" y="3570689"/>
            <a:ext cx="4500594" cy="1785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57158" y="928670"/>
            <a:ext cx="357190" cy="50006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57224" y="98796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업로드한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미니탭</a:t>
            </a:r>
            <a:r>
              <a:rPr lang="ko-KR" altLang="en-US" dirty="0" smtClean="0"/>
              <a:t> 파일의 워크시트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Strain_Reading</a:t>
            </a:r>
            <a:r>
              <a:rPr lang="en-US" altLang="ko-KR" dirty="0" smtClean="0"/>
              <a:t>(2)”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4000528" cy="196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0259" y="214290"/>
            <a:ext cx="4449459" cy="194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4429124" y="214290"/>
            <a:ext cx="4500594" cy="19288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4282" y="214290"/>
            <a:ext cx="4071966" cy="19288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14282" y="2500306"/>
            <a:ext cx="642942" cy="78581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2477998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입력은 반응변수부터 입력하는 것이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나머지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의 수준은 반응변수 값을 보고 입력한다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Nested design</a:t>
            </a:r>
            <a:r>
              <a:rPr lang="ko-KR" altLang="en-US" dirty="0" smtClean="0"/>
              <a:t>은 입력할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의 수준이 많기 때문에 직접입력보다는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메뉴의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] -&gt; [</a:t>
            </a:r>
            <a:r>
              <a:rPr lang="ko-KR" altLang="en-US" dirty="0" err="1" smtClean="0"/>
              <a:t>패턴있는</a:t>
            </a:r>
            <a:r>
              <a:rPr lang="ko-KR" altLang="en-US" dirty="0" smtClean="0"/>
              <a:t> 데이터 만들기</a:t>
            </a:r>
            <a:r>
              <a:rPr lang="en-US" altLang="ko-KR" dirty="0" smtClean="0"/>
              <a:t>] -&gt; [</a:t>
            </a:r>
            <a:r>
              <a:rPr lang="ko-KR" altLang="en-US" dirty="0" err="1" smtClean="0"/>
              <a:t>등간격</a:t>
            </a:r>
            <a:r>
              <a:rPr lang="ko-KR" altLang="en-US" dirty="0" smtClean="0"/>
              <a:t> 숫자 집합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을 이용하자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옵션이 복잡해 보이지만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번 연습해보면 사용이 어렵지 않다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설명생략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2844" y="142852"/>
            <a:ext cx="8858312" cy="207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른쪽 화살표 1"/>
          <p:cNvSpPr/>
          <p:nvPr/>
        </p:nvSpPr>
        <p:spPr>
          <a:xfrm>
            <a:off x="214282" y="236598"/>
            <a:ext cx="642942" cy="78581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2" y="214290"/>
            <a:ext cx="80010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Nested factor</a:t>
            </a:r>
            <a:r>
              <a:rPr lang="ko-KR" altLang="en-US" dirty="0" smtClean="0"/>
              <a:t>의 수준을 입력할 때는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주의가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예제를 기준으로 설명하면 다음과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Nested factor</a:t>
            </a:r>
            <a:r>
              <a:rPr lang="ko-KR" altLang="en-US" dirty="0" smtClean="0"/>
              <a:t>의 수준이 </a:t>
            </a:r>
            <a:r>
              <a:rPr lang="en-US" altLang="ko-KR" dirty="0" smtClean="0"/>
              <a:t>(1,2,3,4), (5,6,7,8), …. , (17,18,19,20) 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미니탭에서</a:t>
            </a:r>
            <a:r>
              <a:rPr lang="ko-KR" altLang="en-US" dirty="0" smtClean="0"/>
              <a:t> 입력 시에는 이러한 수준들을 강제로</a:t>
            </a:r>
            <a:endParaRPr lang="en-US" altLang="ko-KR" dirty="0" smtClean="0"/>
          </a:p>
          <a:p>
            <a:r>
              <a:rPr lang="en-US" altLang="ko-KR" dirty="0" smtClean="0"/>
              <a:t>(1,2,3,4), (1,2,3,4), … , (1,2,3,4)</a:t>
            </a:r>
            <a:r>
              <a:rPr lang="ko-KR" altLang="en-US" dirty="0" smtClean="0"/>
              <a:t>로 입력해 주어야만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ko-KR" altLang="en-US" dirty="0" err="1" smtClean="0"/>
              <a:t>미니탭에서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균형 분산 분석</a:t>
            </a:r>
            <a:r>
              <a:rPr lang="en-US" altLang="ko-KR" b="1" dirty="0" smtClean="0"/>
              <a:t>] </a:t>
            </a:r>
            <a:r>
              <a:rPr lang="ko-KR" altLang="en-US" dirty="0" smtClean="0"/>
              <a:t>을 쓰기 위함인데</a:t>
            </a:r>
            <a:r>
              <a:rPr lang="en-US" altLang="ko-KR" dirty="0" smtClean="0"/>
              <a:t>,</a:t>
            </a:r>
          </a:p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균형 분산 분석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에서만 </a:t>
            </a:r>
            <a:r>
              <a:rPr lang="en-US" altLang="ko-KR" dirty="0" smtClean="0"/>
              <a:t>EMS</a:t>
            </a:r>
            <a:r>
              <a:rPr lang="ko-KR" altLang="en-US" dirty="0" smtClean="0"/>
              <a:t>의 정확한 수식을 제공하기 때문이다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옵션의 </a:t>
            </a:r>
            <a:r>
              <a:rPr lang="en-US" altLang="ko-KR" dirty="0" smtClean="0"/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모형의 제한된 형식 사용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이 분석에만 들어 있다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일반 선형 모형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에서는</a:t>
            </a:r>
            <a:r>
              <a:rPr lang="en-US" altLang="ko-KR" dirty="0" smtClean="0"/>
              <a:t>, Nested factor</a:t>
            </a:r>
            <a:r>
              <a:rPr lang="ko-KR" altLang="en-US" dirty="0" smtClean="0"/>
              <a:t>의 수준을 그대로 입력가능하나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모형의 제한된 형식 사용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옵션이 없기 때문에 </a:t>
            </a:r>
            <a:r>
              <a:rPr lang="en-US" altLang="ko-KR" dirty="0" smtClean="0"/>
              <a:t>EMS</a:t>
            </a:r>
            <a:r>
              <a:rPr lang="ko-KR" altLang="en-US" dirty="0" smtClean="0"/>
              <a:t>의 수식이 다를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따라서 최악의 경우 </a:t>
            </a:r>
            <a:r>
              <a:rPr lang="en-US" altLang="ko-KR" dirty="0" smtClean="0"/>
              <a:t>F-</a:t>
            </a:r>
            <a:r>
              <a:rPr lang="ko-KR" altLang="en-US" dirty="0" smtClean="0"/>
              <a:t>통계량의 값이 달라지는 경우가 발생할 수 있다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미니탭</a:t>
            </a:r>
            <a:r>
              <a:rPr lang="ko-KR" altLang="en-US" dirty="0" smtClean="0"/>
              <a:t> 파일의 워크시트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Strain_Reading</a:t>
            </a:r>
            <a:r>
              <a:rPr lang="en-US" altLang="ko-KR" dirty="0" smtClean="0"/>
              <a:t>(1)”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Nested factor</a:t>
            </a:r>
            <a:r>
              <a:rPr lang="ko-KR" altLang="en-US" dirty="0" smtClean="0"/>
              <a:t>의 수준을 </a:t>
            </a:r>
            <a:r>
              <a:rPr lang="en-US" altLang="ko-KR" dirty="0" smtClean="0"/>
              <a:t>(1,2,3,4), (5,6,7,8), … , (17,18,19,20)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그대로 </a:t>
            </a:r>
            <a:endParaRPr lang="en-US" altLang="ko-KR" dirty="0" smtClean="0"/>
          </a:p>
          <a:p>
            <a:r>
              <a:rPr lang="ko-KR" altLang="en-US" dirty="0" smtClean="0"/>
              <a:t>입력한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일반 선형 모형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Nested </a:t>
            </a:r>
            <a:r>
              <a:rPr lang="ko-KR" altLang="en-US" dirty="0" smtClean="0"/>
              <a:t>분석이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이렇게 입력된 데이터 구조는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균형 분산 분석</a:t>
            </a:r>
            <a:r>
              <a:rPr lang="en-US" altLang="ko-KR" b="1" dirty="0" smtClean="0"/>
              <a:t>] </a:t>
            </a:r>
            <a:r>
              <a:rPr lang="ko-KR" altLang="en-US" dirty="0" smtClean="0"/>
              <a:t>에서는 분석이 </a:t>
            </a:r>
            <a:endParaRPr lang="en-US" altLang="ko-KR" dirty="0" smtClean="0"/>
          </a:p>
          <a:p>
            <a:r>
              <a:rPr lang="ko-KR" altLang="en-US" dirty="0" smtClean="0"/>
              <a:t>불가능하다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따라서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균형 분산 분석</a:t>
            </a:r>
            <a:r>
              <a:rPr lang="en-US" altLang="ko-KR" b="1" dirty="0" smtClean="0"/>
              <a:t>]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Nested </a:t>
            </a:r>
            <a:r>
              <a:rPr lang="ko-KR" altLang="en-US" dirty="0" smtClean="0"/>
              <a:t>분석을 위해 강제로 </a:t>
            </a:r>
            <a:endParaRPr lang="en-US" altLang="ko-KR" dirty="0" smtClean="0"/>
          </a:p>
          <a:p>
            <a:r>
              <a:rPr lang="en-US" altLang="ko-KR" dirty="0" smtClean="0"/>
              <a:t>(1,2,3,4), (1,2,3,4), … , (1,2,3,4)</a:t>
            </a:r>
            <a:r>
              <a:rPr lang="ko-KR" altLang="en-US" dirty="0" smtClean="0"/>
              <a:t>로 입력한 것이다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49" y="284541"/>
            <a:ext cx="4056899" cy="271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14282" y="213103"/>
            <a:ext cx="4071966" cy="27860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357562"/>
            <a:ext cx="278242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4214810" y="4286256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9234" y="3643314"/>
            <a:ext cx="3586170" cy="218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5898910"/>
            <a:ext cx="2357454" cy="7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857224" y="3357562"/>
            <a:ext cx="2786082" cy="24288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43504" y="3643314"/>
            <a:ext cx="3571900" cy="2143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57884" y="5898910"/>
            <a:ext cx="2357454" cy="7143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8" y="263007"/>
            <a:ext cx="3143272" cy="266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142844" y="142852"/>
            <a:ext cx="4214842" cy="292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86380" y="214290"/>
            <a:ext cx="3286148" cy="27860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6729410" y="3000373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등호 15"/>
          <p:cNvSpPr/>
          <p:nvPr/>
        </p:nvSpPr>
        <p:spPr>
          <a:xfrm>
            <a:off x="4572000" y="1285860"/>
            <a:ext cx="500066" cy="500066"/>
          </a:xfrm>
          <a:prstGeom prst="mathEqual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5997379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Nested factor</a:t>
            </a:r>
            <a:r>
              <a:rPr lang="ko-KR" altLang="en-US" dirty="0" smtClean="0"/>
              <a:t>는 괄호로 표현을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random factor(</a:t>
            </a:r>
            <a:r>
              <a:rPr lang="ko-KR" altLang="en-US" dirty="0" smtClean="0"/>
              <a:t>변량 인자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지정에 주의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15206" y="5072074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074" y="4643446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15074" y="4143380"/>
            <a:ext cx="100013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29322" y="6072206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438104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37608" y="214290"/>
            <a:ext cx="4500594" cy="1785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142852"/>
            <a:ext cx="4643470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142844" y="2281190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2357431"/>
            <a:ext cx="8001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j</a:t>
            </a:r>
            <a:r>
              <a:rPr lang="en-US" altLang="ko-KR" baseline="-25000" dirty="0" smtClean="0"/>
              <a:t>(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=A,B,C,D,E)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에서 유의하지는 않지만 꽤 비슷하다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Machine(A,B,C,D,E)</a:t>
            </a:r>
            <a:r>
              <a:rPr lang="ko-KR" altLang="en-US" dirty="0" smtClean="0"/>
              <a:t>별로 쪼개어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효과를 살펴볼 만 할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위의 </a:t>
            </a:r>
            <a:r>
              <a:rPr lang="en-US" altLang="ko-KR" dirty="0" smtClean="0"/>
              <a:t>ANOVA </a:t>
            </a:r>
            <a:r>
              <a:rPr lang="ko-KR" altLang="en-US" dirty="0" smtClean="0"/>
              <a:t>테이블은 </a:t>
            </a:r>
            <a:r>
              <a:rPr lang="en-US" altLang="ko-KR" dirty="0" smtClean="0"/>
              <a:t>Machine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SS</a:t>
            </a:r>
            <a:r>
              <a:rPr lang="ko-KR" altLang="en-US" dirty="0" smtClean="0"/>
              <a:t>을 더 쪼개본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표는 이해를 돕기 위한 것일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소프트웨어의 결과는 저렇지 않다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빨간색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표시된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수치들을 소프트웨어를 통해</a:t>
            </a:r>
            <a:endParaRPr lang="en-US" altLang="ko-KR" dirty="0" smtClean="0"/>
          </a:p>
          <a:p>
            <a:r>
              <a:rPr lang="ko-KR" altLang="en-US" dirty="0" smtClean="0"/>
              <a:t>구현할 수는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데이터를 </a:t>
            </a:r>
            <a:r>
              <a:rPr lang="en-US" altLang="ko-KR" dirty="0" smtClean="0"/>
              <a:t>Machine(1,2,3,4,5) </a:t>
            </a:r>
            <a:r>
              <a:rPr lang="ko-KR" altLang="en-US" dirty="0" smtClean="0"/>
              <a:t>별로 쪼개어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개별적인 </a:t>
            </a:r>
            <a:r>
              <a:rPr lang="en-US" altLang="ko-KR" dirty="0" smtClean="0"/>
              <a:t>One-way ANOVA </a:t>
            </a:r>
            <a:r>
              <a:rPr lang="ko-KR" altLang="en-US" dirty="0" smtClean="0"/>
              <a:t>테이블의 결과를 참고하는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71934" y="785794"/>
            <a:ext cx="42862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929066"/>
            <a:ext cx="8143900" cy="226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28604"/>
            <a:ext cx="3490901" cy="213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428604"/>
            <a:ext cx="1428760" cy="307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2285984" y="1500174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428604"/>
            <a:ext cx="1428760" cy="30718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3131106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열 분할</a:t>
            </a:r>
            <a:r>
              <a:rPr lang="en-US" altLang="ko-KR" b="1" dirty="0" smtClean="0"/>
              <a:t>] </a:t>
            </a:r>
            <a:r>
              <a:rPr lang="ko-KR" altLang="en-US" dirty="0" smtClean="0"/>
              <a:t>메뉴를 이용하여</a:t>
            </a:r>
            <a:r>
              <a:rPr lang="en-US" altLang="ko-KR" dirty="0" smtClean="0"/>
              <a:t>, Machine </a:t>
            </a:r>
            <a:r>
              <a:rPr lang="ko-KR" altLang="en-US" dirty="0" smtClean="0"/>
              <a:t>별 데이터 셋을 재구성함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8596" y="3929066"/>
            <a:ext cx="1643074" cy="2286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71670" y="3929066"/>
            <a:ext cx="1643074" cy="2286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14744" y="3929066"/>
            <a:ext cx="1571636" cy="2286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86380" y="3929066"/>
            <a:ext cx="1643074" cy="2286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29454" y="3929066"/>
            <a:ext cx="1643074" cy="2286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29190" y="642918"/>
            <a:ext cx="157163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43372" y="1643050"/>
            <a:ext cx="164307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43240" y="428604"/>
            <a:ext cx="3500462" cy="2143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9190" y="928670"/>
            <a:ext cx="157163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04"/>
            <a:ext cx="30194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500042"/>
            <a:ext cx="438104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309574" y="500042"/>
            <a:ext cx="4500594" cy="1785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14810" y="428604"/>
            <a:ext cx="4643470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214810" y="2857496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57752" y="2714620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 각각의 데이터 셋에 </a:t>
            </a:r>
            <a:endParaRPr lang="en-US" altLang="ko-KR" dirty="0" smtClean="0"/>
          </a:p>
          <a:p>
            <a:r>
              <a:rPr lang="en-US" altLang="ko-KR" dirty="0" smtClean="0"/>
              <a:t>One-way ANOVA</a:t>
            </a:r>
            <a:r>
              <a:rPr lang="ko-KR" altLang="en-US" dirty="0" smtClean="0"/>
              <a:t>를 함으로써</a:t>
            </a:r>
            <a:endParaRPr lang="en-US" altLang="ko-KR" dirty="0" smtClean="0"/>
          </a:p>
          <a:p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j</a:t>
            </a:r>
            <a:r>
              <a:rPr lang="en-US" altLang="ko-KR" baseline="-25000" dirty="0" smtClean="0"/>
              <a:t>(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=A,B,C,D,E)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SS</a:t>
            </a:r>
            <a:r>
              <a:rPr lang="ko-KR" altLang="en-US" dirty="0" smtClean="0"/>
              <a:t>를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5720" y="357166"/>
            <a:ext cx="3143272" cy="1143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5720" y="1500174"/>
            <a:ext cx="3143272" cy="1143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5720" y="2643182"/>
            <a:ext cx="3143272" cy="1143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720" y="3786190"/>
            <a:ext cx="3143272" cy="1143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5720" y="4929198"/>
            <a:ext cx="3143272" cy="1143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7224" y="785794"/>
            <a:ext cx="100013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224" y="1928802"/>
            <a:ext cx="100013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57224" y="3143248"/>
            <a:ext cx="100013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7224" y="4286256"/>
            <a:ext cx="100013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7224" y="5429264"/>
            <a:ext cx="100013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752" y="3929066"/>
            <a:ext cx="4286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Machine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효과에 </a:t>
            </a:r>
            <a:endParaRPr lang="en-US" altLang="ko-KR" dirty="0" smtClean="0"/>
          </a:p>
          <a:p>
            <a:r>
              <a:rPr lang="ko-KR" altLang="en-US" dirty="0" smtClean="0"/>
              <a:t>가장 큰 영향을 미치는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j</a:t>
            </a:r>
            <a:r>
              <a:rPr lang="en-US" altLang="ko-KR" baseline="-25000" dirty="0" smtClean="0"/>
              <a:t>(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=B)</a:t>
            </a:r>
            <a:r>
              <a:rPr lang="en-US" altLang="ko-KR" dirty="0" smtClean="0"/>
              <a:t> 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j</a:t>
            </a:r>
            <a:r>
              <a:rPr lang="en-US" altLang="ko-KR" baseline="-25000" dirty="0" smtClean="0"/>
              <a:t>(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=C)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라고 말할 수 있을 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4214810" y="3929066"/>
            <a:ext cx="42862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143868" y="1357298"/>
            <a:ext cx="42866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1034</Words>
  <Application>Microsoft Office PowerPoint</Application>
  <PresentationFormat>화면 슬라이드 쇼(4:3)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49</cp:revision>
  <dcterms:created xsi:type="dcterms:W3CDTF">2006-10-05T04:04:58Z</dcterms:created>
  <dcterms:modified xsi:type="dcterms:W3CDTF">2013-06-20T09:05:31Z</dcterms:modified>
</cp:coreProperties>
</file>