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61" r:id="rId6"/>
    <p:sldId id="263" r:id="rId7"/>
    <p:sldId id="264" r:id="rId8"/>
    <p:sldId id="266" r:id="rId9"/>
    <p:sldId id="265" r:id="rId10"/>
    <p:sldId id="259" r:id="rId11"/>
    <p:sldId id="260" r:id="rId12"/>
    <p:sldId id="262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75" d="100"/>
          <a:sy n="75" d="100"/>
        </p:scale>
        <p:origin x="-2970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2289" y="1357298"/>
            <a:ext cx="55643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일원배치 분산분석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5728"/>
            <a:ext cx="7072362" cy="489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285728"/>
            <a:ext cx="2286016" cy="485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5728"/>
            <a:ext cx="7000924" cy="485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857224" y="285728"/>
            <a:ext cx="2286016" cy="485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73586"/>
            <a:ext cx="698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Treatment(factor)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Random</a:t>
            </a:r>
            <a:r>
              <a:rPr lang="ko-KR" altLang="en-US" b="1" dirty="0" smtClean="0"/>
              <a:t>화 하여 처리해야 하는 데이터의 예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5255728"/>
            <a:ext cx="6992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이런 경우에는</a:t>
            </a:r>
            <a:r>
              <a:rPr lang="en-US" altLang="ko-KR" b="1" dirty="0" smtClean="0"/>
              <a:t>…</a:t>
            </a:r>
          </a:p>
          <a:p>
            <a:r>
              <a:rPr lang="en-US" altLang="ko-KR" b="1" dirty="0" smtClean="0"/>
              <a:t>-&gt; </a:t>
            </a:r>
            <a:r>
              <a:rPr lang="ko-KR" altLang="en-US" b="1" dirty="0" smtClean="0"/>
              <a:t>실험계획법에서는 </a:t>
            </a:r>
            <a:r>
              <a:rPr lang="en-US" altLang="ko-KR" b="1" dirty="0" smtClean="0"/>
              <a:t>Treatment(factor)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Random</a:t>
            </a:r>
            <a:r>
              <a:rPr lang="ko-KR" altLang="en-US" b="1" dirty="0" smtClean="0"/>
              <a:t>화 하여 분석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-&gt; </a:t>
            </a:r>
            <a:r>
              <a:rPr lang="ko-KR" altLang="en-US" b="1" dirty="0" smtClean="0"/>
              <a:t>선형모형에서는 </a:t>
            </a:r>
            <a:r>
              <a:rPr lang="en-US" altLang="ko-KR" b="1" dirty="0" smtClean="0"/>
              <a:t>Mixed effect model</a:t>
            </a:r>
            <a:r>
              <a:rPr lang="ko-KR" altLang="en-US" b="1" dirty="0" smtClean="0"/>
              <a:t>을 이용하여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분석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0567" y="4184158"/>
            <a:ext cx="789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그냥 단순히 </a:t>
            </a:r>
            <a:r>
              <a:rPr lang="en-US" altLang="ko-KR" b="1" dirty="0" smtClean="0"/>
              <a:t>fixed effect model</a:t>
            </a:r>
            <a:r>
              <a:rPr lang="ko-KR" altLang="en-US" b="1" dirty="0" smtClean="0"/>
              <a:t>로 분석하면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추정치가 매우 불안정해진다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이는 각 </a:t>
            </a:r>
            <a:r>
              <a:rPr lang="en-US" altLang="ko-KR" b="1" dirty="0" smtClean="0"/>
              <a:t>Treatment</a:t>
            </a:r>
            <a:r>
              <a:rPr lang="ko-KR" altLang="en-US" b="1" dirty="0" smtClean="0"/>
              <a:t>마다의 관측치의 수가 너무 작기 때문이다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게다가 모형 해석도 복잡하다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6" y="928670"/>
            <a:ext cx="6610370" cy="303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962026" y="928670"/>
            <a:ext cx="1000132" cy="300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775" y="1357298"/>
            <a:ext cx="63273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</a:t>
            </a:r>
          </a:p>
          <a:p>
            <a:pPr algn="ctr"/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사후검정과 </a:t>
            </a:r>
            <a:r>
              <a:rPr lang="ko-KR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잔차검정</a:t>
            </a:r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0901"/>
            <a:ext cx="885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Fixed Effect Model </a:t>
            </a:r>
            <a:r>
              <a:rPr lang="ko-KR" altLang="en-US" b="1" dirty="0" smtClean="0"/>
              <a:t>의 경우</a:t>
            </a:r>
            <a:r>
              <a:rPr lang="en-US" altLang="ko-KR" b="1" dirty="0" smtClean="0"/>
              <a:t>, ANOVA </a:t>
            </a:r>
            <a:r>
              <a:rPr lang="ko-KR" altLang="en-US" b="1" dirty="0" smtClean="0"/>
              <a:t>검정 후 추가적인 분석 가능</a:t>
            </a:r>
            <a:endParaRPr lang="en-US" altLang="ko-KR" b="1" dirty="0" smtClean="0"/>
          </a:p>
          <a:p>
            <a:r>
              <a:rPr lang="en-US" altLang="ko-KR" b="1" dirty="0" smtClean="0"/>
              <a:t>(Random Effect Model</a:t>
            </a:r>
            <a:r>
              <a:rPr lang="ko-KR" altLang="en-US" b="1" dirty="0" smtClean="0"/>
              <a:t>도 가능은 하지만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복잡한 문제이므로 없다고 생각해도 무방</a:t>
            </a:r>
            <a:r>
              <a:rPr lang="en-US" altLang="ko-KR" b="1" dirty="0" smtClean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791" y="3643314"/>
            <a:ext cx="6588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H0</a:t>
            </a:r>
            <a:r>
              <a:rPr lang="ko-KR" altLang="en-US" b="1" dirty="0" smtClean="0"/>
              <a:t>을 기각하여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적어도 하나의 처리평균이 다르면</a:t>
            </a:r>
            <a:r>
              <a:rPr lang="en-US" altLang="ko-KR" b="1" dirty="0" smtClean="0"/>
              <a:t>,</a:t>
            </a:r>
          </a:p>
          <a:p>
            <a:r>
              <a:rPr lang="ko-KR" altLang="en-US" b="1" dirty="0" smtClean="0"/>
              <a:t>어떤 처리평균이 다른지를 세부적으로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검정하고자 할 수 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이러한 검정을 사후검정이라고 한다</a:t>
            </a:r>
            <a:r>
              <a:rPr lang="en-US" altLang="ko-KR" b="1" dirty="0" smtClean="0"/>
              <a:t>. (after ANOVA-test)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4714884"/>
            <a:ext cx="6276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통계 소프트웨어마다 사용 가능한 사후검정 방법이 다르다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err="1" smtClean="0"/>
              <a:t>미니탭에서는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튜키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피셔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더넷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등을 사용한다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(SAS</a:t>
            </a:r>
            <a:r>
              <a:rPr lang="ko-KR" altLang="en-US" b="1" dirty="0" smtClean="0"/>
              <a:t>의 직교대비검정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쉐페검정</a:t>
            </a:r>
            <a:r>
              <a:rPr lang="en-US" altLang="ko-KR" b="1" dirty="0" smtClean="0"/>
              <a:t>, SNK </a:t>
            </a:r>
            <a:r>
              <a:rPr lang="ko-KR" altLang="en-US" b="1" dirty="0" smtClean="0"/>
              <a:t>는 미니탭에 없음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928670"/>
            <a:ext cx="843723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594634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992" y="594634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1046" y="571480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2198" y="571480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143240" y="1666204"/>
            <a:ext cx="364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571744"/>
            <a:ext cx="5429288" cy="12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직선 연결선 27"/>
          <p:cNvCxnSpPr/>
          <p:nvPr/>
        </p:nvCxnSpPr>
        <p:spPr>
          <a:xfrm>
            <a:off x="1714480" y="1357298"/>
            <a:ext cx="25003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384" y="90551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8384" y="161989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8384" y="2405714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384" y="3191532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7766" y="905516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7078" y="1619896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078" y="238256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3584" y="161989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2896" y="2382560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3584" y="3168378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2132" y="90551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2132" y="161989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2132" y="2405714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132" y="3191532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254" y="326297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 *  *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73586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오차의 가정 검토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잔차를</a:t>
            </a:r>
            <a:r>
              <a:rPr lang="ko-KR" altLang="en-US" b="1" dirty="0" smtClean="0"/>
              <a:t> 이용해서 확인</a:t>
            </a:r>
            <a:r>
              <a:rPr lang="en-US" altLang="ko-KR" b="1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000108"/>
            <a:ext cx="6572296" cy="299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10" y="4286256"/>
            <a:ext cx="781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오차의 기본가정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가지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정규성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독립성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등분산성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살펴보면 됨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자료가 시간 순서대로 측정된 것이 아니면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관측치 순서를 뒤섞을 수 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따라서 보통은 정규성과 등분산성 위주로 검정을 하게 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85728"/>
            <a:ext cx="5067313" cy="611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6194" y="771532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56" y="785795"/>
            <a:ext cx="343892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428728" y="1714488"/>
            <a:ext cx="100013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928670"/>
            <a:ext cx="74390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571480"/>
            <a:ext cx="5429288" cy="433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013" y="1495425"/>
            <a:ext cx="74199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642918"/>
            <a:ext cx="2428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501090" cy="481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7429552" cy="589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0042"/>
            <a:ext cx="7643834" cy="424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71480"/>
            <a:ext cx="6715172" cy="442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00108"/>
            <a:ext cx="428628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000108"/>
            <a:ext cx="423555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219</Words>
  <Application>Microsoft Office PowerPoint</Application>
  <PresentationFormat>화면 슬라이드 쇼(4:3)</PresentationFormat>
  <Paragraphs>45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Dharma</cp:lastModifiedBy>
  <cp:revision>55</cp:revision>
  <dcterms:created xsi:type="dcterms:W3CDTF">2006-10-05T04:04:58Z</dcterms:created>
  <dcterms:modified xsi:type="dcterms:W3CDTF">2013-04-03T11:01:02Z</dcterms:modified>
</cp:coreProperties>
</file>