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8" r:id="rId4"/>
    <p:sldId id="295" r:id="rId5"/>
    <p:sldId id="286" r:id="rId6"/>
    <p:sldId id="284" r:id="rId7"/>
    <p:sldId id="290" r:id="rId8"/>
    <p:sldId id="303" r:id="rId9"/>
    <p:sldId id="289" r:id="rId10"/>
    <p:sldId id="287" r:id="rId11"/>
    <p:sldId id="282" r:id="rId12"/>
    <p:sldId id="292" r:id="rId13"/>
    <p:sldId id="293" r:id="rId14"/>
    <p:sldId id="294" r:id="rId15"/>
    <p:sldId id="296" r:id="rId16"/>
    <p:sldId id="297" r:id="rId17"/>
    <p:sldId id="304" r:id="rId18"/>
    <p:sldId id="298" r:id="rId19"/>
    <p:sldId id="299" r:id="rId20"/>
    <p:sldId id="300" r:id="rId21"/>
    <p:sldId id="281" r:id="rId22"/>
    <p:sldId id="30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 varScale="1">
        <p:scale>
          <a:sx n="88" d="100"/>
          <a:sy n="8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1225" y="1357298"/>
            <a:ext cx="65664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Factorial experiment 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643050"/>
            <a:ext cx="408625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1643050"/>
            <a:ext cx="3786214" cy="132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714876" y="2143116"/>
            <a:ext cx="378621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2143116"/>
            <a:ext cx="278608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000108"/>
            <a:ext cx="400052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1000108"/>
            <a:ext cx="44577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10592" y="4071942"/>
            <a:ext cx="693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Model 2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Model 1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SS Treatment</a:t>
            </a:r>
            <a:r>
              <a:rPr lang="ko-KR" altLang="en-US" sz="2000" b="1" dirty="0" smtClean="0"/>
              <a:t>를 세분화한 것이다</a:t>
            </a:r>
            <a:r>
              <a:rPr lang="en-US" altLang="ko-KR" sz="2000" b="1" dirty="0" smtClean="0"/>
              <a:t> !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00974" y="4643446"/>
            <a:ext cx="6942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Model 1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Model 2</a:t>
            </a:r>
            <a:r>
              <a:rPr lang="ko-KR" altLang="en-US" sz="2000" b="1" dirty="0" smtClean="0"/>
              <a:t>의 적합치와 </a:t>
            </a:r>
            <a:r>
              <a:rPr lang="ko-KR" altLang="en-US" sz="2000" b="1" dirty="0" err="1" smtClean="0"/>
              <a:t>잔차는</a:t>
            </a:r>
            <a:r>
              <a:rPr lang="ko-KR" altLang="en-US" sz="2000" b="1" dirty="0" smtClean="0"/>
              <a:t> 완벽히 동일하다 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1225" y="1357298"/>
            <a:ext cx="65664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Factorial experiment 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28604"/>
            <a:ext cx="651255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376370"/>
            <a:ext cx="5365269" cy="355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306" y="576278"/>
            <a:ext cx="22288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오른쪽 화살표 3"/>
          <p:cNvSpPr/>
          <p:nvPr/>
        </p:nvSpPr>
        <p:spPr>
          <a:xfrm>
            <a:off x="5715008" y="1643050"/>
            <a:ext cx="928694" cy="30003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4671964"/>
            <a:ext cx="594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모든 </a:t>
            </a:r>
            <a:r>
              <a:rPr lang="en-US" altLang="ko-KR" sz="2000" b="1" dirty="0" smtClean="0"/>
              <a:t>interaction</a:t>
            </a:r>
            <a:r>
              <a:rPr lang="ko-KR" altLang="en-US" sz="2000" b="1" dirty="0" smtClean="0"/>
              <a:t>이 유의한 것 같지는 않아 보인다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428604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7709" y="428604"/>
            <a:ext cx="405698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428604"/>
            <a:ext cx="4017897" cy="25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143248"/>
            <a:ext cx="3857652" cy="2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000496" y="4572008"/>
            <a:ext cx="42862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6498" y="6162280"/>
            <a:ext cx="544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일부 </a:t>
            </a:r>
            <a:r>
              <a:rPr lang="en-US" altLang="ko-KR" sz="1600" b="1" dirty="0" smtClean="0"/>
              <a:t>interaction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effect</a:t>
            </a:r>
            <a:r>
              <a:rPr lang="ko-KR" altLang="en-US" sz="1600" b="1" dirty="0" smtClean="0"/>
              <a:t> 및 </a:t>
            </a:r>
            <a:r>
              <a:rPr lang="en-US" altLang="ko-KR" sz="1600" b="1" dirty="0" smtClean="0"/>
              <a:t>main effect</a:t>
            </a:r>
            <a:r>
              <a:rPr lang="ko-KR" altLang="en-US" sz="1600" b="1" dirty="0" smtClean="0"/>
              <a:t>는 유의하지 않다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4143380"/>
            <a:ext cx="335217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4929190" y="4071942"/>
            <a:ext cx="3643338" cy="15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0034" y="3786190"/>
            <a:ext cx="400052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23518"/>
            <a:ext cx="3643338" cy="190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1613" y="3524262"/>
            <a:ext cx="31337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377" y="428604"/>
            <a:ext cx="3852871" cy="32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그룹 15"/>
          <p:cNvGrpSpPr/>
          <p:nvPr/>
        </p:nvGrpSpPr>
        <p:grpSpPr>
          <a:xfrm>
            <a:off x="5143504" y="428604"/>
            <a:ext cx="1676408" cy="319370"/>
            <a:chOff x="5000628" y="1180804"/>
            <a:chExt cx="1676408" cy="319370"/>
          </a:xfrm>
        </p:grpSpPr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00628" y="1214422"/>
              <a:ext cx="6762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8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43636" y="1214422"/>
              <a:ext cx="5334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5" name="개체 14"/>
            <p:cNvGraphicFramePr>
              <a:graphicFrameLocks noChangeAspect="1"/>
            </p:cNvGraphicFramePr>
            <p:nvPr/>
          </p:nvGraphicFramePr>
          <p:xfrm>
            <a:off x="5786446" y="1180804"/>
            <a:ext cx="285752" cy="319370"/>
          </p:xfrm>
          <a:graphic>
            <a:graphicData uri="http://schemas.openxmlformats.org/presentationml/2006/ole">
              <p:oleObj spid="_x0000_s12299" name="수식" r:id="rId8" imgW="215640" imgH="241200" progId="Equation.3">
                <p:embed/>
              </p:oleObj>
            </a:graphicData>
          </a:graphic>
        </p:graphicFrame>
      </p:grpSp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2066" y="1374761"/>
            <a:ext cx="3500462" cy="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596" y="1071546"/>
            <a:ext cx="3810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428596" y="1500174"/>
            <a:ext cx="3786214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72066" y="1500174"/>
            <a:ext cx="250033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5720" y="285728"/>
            <a:ext cx="4071966" cy="528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6314" y="285728"/>
            <a:ext cx="4071966" cy="528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786050" y="5857892"/>
            <a:ext cx="3794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두 모형은 보는 관점이 다르다</a:t>
            </a:r>
            <a:r>
              <a:rPr lang="en-US" altLang="ko-KR" sz="2000" b="1" dirty="0" smtClean="0"/>
              <a:t> !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1225" y="1357298"/>
            <a:ext cx="65664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3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Factorial experiment 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85728"/>
            <a:ext cx="640808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071942"/>
            <a:ext cx="233107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4071942"/>
            <a:ext cx="3352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214546" y="4857760"/>
            <a:ext cx="1928826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4546" y="5286388"/>
            <a:ext cx="1928826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714752"/>
            <a:ext cx="3643338" cy="160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928670"/>
            <a:ext cx="3959488" cy="25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3786190"/>
            <a:ext cx="36328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928670"/>
            <a:ext cx="4000528" cy="25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85720" y="785794"/>
            <a:ext cx="4214842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4876" y="785794"/>
            <a:ext cx="4286280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1454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2" y="214290"/>
            <a:ext cx="8643966" cy="146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3000364" y="4643446"/>
            <a:ext cx="1571636" cy="3571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072066" y="4643446"/>
            <a:ext cx="1571636" cy="3571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000364" y="2143116"/>
            <a:ext cx="1571636" cy="3571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072066" y="2143116"/>
            <a:ext cx="1571636" cy="3571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2643174" y="2500306"/>
            <a:ext cx="214314" cy="2071702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4643439" y="2500306"/>
            <a:ext cx="214314" cy="2071702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6715140" y="2500306"/>
            <a:ext cx="214314" cy="2071702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23526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285984" y="500042"/>
            <a:ext cx="57150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0430" y="649412"/>
            <a:ext cx="489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두 요인의 수준조합을 </a:t>
            </a:r>
            <a:r>
              <a:rPr lang="en-US" altLang="ko-KR" sz="2000" b="1" dirty="0" smtClean="0"/>
              <a:t>treatment</a:t>
            </a:r>
            <a:r>
              <a:rPr lang="ko-KR" altLang="en-US" sz="2000" b="1" dirty="0" smtClean="0"/>
              <a:t>로 하여</a:t>
            </a:r>
            <a:r>
              <a:rPr lang="en-US" altLang="ko-KR" sz="2000" b="1" dirty="0" smtClean="0"/>
              <a:t>,</a:t>
            </a:r>
          </a:p>
          <a:p>
            <a:r>
              <a:rPr lang="en-US" altLang="ko-KR" sz="2000" b="1" dirty="0" smtClean="0"/>
              <a:t>One-way ANOVA</a:t>
            </a:r>
            <a:r>
              <a:rPr lang="ko-KR" altLang="en-US" sz="2000" b="1" dirty="0" smtClean="0"/>
              <a:t>를 돌려보면 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143116"/>
            <a:ext cx="34861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3000372"/>
            <a:ext cx="2552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4282" y="5286388"/>
            <a:ext cx="885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One-way ANOVA</a:t>
            </a:r>
            <a:r>
              <a:rPr lang="ko-KR" altLang="en-US" sz="2000" b="1" dirty="0" smtClean="0"/>
              <a:t> 에서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각 </a:t>
            </a:r>
            <a:r>
              <a:rPr lang="en-US" altLang="ko-KR" sz="2000" b="1" dirty="0" smtClean="0"/>
              <a:t>treatment</a:t>
            </a:r>
            <a:r>
              <a:rPr lang="ko-KR" altLang="en-US" sz="2000" b="1" dirty="0" smtClean="0"/>
              <a:t>에 하나의 관측치만 있으면 계산불가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1223" y="1357298"/>
            <a:ext cx="65664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Factorial experiment 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5911" y="4234293"/>
            <a:ext cx="3668055" cy="166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463892"/>
            <a:ext cx="3571900" cy="125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975911" y="4681913"/>
            <a:ext cx="3600892" cy="461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3503" y="1928802"/>
            <a:ext cx="2628379" cy="158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966940"/>
            <a:ext cx="3571901" cy="31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4473" y="3732236"/>
            <a:ext cx="3882369" cy="31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3746269"/>
            <a:ext cx="4214810" cy="182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861075"/>
            <a:ext cx="4214841" cy="171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85720" y="642918"/>
            <a:ext cx="8572560" cy="207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5720" y="3571876"/>
            <a:ext cx="8572560" cy="242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86050" y="2928934"/>
            <a:ext cx="3794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두 모형은 보는 관점이 다르다</a:t>
            </a:r>
            <a:r>
              <a:rPr lang="en-US" altLang="ko-KR" sz="2000" b="1" dirty="0" smtClean="0"/>
              <a:t> !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85728"/>
            <a:ext cx="5643602" cy="244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571876"/>
            <a:ext cx="61604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아래쪽 화살표 3"/>
          <p:cNvSpPr/>
          <p:nvPr/>
        </p:nvSpPr>
        <p:spPr>
          <a:xfrm>
            <a:off x="2285983" y="2786058"/>
            <a:ext cx="4500595" cy="78581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43240" y="1214422"/>
            <a:ext cx="50006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0" y="1714488"/>
            <a:ext cx="50006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71934" y="1214422"/>
            <a:ext cx="50006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71934" y="1714488"/>
            <a:ext cx="50006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57752" y="1214422"/>
            <a:ext cx="50006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57752" y="1714488"/>
            <a:ext cx="50006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928670"/>
            <a:ext cx="702084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928662" y="714356"/>
            <a:ext cx="7286676" cy="300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2214546" y="4214818"/>
          <a:ext cx="4381531" cy="428628"/>
        </p:xfrm>
        <a:graphic>
          <a:graphicData uri="http://schemas.openxmlformats.org/presentationml/2006/ole">
            <p:oleObj spid="_x0000_s2052" name="수식" r:id="rId4" imgW="2336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500042"/>
            <a:ext cx="40005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00042"/>
            <a:ext cx="40005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429000"/>
            <a:ext cx="3357586" cy="117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3214686"/>
            <a:ext cx="3714776" cy="162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357158" y="428604"/>
            <a:ext cx="4143404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4876" y="428604"/>
            <a:ext cx="4143404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76295"/>
            <a:ext cx="4000528" cy="266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976295"/>
            <a:ext cx="4000528" cy="266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0144" y="4071942"/>
            <a:ext cx="6753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두 요인</a:t>
            </a:r>
            <a:r>
              <a:rPr lang="en-US" altLang="ko-KR" sz="2000" b="1" dirty="0" smtClean="0"/>
              <a:t>(factor) E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V </a:t>
            </a:r>
            <a:r>
              <a:rPr lang="ko-KR" altLang="en-US" sz="2000" b="1" dirty="0" smtClean="0"/>
              <a:t>사이에 </a:t>
            </a:r>
            <a:r>
              <a:rPr lang="en-US" altLang="ko-KR" sz="2000" b="1" dirty="0" smtClean="0"/>
              <a:t>interaction effect </a:t>
            </a:r>
            <a:r>
              <a:rPr lang="ko-KR" altLang="en-US" sz="2000" b="1" dirty="0" smtClean="0"/>
              <a:t>가 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2976" y="4600526"/>
            <a:ext cx="7082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Interaction effect</a:t>
            </a:r>
            <a:r>
              <a:rPr lang="ko-KR" altLang="en-US" sz="2000" b="1" dirty="0" smtClean="0"/>
              <a:t>는</a:t>
            </a:r>
            <a:r>
              <a:rPr lang="en-US" altLang="ko-KR" sz="2000" b="1" dirty="0" smtClean="0"/>
              <a:t> one-way ANOVA</a:t>
            </a:r>
            <a:r>
              <a:rPr lang="ko-KR" altLang="en-US" sz="2000" b="1" dirty="0" smtClean="0"/>
              <a:t>로는 설명이 안 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85684"/>
            <a:ext cx="2289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Interaction Effect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788322"/>
            <a:ext cx="5786452" cy="149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928662" y="285728"/>
            <a:ext cx="2070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Factorial model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928662" y="285728"/>
            <a:ext cx="7286676" cy="2286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857224" y="3071810"/>
          <a:ext cx="7402538" cy="1179512"/>
        </p:xfrm>
        <a:graphic>
          <a:graphicData uri="http://schemas.openxmlformats.org/presentationml/2006/ole">
            <p:oleObj spid="_x0000_s5124" name="수식" r:id="rId4" imgW="436860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1428736"/>
            <a:ext cx="2071702" cy="246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00174"/>
            <a:ext cx="478228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5286380" y="1142984"/>
            <a:ext cx="1071570" cy="30003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40005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286124"/>
            <a:ext cx="3714776" cy="164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5" y="500043"/>
            <a:ext cx="4000527" cy="262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6349" y="3286124"/>
            <a:ext cx="3757617" cy="163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357158" y="428604"/>
            <a:ext cx="4143404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4876" y="428604"/>
            <a:ext cx="4143404" cy="4572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00430" y="4000504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688" y="5600658"/>
            <a:ext cx="373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Interaction effect</a:t>
            </a:r>
            <a:r>
              <a:rPr lang="ko-KR" altLang="en-US" sz="2000" b="1" dirty="0" smtClean="0"/>
              <a:t>가 유의하다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cxnSp>
        <p:nvCxnSpPr>
          <p:cNvPr id="23" name="직선 화살표 연결선 22"/>
          <p:cNvCxnSpPr>
            <a:stCxn id="21" idx="0"/>
          </p:cNvCxnSpPr>
          <p:nvPr/>
        </p:nvCxnSpPr>
        <p:spPr>
          <a:xfrm rot="5400000" flipH="1" flipV="1">
            <a:off x="2410155" y="4224631"/>
            <a:ext cx="1385840" cy="13662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9190" y="5435758"/>
            <a:ext cx="3822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어떤 조합이 최선인가의 문제는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Interaction effect</a:t>
            </a:r>
            <a:r>
              <a:rPr lang="ko-KR" altLang="en-US" sz="2000" b="1" dirty="0" smtClean="0"/>
              <a:t>와는 무관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142</Words>
  <Application>Microsoft Office PowerPoint</Application>
  <PresentationFormat>화면 슬라이드 쇼(4:3)</PresentationFormat>
  <Paragraphs>28</Paragraphs>
  <Slides>22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Office 테마</vt:lpstr>
      <vt:lpstr>수식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65</cp:revision>
  <dcterms:created xsi:type="dcterms:W3CDTF">2006-10-05T04:04:58Z</dcterms:created>
  <dcterms:modified xsi:type="dcterms:W3CDTF">2013-04-18T12:52:36Z</dcterms:modified>
</cp:coreProperties>
</file>