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0" r:id="rId1"/>
  </p:sldMasterIdLst>
  <p:notesMasterIdLst>
    <p:notesMasterId r:id="rId23"/>
  </p:notesMasterIdLst>
  <p:handoutMasterIdLst>
    <p:handoutMasterId r:id="rId24"/>
  </p:handoutMasterIdLst>
  <p:sldIdLst>
    <p:sldId id="276" r:id="rId2"/>
    <p:sldId id="403" r:id="rId3"/>
    <p:sldId id="400" r:id="rId4"/>
    <p:sldId id="401" r:id="rId5"/>
    <p:sldId id="402" r:id="rId6"/>
    <p:sldId id="394" r:id="rId7"/>
    <p:sldId id="399" r:id="rId8"/>
    <p:sldId id="39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398" r:id="rId22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1" autoAdjust="0"/>
    <p:restoredTop sz="94690" autoAdjust="0"/>
  </p:normalViewPr>
  <p:slideViewPr>
    <p:cSldViewPr>
      <p:cViewPr varScale="1">
        <p:scale>
          <a:sx n="107" d="100"/>
          <a:sy n="107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831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FAF8-D61C-42F7-8E34-1F638244C560}" type="datetimeFigureOut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F6C5-E8D2-4B24-BCB9-0ABFE689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BEF-EE92-486B-8784-5FED09F7CF99}" type="datetimeFigureOut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E10D-1E9D-4525-B73C-3FD171E3B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B5ED49-F56A-449F-BC5A-541FD7648DFD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73F2-C0D5-4E44-8382-EECBE7737E94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CE1-CBA9-4105-BBE6-7B9CE6F321E2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5C92B-53B5-4013-83BD-C9809D0B38DF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18FE63-E1CF-449C-8CDB-E203D2F59538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E4D8-7616-42D2-AB7E-86703574C539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8E1F-878F-4F74-A98D-361A47C169F8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0B5898-1353-435B-845A-7710A57BB787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84E-BCEC-42F5-9BC9-7B74B049C2B2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A1FBD2-7C03-4F78-8292-E03E8BB52871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E337F9-EC44-42FD-BB61-AC80B551A4D0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491338-AFD5-4974-9C53-7DAC70E39B93}" type="datetime1">
              <a:rPr lang="ko-KR" altLang="en-US" smtClean="0"/>
              <a:pPr/>
              <a:t>2014-03-16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1800" dirty="0" smtClean="0"/>
              <a:t>강의자료실에 있는 </a:t>
            </a:r>
            <a:r>
              <a:rPr lang="en-US" altLang="ko-KR" sz="1800" dirty="0" smtClean="0"/>
              <a:t>Data(one, two, three)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C:\ </a:t>
            </a:r>
            <a:r>
              <a:rPr lang="ko-KR" altLang="en-US" sz="1800" dirty="0" smtClean="0"/>
              <a:t>에 다운 받아주세요</a:t>
            </a:r>
            <a:r>
              <a:rPr lang="en-US" altLang="ko-KR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1800" dirty="0" smtClean="0"/>
              <a:t>컴퓨터 </a:t>
            </a:r>
            <a:r>
              <a:rPr lang="en-US" altLang="ko-KR" sz="1800" dirty="0" smtClean="0"/>
              <a:t>-&gt; C </a:t>
            </a:r>
            <a:r>
              <a:rPr lang="ko-KR" altLang="en-US" sz="1800" dirty="0" smtClean="0"/>
              <a:t>선택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   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수업을 진행하기 전</a:t>
            </a:r>
            <a:endParaRPr lang="ko-KR" altLang="en-US" sz="2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50" y="2492896"/>
            <a:ext cx="4396207" cy="37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주의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 smtClean="0"/>
              <a:t>if</a:t>
            </a:r>
            <a:r>
              <a:rPr lang="ko-KR" altLang="en-US" sz="1600" dirty="0"/>
              <a:t>문에서 조건이 참일 때</a:t>
            </a:r>
            <a:r>
              <a:rPr lang="en-US" altLang="ko-KR" sz="1600" dirty="0"/>
              <a:t>, if</a:t>
            </a:r>
            <a:r>
              <a:rPr lang="ko-KR" altLang="en-US" sz="1600" dirty="0"/>
              <a:t>문에 있는 문장 하나만을 수행한다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 smtClean="0"/>
              <a:t>if</a:t>
            </a:r>
            <a:r>
              <a:rPr lang="ko-KR" altLang="en-US" sz="1600" dirty="0"/>
              <a:t>문에서 조건이 참일 때 두 개 이상의 문장을 수행하고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조건문이</a:t>
            </a:r>
            <a:r>
              <a:rPr lang="ko-KR" altLang="en-US" sz="1600" dirty="0"/>
              <a:t> 거짓이면 두 문장 다 수행하지 않게 하려면 </a:t>
            </a:r>
            <a:r>
              <a:rPr lang="en-US" altLang="ko-KR" sz="1600" dirty="0"/>
              <a:t>do; … end;</a:t>
            </a:r>
            <a:r>
              <a:rPr lang="ko-KR" altLang="en-US" sz="1600" dirty="0"/>
              <a:t>를 사용하면 된다</a:t>
            </a:r>
            <a:r>
              <a:rPr lang="en-US" altLang="ko-KR" sz="1600" dirty="0" smtClean="0"/>
              <a:t>.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12975"/>
            <a:ext cx="1793773" cy="1296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212974"/>
            <a:ext cx="1368152" cy="1900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109" y="5373216"/>
            <a:ext cx="3119884" cy="796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5373216"/>
            <a:ext cx="3119884" cy="8282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else</a:t>
            </a:r>
            <a:r>
              <a:rPr lang="ko-KR" altLang="en-US" sz="1600" dirty="0"/>
              <a:t>문은 </a:t>
            </a:r>
            <a:r>
              <a:rPr lang="en-US" altLang="ko-KR" sz="1600" dirty="0"/>
              <a:t>if</a:t>
            </a:r>
            <a:r>
              <a:rPr lang="ko-KR" altLang="en-US" sz="1600" dirty="0"/>
              <a:t>문 바로 다음에 위치하여야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err="1" smtClean="0"/>
              <a:t>조건문이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참이면 </a:t>
            </a:r>
            <a:r>
              <a:rPr lang="en-US" altLang="ko-KR" sz="1600" dirty="0"/>
              <a:t>statement1</a:t>
            </a:r>
            <a:r>
              <a:rPr lang="ko-KR" altLang="en-US" sz="1600" dirty="0"/>
              <a:t>을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거짓이면 </a:t>
            </a:r>
            <a:r>
              <a:rPr lang="en-US" altLang="ko-KR" sz="1600" dirty="0"/>
              <a:t>statement2</a:t>
            </a:r>
            <a:r>
              <a:rPr lang="ko-KR" altLang="en-US" sz="1600" dirty="0"/>
              <a:t>를 수행한다</a:t>
            </a:r>
            <a:r>
              <a:rPr lang="en-US" altLang="ko-KR" sz="1600" dirty="0"/>
              <a:t>.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en-US" altLang="ko-KR" sz="1800" dirty="0"/>
              <a:t>Note) if</a:t>
            </a:r>
            <a:r>
              <a:rPr lang="ko-KR" altLang="en-US" sz="1800" dirty="0"/>
              <a:t>문과 </a:t>
            </a:r>
            <a:r>
              <a:rPr lang="en-US" altLang="ko-KR" sz="1800" dirty="0"/>
              <a:t>else</a:t>
            </a:r>
            <a:r>
              <a:rPr lang="ko-KR" altLang="en-US" sz="1800" dirty="0"/>
              <a:t>문에서 오로지 한 문장만이 영향을 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30514"/>
              </p:ext>
            </p:extLst>
          </p:nvPr>
        </p:nvGraphicFramePr>
        <p:xfrm>
          <a:off x="1785918" y="1500174"/>
          <a:ext cx="2738589" cy="90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90186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if(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 then stament1;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else statment2;</a:t>
                      </a:r>
                      <a:endParaRPr lang="en-US" altLang="ko-KR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14" y="3568230"/>
            <a:ext cx="3686897" cy="1084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23" y="3568230"/>
            <a:ext cx="1953642" cy="1588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if, else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연결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03264"/>
              </p:ext>
            </p:extLst>
          </p:nvPr>
        </p:nvGraphicFramePr>
        <p:xfrm>
          <a:off x="2879812" y="2123688"/>
          <a:ext cx="338437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        If</a:t>
                      </a:r>
                      <a:r>
                        <a:rPr lang="en-US" altLang="ko-KR" sz="1800" baseline="0" dirty="0" smtClean="0"/>
                        <a:t> c</a:t>
                      </a:r>
                      <a:r>
                        <a:rPr lang="en-US" altLang="ko-KR" sz="1800" baseline="-25000" dirty="0" smtClean="0"/>
                        <a:t>1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1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2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2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3 </a:t>
                      </a:r>
                      <a:r>
                        <a:rPr lang="en-US" altLang="ko-KR" sz="1800" baseline="0" dirty="0" smtClean="0"/>
                        <a:t>;</a:t>
                      </a:r>
                      <a:endParaRPr lang="en-US" altLang="ko-KR" sz="1800" dirty="0" smtClean="0"/>
                    </a:p>
                    <a:p>
                      <a:r>
                        <a:rPr lang="en-US" altLang="ko-KR" sz="1800" dirty="0" smtClean="0">
                          <a:latin typeface="Arial"/>
                          <a:cs typeface="Arial"/>
                        </a:rPr>
                        <a:t>       ⁞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k-1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k-1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</a:t>
                      </a:r>
                      <a:r>
                        <a:rPr lang="en-US" altLang="ko-KR" sz="1800" dirty="0" err="1" smtClean="0"/>
                        <a:t>s</a:t>
                      </a:r>
                      <a:r>
                        <a:rPr lang="en-US" altLang="ko-KR" sz="1800" baseline="-25000" dirty="0" err="1" smtClean="0"/>
                        <a:t>k</a:t>
                      </a:r>
                      <a:r>
                        <a:rPr lang="en-US" altLang="ko-KR" sz="1800" baseline="-25000" dirty="0" smtClean="0"/>
                        <a:t> </a:t>
                      </a:r>
                      <a:r>
                        <a:rPr lang="en-US" altLang="ko-KR" sz="1800" baseline="0" dirty="0" smtClean="0"/>
                        <a:t>;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1" y="2567930"/>
            <a:ext cx="3617317" cy="2484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9600" y="17526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Note) if </a:t>
            </a:r>
            <a:r>
              <a:rPr lang="ko-KR" altLang="en-US" sz="1800" dirty="0" smtClean="0"/>
              <a:t>문은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문까지 하나의 </a:t>
            </a:r>
            <a:r>
              <a:rPr lang="en-US" altLang="ko-KR" sz="1800" dirty="0" smtClean="0"/>
              <a:t>block</a:t>
            </a:r>
            <a:r>
              <a:rPr lang="ko-KR" altLang="en-US" sz="1800" dirty="0" smtClean="0"/>
              <a:t>으로 생각할 수 있다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44" y="2567930"/>
            <a:ext cx="2694756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51460" lvl="1" indent="-342900"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</a:rPr>
              <a:t>주의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0" lvl="1" indent="0">
              <a:buNone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r>
              <a:rPr lang="ko-KR" altLang="en-US" sz="1800" dirty="0" smtClean="0">
                <a:latin typeface="+mn-ea"/>
              </a:rPr>
              <a:t>수정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43" y="1669974"/>
            <a:ext cx="2682476" cy="111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43" y="4334149"/>
            <a:ext cx="2682476" cy="111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93" y="1669852"/>
            <a:ext cx="3529289" cy="1759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293" y="4334271"/>
            <a:ext cx="3529289" cy="1946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논리 연산자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err="1"/>
              <a:t>조건문에</a:t>
            </a:r>
            <a:r>
              <a:rPr lang="ko-KR" altLang="en-US" sz="1800" dirty="0"/>
              <a:t> 쓰이는 논리 연산자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&gt;, &gt;=, =, &lt;=, &lt;, ^=(not equal)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| (or), &amp; (and), ^ (not)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45949"/>
              </p:ext>
            </p:extLst>
          </p:nvPr>
        </p:nvGraphicFramePr>
        <p:xfrm>
          <a:off x="1476000" y="2798936"/>
          <a:ext cx="619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00"/>
                <a:gridCol w="619200"/>
                <a:gridCol w="633464"/>
                <a:gridCol w="604936"/>
                <a:gridCol w="619200"/>
                <a:gridCol w="619200"/>
                <a:gridCol w="748952"/>
                <a:gridCol w="489448"/>
                <a:gridCol w="619200"/>
                <a:gridCol w="6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A|B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A&amp;B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^A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논리 연산자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논리</a:t>
            </a:r>
            <a:r>
              <a:rPr lang="en-US" altLang="ko-KR" sz="1800" dirty="0"/>
              <a:t> </a:t>
            </a:r>
            <a:r>
              <a:rPr lang="ko-KR" altLang="en-US" sz="1800" dirty="0"/>
              <a:t>연산의 결과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논리 연산의 결과가 참이면 </a:t>
            </a:r>
            <a:r>
              <a:rPr lang="en-US" altLang="ko-KR" sz="1600" dirty="0"/>
              <a:t>1, </a:t>
            </a:r>
            <a:r>
              <a:rPr lang="ko-KR" altLang="en-US" sz="1600" dirty="0"/>
              <a:t>거짓이면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나타낸다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Note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결측값은</a:t>
            </a:r>
            <a:r>
              <a:rPr lang="ko-KR" altLang="en-US" sz="1800" dirty="0"/>
              <a:t> 어느 실수보다 작게 인식된다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15" y="2708920"/>
            <a:ext cx="1876425" cy="1565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15" y="4437112"/>
            <a:ext cx="3072414" cy="9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800" b="1" dirty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논리 연산의 </a:t>
            </a:r>
            <a:r>
              <a:rPr lang="ko-KR" altLang="en-US" sz="1800" dirty="0" smtClean="0"/>
              <a:t>결과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식의 </a:t>
            </a:r>
            <a:r>
              <a:rPr lang="ko-KR" altLang="en-US" sz="1600" dirty="0"/>
              <a:t>결과 또는 변수가 </a:t>
            </a:r>
            <a:r>
              <a:rPr lang="en-US" altLang="ko-KR" sz="1600" dirty="0"/>
              <a:t>0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결측값이면</a:t>
            </a:r>
            <a:r>
              <a:rPr lang="ko-KR" altLang="en-US" sz="1600" dirty="0"/>
              <a:t> 거짓으로 인식되고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 외에는 참으로 인식된다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2638425" cy="253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40660"/>
            <a:ext cx="435292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keep</a:t>
            </a:r>
            <a:r>
              <a:rPr lang="ko-KR" altLang="en-US" sz="2800" b="1" dirty="0"/>
              <a:t>문과</a:t>
            </a:r>
            <a:r>
              <a:rPr lang="en-US" altLang="ko-KR" sz="2800" b="1" dirty="0"/>
              <a:t> drop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SAS data step</a:t>
            </a:r>
            <a:r>
              <a:rPr lang="ko-KR" altLang="en-US" sz="1800" dirty="0" smtClean="0"/>
              <a:t>에서는 기본적으로 </a:t>
            </a:r>
            <a:r>
              <a:rPr lang="en-US" altLang="ko-KR" sz="1800" dirty="0" smtClean="0"/>
              <a:t>data step </a:t>
            </a:r>
            <a:r>
              <a:rPr lang="ko-KR" altLang="en-US" sz="1800" dirty="0" smtClean="0"/>
              <a:t>안에서 사용된 모든 변수의 내용을 </a:t>
            </a:r>
            <a:r>
              <a:rPr lang="en-US" altLang="ko-KR" sz="1800" dirty="0" smtClean="0"/>
              <a:t>(buffer</a:t>
            </a:r>
            <a:r>
              <a:rPr lang="ko-KR" altLang="en-US" sz="1800" dirty="0" smtClean="0"/>
              <a:t>에 있는 모든 내용을</a:t>
            </a:r>
            <a:r>
              <a:rPr lang="en-US" altLang="ko-KR" sz="1800" dirty="0" smtClean="0"/>
              <a:t>) data set</a:t>
            </a:r>
            <a:r>
              <a:rPr lang="ko-KR" altLang="en-US" sz="1800" dirty="0" smtClean="0"/>
              <a:t>에 저장한다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만약 몇 개의 변수에 대해서만 </a:t>
            </a:r>
            <a:r>
              <a:rPr lang="en-US" altLang="ko-KR" sz="1800" dirty="0" smtClean="0"/>
              <a:t>data set</a:t>
            </a:r>
            <a:r>
              <a:rPr lang="ko-KR" altLang="en-US" sz="1800" dirty="0" smtClean="0"/>
              <a:t>에 저장하거나 몇 개의 변수에 대하여 </a:t>
            </a:r>
            <a:r>
              <a:rPr lang="en-US" altLang="ko-KR" sz="1800" dirty="0" smtClean="0"/>
              <a:t>data set</a:t>
            </a:r>
            <a:r>
              <a:rPr lang="ko-KR" altLang="en-US" sz="1800" dirty="0" smtClean="0"/>
              <a:t>에 저장하지 않으려면 </a:t>
            </a:r>
            <a:r>
              <a:rPr lang="en-US" altLang="ko-KR" sz="1800" dirty="0" smtClean="0"/>
              <a:t>keep</a:t>
            </a:r>
            <a:r>
              <a:rPr lang="ko-KR" altLang="en-US" sz="1800" dirty="0" smtClean="0"/>
              <a:t>문과 </a:t>
            </a:r>
            <a:r>
              <a:rPr lang="en-US" altLang="ko-KR" sz="1800" dirty="0" smtClean="0"/>
              <a:t>drop</a:t>
            </a:r>
            <a:r>
              <a:rPr lang="ko-KR" altLang="en-US" sz="1800" dirty="0" smtClean="0"/>
              <a:t>문을 사용한다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keep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에서 지정된 변수의 내용만을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</a:t>
            </a:r>
            <a:r>
              <a:rPr lang="ko-KR" altLang="en-US" sz="1800" dirty="0" smtClean="0"/>
              <a:t>저장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drop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에서 지정된 변수를 제외한 나머지 변수의 내용만을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 </a:t>
            </a:r>
            <a:r>
              <a:rPr lang="en-US" altLang="ko-KR" sz="1800" dirty="0"/>
              <a:t>(</a:t>
            </a:r>
            <a:r>
              <a:rPr lang="ko-KR" altLang="en-US" sz="1800" dirty="0"/>
              <a:t>지정된 변수는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에서 빠지게 된다</a:t>
            </a:r>
            <a:r>
              <a:rPr lang="en-US" altLang="ko-KR" sz="1800" dirty="0" smtClean="0"/>
              <a:t>.)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09810"/>
              </p:ext>
            </p:extLst>
          </p:nvPr>
        </p:nvGraphicFramePr>
        <p:xfrm>
          <a:off x="3202706" y="4733136"/>
          <a:ext cx="273858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Keep variable-names;</a:t>
                      </a:r>
                    </a:p>
                    <a:p>
                      <a:r>
                        <a:rPr lang="en-US" altLang="ko-KR" sz="1800" dirty="0" smtClean="0"/>
                        <a:t>Drop variable-names;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keep</a:t>
            </a:r>
            <a:r>
              <a:rPr lang="ko-KR" altLang="en-US" sz="2800" b="1" dirty="0"/>
              <a:t>문과</a:t>
            </a:r>
            <a:r>
              <a:rPr lang="en-US" altLang="ko-KR" sz="2800" b="1" dirty="0"/>
              <a:t> drop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952625" cy="1643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22" y="1700808"/>
            <a:ext cx="1547043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1)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2)</a:t>
            </a:r>
            <a:endParaRPr lang="en-US" altLang="ko-KR" sz="1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3124200" cy="217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54" y="3789040"/>
            <a:ext cx="2828925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1800" dirty="0"/>
              <a:t>SAS</a:t>
            </a:r>
            <a:r>
              <a:rPr lang="ko-KR" altLang="en-US" sz="1800" dirty="0"/>
              <a:t>에서 라이브러리를 설정하는 이유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   기본적으로 </a:t>
            </a:r>
            <a:r>
              <a:rPr lang="en-US" altLang="ko-KR" sz="1800" dirty="0" smtClean="0"/>
              <a:t>Data step</a:t>
            </a:r>
            <a:r>
              <a:rPr lang="ko-KR" altLang="en-US" sz="1800" dirty="0" smtClean="0"/>
              <a:t>으로 생성된 </a:t>
            </a:r>
            <a:r>
              <a:rPr lang="en-US" altLang="ko-KR" sz="1800" dirty="0" smtClean="0"/>
              <a:t>Dataset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SAS </a:t>
            </a:r>
            <a:r>
              <a:rPr lang="ko-KR" altLang="en-US" sz="1800" dirty="0" smtClean="0"/>
              <a:t>종료 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자동적으로 삭제 되므로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필요한 </a:t>
            </a:r>
            <a:r>
              <a:rPr lang="en-US" altLang="ko-KR" sz="1800" dirty="0" smtClean="0"/>
              <a:t>Dataset</a:t>
            </a:r>
            <a:r>
              <a:rPr lang="ko-KR" altLang="en-US" sz="1800" dirty="0" smtClean="0"/>
              <a:t>은 따로 저장할 필요가 있을 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/* </a:t>
            </a:r>
            <a:r>
              <a:rPr lang="ko-KR" altLang="en-US" sz="1600" dirty="0" smtClean="0">
                <a:solidFill>
                  <a:srgbClr val="0070C0"/>
                </a:solidFill>
              </a:rPr>
              <a:t>라이브러리 설정하는 방법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libname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라이브러리이름 </a:t>
            </a:r>
            <a:r>
              <a:rPr lang="en-US" altLang="ko-KR" sz="1600" dirty="0" smtClean="0">
                <a:solidFill>
                  <a:srgbClr val="0070C0"/>
                </a:solidFill>
              </a:rPr>
              <a:t>“ </a:t>
            </a:r>
            <a:r>
              <a:rPr lang="ko-KR" altLang="en-US" sz="1600" dirty="0" smtClean="0">
                <a:solidFill>
                  <a:srgbClr val="0070C0"/>
                </a:solidFill>
              </a:rPr>
              <a:t>주소 </a:t>
            </a:r>
            <a:r>
              <a:rPr lang="en-US" altLang="ko-KR" sz="1600" dirty="0" smtClean="0">
                <a:solidFill>
                  <a:srgbClr val="0070C0"/>
                </a:solidFill>
              </a:rPr>
              <a:t>”;*/ 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libname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inha</a:t>
            </a:r>
            <a:r>
              <a:rPr lang="en-US" altLang="ko-KR" sz="1600" dirty="0">
                <a:solidFill>
                  <a:srgbClr val="0070C0"/>
                </a:solidFill>
              </a:rPr>
              <a:t> "C</a:t>
            </a:r>
            <a:r>
              <a:rPr lang="en-US" altLang="ko-KR" sz="1600" dirty="0" smtClean="0">
                <a:solidFill>
                  <a:srgbClr val="0070C0"/>
                </a:solidFill>
              </a:rPr>
              <a:t>:\";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/* </a:t>
            </a:r>
            <a:r>
              <a:rPr lang="ko-KR" altLang="en-US" sz="1600" dirty="0" smtClean="0">
                <a:solidFill>
                  <a:srgbClr val="0070C0"/>
                </a:solidFill>
              </a:rPr>
              <a:t>라이브러리 설정한 곳에 저장</a:t>
            </a:r>
            <a:r>
              <a:rPr lang="en-US" altLang="ko-KR" sz="1600" dirty="0" smtClean="0">
                <a:solidFill>
                  <a:srgbClr val="0070C0"/>
                </a:solidFill>
              </a:rPr>
              <a:t> */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70C0"/>
                </a:solidFill>
              </a:rPr>
              <a:t>  data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inha.class</a:t>
            </a:r>
            <a:r>
              <a:rPr lang="en-US" altLang="ko-KR" sz="1600" dirty="0" smtClean="0">
                <a:solidFill>
                  <a:srgbClr val="0070C0"/>
                </a:solidFill>
              </a:rPr>
              <a:t>; 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set </a:t>
            </a:r>
            <a:r>
              <a:rPr lang="en-US" altLang="ko-KR" sz="1600" dirty="0" err="1">
                <a:solidFill>
                  <a:srgbClr val="0070C0"/>
                </a:solidFill>
              </a:rPr>
              <a:t>sashelp.class</a:t>
            </a:r>
            <a:r>
              <a:rPr lang="en-US" altLang="ko-KR" sz="1600" dirty="0" smtClean="0">
                <a:solidFill>
                  <a:srgbClr val="0070C0"/>
                </a:solidFill>
              </a:rPr>
              <a:t>;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  run;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/* work(</a:t>
            </a:r>
            <a:r>
              <a:rPr lang="ko-KR" altLang="en-US" sz="1600" dirty="0" smtClean="0">
                <a:solidFill>
                  <a:srgbClr val="0070C0"/>
                </a:solidFill>
              </a:rPr>
              <a:t>임시저장장소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</a:rPr>
              <a:t>에 저장 종료 시 삭제 됨</a:t>
            </a:r>
            <a:r>
              <a:rPr lang="en-US" altLang="ko-KR" sz="1600" dirty="0" smtClean="0">
                <a:solidFill>
                  <a:srgbClr val="0070C0"/>
                </a:solidFill>
              </a:rPr>
              <a:t> */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70C0"/>
                </a:solidFill>
              </a:rPr>
              <a:t>  data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>
                <a:solidFill>
                  <a:srgbClr val="0070C0"/>
                </a:solidFill>
              </a:rPr>
              <a:t>; /*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work.class</a:t>
            </a:r>
            <a:r>
              <a:rPr lang="ko-KR" altLang="en-US" sz="1600" dirty="0" smtClean="0">
                <a:solidFill>
                  <a:srgbClr val="0070C0"/>
                </a:solidFill>
              </a:rPr>
              <a:t>의 동일함</a:t>
            </a:r>
            <a:r>
              <a:rPr lang="en-US" altLang="ko-KR" sz="1600" dirty="0" smtClean="0">
                <a:solidFill>
                  <a:srgbClr val="0070C0"/>
                </a:solidFill>
              </a:rPr>
              <a:t>*/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set </a:t>
            </a:r>
            <a:r>
              <a:rPr lang="en-US" altLang="ko-KR" sz="1600" dirty="0" err="1">
                <a:solidFill>
                  <a:srgbClr val="0070C0"/>
                </a:solidFill>
              </a:rPr>
              <a:t>sashelp.class</a:t>
            </a:r>
            <a:r>
              <a:rPr lang="en-US" altLang="ko-KR" sz="16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  run</a:t>
            </a:r>
            <a:r>
              <a:rPr lang="en-US" altLang="ko-KR" sz="1600" dirty="0">
                <a:solidFill>
                  <a:srgbClr val="0070C0"/>
                </a:solidFill>
              </a:rPr>
              <a:t>;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라이브러리 설정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delete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</a:t>
            </a:r>
            <a:r>
              <a:rPr lang="ko-KR" altLang="en-US" sz="1800" dirty="0"/>
              <a:t> </a:t>
            </a:r>
            <a:r>
              <a:rPr lang="en-US" altLang="ko-KR" sz="1800" dirty="0"/>
              <a:t>step</a:t>
            </a:r>
            <a:r>
              <a:rPr lang="ko-KR" altLang="en-US" sz="1800" dirty="0"/>
              <a:t>에서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내용은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의 문장을 수행한 뒤에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</a:t>
            </a:r>
            <a:r>
              <a:rPr lang="en-US" altLang="ko-KR" sz="1800" dirty="0"/>
              <a:t>, delete</a:t>
            </a:r>
            <a:r>
              <a:rPr lang="ko-KR" altLang="en-US" sz="1800" dirty="0"/>
              <a:t>문을 사용하면 </a:t>
            </a:r>
            <a:r>
              <a:rPr lang="en-US" altLang="ko-KR" sz="1800" dirty="0"/>
              <a:t>SAS</a:t>
            </a:r>
            <a:r>
              <a:rPr lang="ko-KR" altLang="en-US" sz="1800" dirty="0"/>
              <a:t>는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저장하지 않는다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실제로</a:t>
            </a:r>
            <a:r>
              <a:rPr lang="en-US" altLang="ko-KR" sz="1800" dirty="0"/>
              <a:t> data step</a:t>
            </a:r>
            <a:r>
              <a:rPr lang="ko-KR" altLang="en-US" sz="1800" dirty="0"/>
              <a:t>에서 </a:t>
            </a:r>
            <a:r>
              <a:rPr lang="en-US" altLang="ko-KR" sz="1800" dirty="0"/>
              <a:t>delete</a:t>
            </a:r>
            <a:r>
              <a:rPr lang="ko-KR" altLang="en-US" sz="1800" dirty="0"/>
              <a:t>문을 만나면 더 이상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을 수행하지 않고</a:t>
            </a:r>
            <a:r>
              <a:rPr lang="en-US" altLang="ko-KR" sz="1800" dirty="0"/>
              <a:t>, data step</a:t>
            </a:r>
            <a:r>
              <a:rPr lang="ko-KR" altLang="en-US" sz="1800" dirty="0"/>
              <a:t>의 처음으로 간다</a:t>
            </a:r>
            <a:r>
              <a:rPr lang="en-US" altLang="ko-KR" sz="1800" dirty="0" smtClean="0"/>
              <a:t>.)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1</a:t>
            </a:r>
            <a:r>
              <a:rPr lang="en-US" altLang="ko-KR" sz="1800" dirty="0" smtClean="0"/>
              <a:t>)	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예</a:t>
            </a:r>
            <a:r>
              <a:rPr lang="en-US" altLang="ko-KR" sz="1800" dirty="0"/>
              <a:t>2)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79" y="3508598"/>
            <a:ext cx="233362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8598"/>
            <a:ext cx="233362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928240"/>
            <a:ext cx="23336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output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output</a:t>
            </a:r>
            <a:r>
              <a:rPr lang="ko-KR" altLang="en-US" sz="1800" dirty="0"/>
              <a:t>문은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두 개 이상의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저장하는데도 쓰인다</a:t>
            </a:r>
            <a:r>
              <a:rPr lang="en-US" altLang="ko-KR" sz="1800" dirty="0"/>
              <a:t>. output</a:t>
            </a:r>
            <a:r>
              <a:rPr lang="ko-KR" altLang="en-US" sz="1800" dirty="0"/>
              <a:t>문에서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의 이름을 지정하여 주면 지정된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저장한다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95" y="2924944"/>
            <a:ext cx="3402013" cy="218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95" y="5180293"/>
            <a:ext cx="2420619" cy="791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202741"/>
            <a:ext cx="2420618" cy="7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1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75364"/>
            <a:ext cx="7610475" cy="2943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라이브러리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라이브러리 설정 </a:t>
            </a:r>
            <a:r>
              <a:rPr lang="ko-KR" altLang="en-US" sz="1800" dirty="0"/>
              <a:t>예</a:t>
            </a:r>
            <a:r>
              <a:rPr lang="en-US" altLang="ko-KR" sz="1800" dirty="0" smtClean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라이브러리 설정 </a:t>
            </a:r>
            <a:r>
              <a:rPr lang="ko-KR" altLang="en-US" sz="1800" dirty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결과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libname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inha</a:t>
            </a:r>
            <a:r>
              <a:rPr lang="en-US" altLang="ko-KR" sz="1800" dirty="0"/>
              <a:t> "C:\"; </a:t>
            </a:r>
            <a:r>
              <a:rPr lang="ko-KR" altLang="en-US" sz="1800" dirty="0" smtClean="0"/>
              <a:t>으로 설정한 주소에 들어가면 </a:t>
            </a:r>
            <a:r>
              <a:rPr lang="en-US" altLang="ko-KR" sz="1800" dirty="0" smtClean="0"/>
              <a:t>Dataset </a:t>
            </a:r>
            <a:r>
              <a:rPr lang="ko-KR" altLang="en-US" sz="1800" dirty="0" smtClean="0"/>
              <a:t>존재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(one, two, three Dataset</a:t>
            </a:r>
            <a:r>
              <a:rPr lang="ko-KR" altLang="en-US" sz="1800" dirty="0" smtClean="0"/>
              <a:t>은 기존에 있는 </a:t>
            </a:r>
            <a:r>
              <a:rPr lang="en-US" altLang="ko-KR" sz="1800" dirty="0" smtClean="0"/>
              <a:t>Dataset</a:t>
            </a:r>
            <a:r>
              <a:rPr lang="en-US" altLang="ko-KR" sz="1800" dirty="0" smtClean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SAS</a:t>
            </a:r>
            <a:r>
              <a:rPr lang="ko-KR" altLang="en-US" sz="1800" dirty="0" smtClean="0"/>
              <a:t>를 종료 후에도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계속 존재함</a:t>
            </a:r>
            <a:r>
              <a:rPr lang="en-US" altLang="ko-KR" sz="1800" dirty="0" smtClean="0"/>
              <a:t>! 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75361"/>
            <a:ext cx="3168352" cy="19362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라이브러리 설정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22" y="2075364"/>
            <a:ext cx="245745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869160"/>
            <a:ext cx="3960440" cy="5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smtClean="0"/>
              <a:t>DATA STEP</a:t>
            </a:r>
            <a:r>
              <a:rPr lang="ko-KR" altLang="en-US" sz="2800" b="1" dirty="0" smtClean="0"/>
              <a:t>에서의 주요 기능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Set 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자신이 만든 </a:t>
            </a:r>
            <a:r>
              <a:rPr lang="en-US" altLang="ko-KR" sz="1800" dirty="0" smtClean="0"/>
              <a:t>Dataset</a:t>
            </a:r>
            <a:r>
              <a:rPr lang="ko-KR" altLang="en-US" sz="1800" dirty="0" smtClean="0"/>
              <a:t>이나 기존의 </a:t>
            </a:r>
            <a:r>
              <a:rPr lang="en-US" altLang="ko-KR" sz="1800" dirty="0" smtClean="0"/>
              <a:t>Dataset</a:t>
            </a:r>
            <a:r>
              <a:rPr lang="ko-KR" altLang="en-US" sz="1800" dirty="0" smtClean="0"/>
              <a:t>을 가져 올 때 사용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   /* </a:t>
            </a:r>
            <a:r>
              <a:rPr lang="ko-KR" altLang="en-US" sz="1600" dirty="0">
                <a:solidFill>
                  <a:srgbClr val="0070C0"/>
                </a:solidFill>
              </a:rPr>
              <a:t>저장한 </a:t>
            </a:r>
            <a:r>
              <a:rPr lang="en-US" altLang="ko-KR" sz="1600" dirty="0">
                <a:solidFill>
                  <a:srgbClr val="0070C0"/>
                </a:solidFill>
              </a:rPr>
              <a:t>class Dataset</a:t>
            </a:r>
            <a:r>
              <a:rPr lang="ko-KR" altLang="en-US" sz="1600" dirty="0">
                <a:solidFill>
                  <a:srgbClr val="0070C0"/>
                </a:solidFill>
              </a:rPr>
              <a:t>을 가져오기 *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70C0"/>
                </a:solidFill>
              </a:rPr>
              <a:t>  data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ex;</a:t>
            </a:r>
          </a:p>
          <a:p>
            <a:pPr marL="0" indent="0">
              <a:buNone/>
            </a:pPr>
            <a:r>
              <a:rPr lang="ko-KR" altLang="en-US" sz="1600" dirty="0" smtClean="0">
                <a:solidFill>
                  <a:srgbClr val="0070C0"/>
                </a:solidFill>
              </a:rPr>
              <a:t>	</a:t>
            </a:r>
            <a:r>
              <a:rPr lang="en-US" altLang="ko-KR" sz="1600" dirty="0" smtClean="0">
                <a:solidFill>
                  <a:srgbClr val="0070C0"/>
                </a:solidFill>
              </a:rPr>
              <a:t>set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inha.class</a:t>
            </a:r>
            <a:r>
              <a:rPr lang="en-US" altLang="ko-KR" sz="1600" dirty="0">
                <a:solidFill>
                  <a:srgbClr val="0070C0"/>
                </a:solidFill>
              </a:rPr>
              <a:t>; /* </a:t>
            </a:r>
            <a:r>
              <a:rPr lang="ko-KR" altLang="en-US" sz="1600" dirty="0">
                <a:solidFill>
                  <a:srgbClr val="0070C0"/>
                </a:solidFill>
              </a:rPr>
              <a:t>라이브러리이름</a:t>
            </a:r>
            <a:r>
              <a:rPr lang="en-US" altLang="ko-KR" sz="1600" dirty="0">
                <a:solidFill>
                  <a:srgbClr val="0070C0"/>
                </a:solidFill>
              </a:rPr>
              <a:t>.Dataset</a:t>
            </a:r>
            <a:r>
              <a:rPr lang="ko-KR" altLang="en-US" sz="1600" dirty="0">
                <a:solidFill>
                  <a:srgbClr val="0070C0"/>
                </a:solidFill>
              </a:rPr>
              <a:t>이름 *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   run</a:t>
            </a:r>
            <a:r>
              <a:rPr lang="en-US" altLang="ko-KR" sz="1600" dirty="0">
                <a:solidFill>
                  <a:srgbClr val="0070C0"/>
                </a:solidFill>
              </a:rPr>
              <a:t>;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3" y="3767202"/>
            <a:ext cx="4903837" cy="22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연산자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+, -, *, /, </a:t>
            </a:r>
            <a:r>
              <a:rPr lang="en-US" altLang="ko-KR" sz="1800" dirty="0" smtClean="0"/>
              <a:t>** </a:t>
            </a:r>
            <a:r>
              <a:rPr lang="en-US" altLang="ko-KR" sz="1800" dirty="0"/>
              <a:t>etc.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sqrt</a:t>
            </a:r>
            <a:r>
              <a:rPr lang="en-US" altLang="ko-KR" sz="1800" dirty="0"/>
              <a:t>, abs, max, min, log</a:t>
            </a:r>
            <a:r>
              <a:rPr lang="en-US" altLang="ko-KR" sz="1800" dirty="0" smtClean="0"/>
              <a:t>, mean etc.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ex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sqrt</a:t>
            </a:r>
            <a:r>
              <a:rPr lang="en-US" altLang="ko-KR" sz="1600" dirty="0"/>
              <a:t>(x), abs(x), max(x, y), min(x, y), log(x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 step</a:t>
            </a:r>
            <a:r>
              <a:rPr lang="ko-KR" altLang="en-US" sz="1800" dirty="0"/>
              <a:t>의 수행 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0200"/>
          <a:stretch/>
        </p:blipFill>
        <p:spPr>
          <a:xfrm>
            <a:off x="827584" y="2075364"/>
            <a:ext cx="3096344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075364"/>
            <a:ext cx="4177534" cy="2927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7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16" y="1700808"/>
            <a:ext cx="2762720" cy="225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14" y="4128949"/>
            <a:ext cx="6895802" cy="8029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36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63" y="3284984"/>
            <a:ext cx="2848173" cy="2449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</a:t>
            </a:r>
            <a:r>
              <a:rPr lang="en-US" altLang="ko-KR" sz="2800" b="1" dirty="0" smtClean="0"/>
              <a:t>if </a:t>
            </a:r>
            <a:r>
              <a:rPr lang="en-US" altLang="ko-KR" sz="2800" b="1" dirty="0"/>
              <a:t>~ else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if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err="1" smtClean="0"/>
              <a:t>조건문이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참이면 </a:t>
            </a:r>
            <a:r>
              <a:rPr lang="en-US" altLang="ko-KR" sz="1600" dirty="0"/>
              <a:t>statement</a:t>
            </a:r>
            <a:r>
              <a:rPr lang="ko-KR" altLang="en-US" sz="1600" dirty="0"/>
              <a:t>를 수행하게 되고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그렇지 </a:t>
            </a:r>
            <a:r>
              <a:rPr lang="ko-KR" altLang="en-US" sz="1600" dirty="0"/>
              <a:t>않으면 수행하지 않는다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err="1" smtClean="0"/>
              <a:t>결측값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숫자형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r>
              <a:rPr lang="en-US" altLang="ko-KR" sz="1800" dirty="0" smtClean="0"/>
              <a:t>) &amp; </a:t>
            </a:r>
            <a:r>
              <a:rPr lang="ko-KR" altLang="en-US" sz="1800" dirty="0" smtClean="0"/>
              <a:t>문자형</a:t>
            </a:r>
            <a:r>
              <a:rPr lang="en-US" altLang="ko-KR" sz="1800" dirty="0" smtClean="0"/>
              <a:t>(</a:t>
            </a:r>
            <a:r>
              <a:rPr lang="ko-KR" altLang="en-US" sz="1800" dirty="0" smtClean="0">
                <a:solidFill>
                  <a:srgbClr val="00B0F0"/>
                </a:solidFill>
              </a:rPr>
              <a:t>빈 공간</a:t>
            </a:r>
            <a:r>
              <a:rPr lang="en-US" altLang="ko-KR" sz="1800" dirty="0" smtClean="0"/>
              <a:t>)</a:t>
            </a:r>
            <a:r>
              <a:rPr lang="ko-KR" altLang="en-US" sz="1800" dirty="0" smtClean="0">
                <a:solidFill>
                  <a:srgbClr val="00B0F0"/>
                </a:solidFill>
              </a:rPr>
              <a:t> </a:t>
            </a:r>
            <a:r>
              <a:rPr lang="ko-KR" altLang="en-US" sz="1800" dirty="0" smtClean="0"/>
              <a:t>으로 인식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01630"/>
              </p:ext>
            </p:extLst>
          </p:nvPr>
        </p:nvGraphicFramePr>
        <p:xfrm>
          <a:off x="1571604" y="1571612"/>
          <a:ext cx="27385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if 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 then statement;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77" y="3284984"/>
            <a:ext cx="4231648" cy="11521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1359</TotalTime>
  <Words>687</Words>
  <Application>Microsoft Office PowerPoint</Application>
  <PresentationFormat>화면 슬라이드 쇼(4:3)</PresentationFormat>
  <Paragraphs>228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돋움</vt:lpstr>
      <vt:lpstr>맑은 고딕</vt:lpstr>
      <vt:lpstr>Arial</vt:lpstr>
      <vt:lpstr>Franklin Gothic Book</vt:lpstr>
      <vt:lpstr>Franklin Gothic Medium</vt:lpstr>
      <vt:lpstr>Wingdings</vt:lpstr>
      <vt:lpstr>Wingdings 2</vt:lpstr>
      <vt:lpstr>오렌지</vt:lpstr>
      <vt:lpstr>수업을 진행하기 전</vt:lpstr>
      <vt:lpstr>라이브러리 설정</vt:lpstr>
      <vt:lpstr>라이브러리 설정</vt:lpstr>
      <vt:lpstr>라이브러리 설정</vt:lpstr>
      <vt:lpstr>DATA STEP에서의 주요 기능</vt:lpstr>
      <vt:lpstr>DATA STEP에서의 계산</vt:lpstr>
      <vt:lpstr>DATA STEP에서의 계산</vt:lpstr>
      <vt:lpstr>DATA STEP에서의 계산</vt:lpstr>
      <vt:lpstr>조건문: if ~ else</vt:lpstr>
      <vt:lpstr>조건문: if ~ else</vt:lpstr>
      <vt:lpstr>조건문: if ~ else</vt:lpstr>
      <vt:lpstr>조건문: if ~ else</vt:lpstr>
      <vt:lpstr>조건문: if ~ else</vt:lpstr>
      <vt:lpstr>조건문: if ~ else</vt:lpstr>
      <vt:lpstr>논리 연산자</vt:lpstr>
      <vt:lpstr>논리 연산자</vt:lpstr>
      <vt:lpstr>논리 연산자</vt:lpstr>
      <vt:lpstr>keep문과 drop문</vt:lpstr>
      <vt:lpstr>keep문과 drop문</vt:lpstr>
      <vt:lpstr>delete문</vt:lpstr>
      <vt:lpstr>output문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</dc:creator>
  <cp:lastModifiedBy>khw</cp:lastModifiedBy>
  <cp:revision>91</cp:revision>
  <cp:lastPrinted>2011-09-14T12:05:21Z</cp:lastPrinted>
  <dcterms:created xsi:type="dcterms:W3CDTF">2011-03-07T11:30:19Z</dcterms:created>
  <dcterms:modified xsi:type="dcterms:W3CDTF">2014-03-16T11:06:59Z</dcterms:modified>
</cp:coreProperties>
</file>