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501" r:id="rId2"/>
    <p:sldId id="596" r:id="rId3"/>
    <p:sldId id="615" r:id="rId4"/>
    <p:sldId id="616" r:id="rId5"/>
    <p:sldId id="617" r:id="rId6"/>
    <p:sldId id="618" r:id="rId7"/>
    <p:sldId id="622" r:id="rId8"/>
    <p:sldId id="619" r:id="rId9"/>
    <p:sldId id="620" r:id="rId10"/>
    <p:sldId id="621" r:id="rId11"/>
    <p:sldId id="623" r:id="rId12"/>
    <p:sldId id="624" r:id="rId13"/>
  </p:sldIdLst>
  <p:sldSz cx="9906000" cy="6858000" type="A4"/>
  <p:notesSz cx="6797675" cy="9874250"/>
  <p:embeddedFontLst>
    <p:embeddedFont>
      <p:font typeface="맑은 고딕" panose="020B0503020000020004" pitchFamily="50" charset="-127"/>
      <p:regular r:id="rId15"/>
      <p:bold r:id="rId16"/>
    </p:embeddedFont>
    <p:embeddedFont>
      <p:font typeface="-윤고딕320" panose="020B0600000101010101" charset="-127"/>
      <p:regular r:id="rId17"/>
    </p:embeddedFont>
    <p:embeddedFont>
      <p:font typeface="Cambria Math" panose="02040503050406030204" pitchFamily="18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C3C"/>
    <a:srgbClr val="43A7A9"/>
    <a:srgbClr val="FBC324"/>
    <a:srgbClr val="FFAB2A"/>
    <a:srgbClr val="FDDE87"/>
    <a:srgbClr val="42321B"/>
    <a:srgbClr val="F39DC7"/>
    <a:srgbClr val="FA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2520" autoAdjust="0"/>
  </p:normalViewPr>
  <p:slideViewPr>
    <p:cSldViewPr>
      <p:cViewPr varScale="1">
        <p:scale>
          <a:sx n="93" d="100"/>
          <a:sy n="93" d="100"/>
        </p:scale>
        <p:origin x="1794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75B6C-B459-4DB5-95E2-4296CFDA238B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97C32-177B-47DB-B9DE-368DFFB0D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7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5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7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6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5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5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3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7C32-177B-47DB-B9DE-368DFFB0D3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9647-17FC-4515-B9B7-64EAE28B41E6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D4A-DF45-4B5D-8FAC-406702333DFF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118-5B49-43FB-919E-B52EF0274A3E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EE3C-8DA6-4F76-A3E0-5777E2F917A3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2DD7-CF30-448A-905A-AACD0C3C5836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06EA-C397-42AA-BBCB-AE346A5141DD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A540-F3D1-4BF8-8404-DBA5F8061F72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3B-47D1-4016-BE09-999C9F075F2C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F471-8668-4C6D-A8F2-A6C6E50BF258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F4C-7777-458B-86FD-40C5EAB0E6F5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6728-9BEA-472F-B1DF-0BCB28016E0F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0BC0-1FD2-4545-9EC5-45080A088253}" type="datetime1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F90B-7ABE-40E8-A317-2B18CE2E5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hapiro%E2%80%93Wilk_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7242" y="529516"/>
            <a:ext cx="8008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실험계획법 실습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- 4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주차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Chapter2 Basic Statistical Methods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556792"/>
            <a:ext cx="3689399" cy="4600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63" y="1556792"/>
            <a:ext cx="4981575" cy="3552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The Hypothesis Testing Framework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64" y="1255038"/>
            <a:ext cx="95923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Result</a:t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정규성을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만족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?(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유의수준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0.05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기준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b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히스토그램 도표로 확인이 힘들 경우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Q-Q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도표로도 확인 가능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8" y="1844824"/>
            <a:ext cx="3790950" cy="3057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56" y="1844824"/>
            <a:ext cx="3752850" cy="303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5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8064" y="1255038"/>
            <a:ext cx="95923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그렇다면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? Treatment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에 대한 효과가 있을까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?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여기서 어떤 검정 유형을 선택해야 하는지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?(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양측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유의수준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0.05)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9" y="1844824"/>
            <a:ext cx="4962584" cy="3476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The Hypothesis Testing Framework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23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8064" y="1255038"/>
            <a:ext cx="959234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Result</a:t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그렇다면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결론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은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?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The Hypothesis Testing Framework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8489" y="1844825"/>
            <a:ext cx="8822650" cy="3528392"/>
            <a:chOff x="638489" y="1844824"/>
            <a:chExt cx="9193368" cy="36766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489" y="1844824"/>
              <a:ext cx="5000625" cy="36766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080" y="1844825"/>
              <a:ext cx="4158777" cy="36766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5678413" y="3573016"/>
              <a:ext cx="1449788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93308" y="4954399"/>
              <a:ext cx="2865744" cy="547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U자형 화살표 12"/>
            <p:cNvSpPr/>
            <p:nvPr/>
          </p:nvSpPr>
          <p:spPr>
            <a:xfrm rot="16200000">
              <a:off x="1057139" y="4667538"/>
              <a:ext cx="792088" cy="475253"/>
            </a:xfrm>
            <a:prstGeom prst="utur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7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Models for the Data and T-Test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064" y="1255038"/>
                <a:ext cx="9592342" cy="525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Model(2.23) is called a means model.</a:t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Response of j-</a:t>
                </a:r>
                <a:r>
                  <a:rPr lang="en-US" altLang="ko-KR" sz="2000" b="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th</a:t>
                </a:r>
                <a: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observation on the </a:t>
                </a:r>
                <a:r>
                  <a:rPr lang="en-US" altLang="ko-KR" sz="2000" b="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i-th</a:t>
                </a:r>
                <a: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treatment.</a:t>
                </a:r>
                <a:b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-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A common effect for the whole experiment.</a:t>
                </a:r>
                <a:b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The </a:t>
                </a:r>
                <a:r>
                  <a:rPr lang="en-US" altLang="ko-KR" sz="200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i-th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treatment effect.</a:t>
                </a:r>
                <a:r>
                  <a:rPr lang="en-US" altLang="ko-KR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-</a:t>
                </a: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: Random error in the j-</a:t>
                </a:r>
                <a:r>
                  <a:rPr lang="en-US" altLang="ko-KR" sz="200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th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observation on the </a:t>
                </a:r>
                <a:r>
                  <a:rPr lang="en-US" altLang="ko-KR" sz="200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i-th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treatment, 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     </a:t>
                </a: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+mn-ea"/>
                  </a:rPr>
                  <a:t>following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𝑵𝑰𝑫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with common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.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𝑵𝑰𝑫</m:t>
                    </m:r>
                    <m:r>
                      <a:rPr lang="en-US" altLang="ko-KR" sz="2000" b="1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=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+mn-ea"/>
                  </a:rPr>
                  <a:t> N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ormally and 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+mn-ea"/>
                  </a:rPr>
                  <a:t>I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dentically 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istributed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4" y="1255038"/>
                <a:ext cx="9592342" cy="52552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52" y="1916832"/>
            <a:ext cx="3248025" cy="876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6651"/>
          <a:stretch/>
        </p:blipFill>
        <p:spPr>
          <a:xfrm>
            <a:off x="920552" y="2790639"/>
            <a:ext cx="3032001" cy="8001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904" y="3019239"/>
            <a:ext cx="1209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064" y="1255038"/>
                <a:ext cx="9592342" cy="483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EX1) Dataset: Table2.1</a:t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: Tension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의 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Strength(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강도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)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	Mortar: 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시멘트와 모래를 물로 반죽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	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이 실험에서 원하는 건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?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endPara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en-US" altLang="ko-KR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</a:t>
                </a: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여기서의 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Model?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1) 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𝑁𝐼𝐷</m:t>
                    </m:r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2) 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𝑁𝐼𝐷</m:t>
                    </m:r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	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단</m:t>
                    </m:r>
                    <m:r>
                      <a:rPr lang="en-US" altLang="ko-KR" sz="2000" b="0" i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=1,2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 b="0" i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=1,2,3,4,…,10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	Model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에 대한 식 및 가정이 없을 시 </a:t>
                </a:r>
                <a:r>
                  <a:rPr lang="ko-KR" altLang="en-US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+mn-ea"/>
                  </a:rPr>
                  <a:t>감점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처리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!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4" y="1255038"/>
                <a:ext cx="9592342" cy="4838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4" y="1844824"/>
            <a:ext cx="3312368" cy="4092203"/>
          </a:xfrm>
          <a:prstGeom prst="rect">
            <a:avLst/>
          </a:prstGeom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Models for the Data and T-Test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8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Grp="1" noChangeAspect="1" noChangeArrowheads="1"/>
          </p:cNvPicPr>
          <p:nvPr>
            <p:ph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4"/>
          <a:stretch/>
        </p:blipFill>
        <p:spPr>
          <a:xfrm>
            <a:off x="608065" y="1844825"/>
            <a:ext cx="4344936" cy="3024335"/>
          </a:xfrm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Models for the Data and T-Test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64" y="1255038"/>
            <a:ext cx="95923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Box Plots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	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015" y="1844825"/>
            <a:ext cx="4513095" cy="32403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4" y="1844825"/>
            <a:ext cx="5953125" cy="455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Models for the Data and T-Test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64" y="1255038"/>
            <a:ext cx="959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Result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	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" name="Picture 7"/>
          <p:cNvPicPr>
            <a:picLocks noGrp="1" noChangeAspect="1" noChangeArrowheads="1"/>
          </p:cNvPicPr>
          <p:nvPr>
            <p:ph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r="11294"/>
          <a:stretch/>
        </p:blipFill>
        <p:spPr>
          <a:xfrm>
            <a:off x="6636810" y="1844825"/>
            <a:ext cx="3140726" cy="252027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05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Models for the Data and T-Test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64" y="1255038"/>
            <a:ext cx="959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Histogram(Treatment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효과 제외한 히스토그램 그려보기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	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377"/>
          <a:stretch/>
        </p:blipFill>
        <p:spPr>
          <a:xfrm>
            <a:off x="608064" y="1844824"/>
            <a:ext cx="4921000" cy="4048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5673080" y="1844824"/>
            <a:ext cx="3431489" cy="2877103"/>
            <a:chOff x="5673080" y="1861173"/>
            <a:chExt cx="4146531" cy="34766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r="63882"/>
            <a:stretch/>
          </p:blipFill>
          <p:spPr>
            <a:xfrm>
              <a:off x="5673080" y="1861173"/>
              <a:ext cx="2088232" cy="34766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64763"/>
            <a:stretch/>
          </p:blipFill>
          <p:spPr>
            <a:xfrm>
              <a:off x="7782352" y="1861173"/>
              <a:ext cx="2037259" cy="34766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188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mg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4" y="1844824"/>
            <a:ext cx="4128458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Models for the Data and T-Test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64" y="1255038"/>
            <a:ext cx="95923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Result</a:t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         Modified                                   Unmodified</a:t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	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5" name="Picture 1" descr="im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44824"/>
            <a:ext cx="4128458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798502" y="2455898"/>
            <a:ext cx="9906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900" y="1844824"/>
            <a:ext cx="9906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The Hypothesis Testing Framework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064" y="1255038"/>
                <a:ext cx="9592342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T-Test</a:t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/>
                </a:r>
                <a:b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- Sampling form </a:t>
                </a: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+mn-ea"/>
                  </a:rPr>
                  <a:t>a normal distribution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.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- How hypotheses (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에 대해서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) 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(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직접 적어보세요</a:t>
                </a: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.)	</a:t>
                </a:r>
                <a:b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r>
                  <a:rPr lang="en-US" altLang="ko-KR" sz="2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 (</a:t>
                </a:r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직접 적어보세요</a:t>
                </a:r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.)</a:t>
                </a:r>
                <a:b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</a:br>
                <a:endPara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</a:t>
                </a:r>
                <a:r>
                  <a:rPr lang="en-US" altLang="ko-KR" sz="20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			</a:t>
                </a:r>
                <a:endPara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4" y="1255038"/>
                <a:ext cx="9592342" cy="6093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4" y="1844824"/>
            <a:ext cx="7225256" cy="26114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24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8064" y="1255038"/>
            <a:ext cx="9592342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EX2)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Table2.1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treatment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에 따라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Normal distribution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만족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?</a:t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/>
            </a:r>
            <a:b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Shapiro-</a:t>
            </a:r>
            <a:r>
              <a:rPr lang="en-US" altLang="ko-KR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Wilk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통계량 확인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!!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hlinkClick r:id="rId3"/>
              </a:rPr>
              <a:t>http://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hlinkClick r:id="rId3"/>
              </a:rPr>
              <a:t>en.wikipedia.org/wiki/Shapiro%E2%80%93Wilk_test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b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그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외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Kolmogorov-Smirnov,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Cramer-von </a:t>
            </a:r>
            <a:r>
              <a:rPr lang="en-US" altLang="ko-KR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Mises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Anderson-Darling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이 존재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		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488" y="1844824"/>
            <a:ext cx="8923024" cy="3514725"/>
            <a:chOff x="638488" y="1844824"/>
            <a:chExt cx="8923024" cy="35147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18323" b="16778"/>
            <a:stretch/>
          </p:blipFill>
          <p:spPr>
            <a:xfrm>
              <a:off x="6465168" y="1844825"/>
              <a:ext cx="3096344" cy="34640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r="16217" b="3747"/>
            <a:stretch/>
          </p:blipFill>
          <p:spPr>
            <a:xfrm>
              <a:off x="3294293" y="1844825"/>
              <a:ext cx="3096344" cy="34563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488" y="1844824"/>
              <a:ext cx="2581275" cy="35147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90B-7ABE-40E8-A317-2B18CE2E557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42" y="529516"/>
            <a:ext cx="881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The Hypothesis Testing Framework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-윤고딕320" pitchFamily="18" charset="-127"/>
            <a:ea typeface="-윤고딕32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23822</TotalTime>
  <Words>155</Words>
  <Application>Microsoft Office PowerPoint</Application>
  <PresentationFormat>A4 용지(210x297mm)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Wingdings</vt:lpstr>
      <vt:lpstr>-윤고딕320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sarah</dc:creator>
  <cp:lastModifiedBy>khw</cp:lastModifiedBy>
  <cp:revision>1076</cp:revision>
  <cp:lastPrinted>2013-11-17T12:47:37Z</cp:lastPrinted>
  <dcterms:created xsi:type="dcterms:W3CDTF">2013-03-15T11:42:45Z</dcterms:created>
  <dcterms:modified xsi:type="dcterms:W3CDTF">2014-03-23T13:32:04Z</dcterms:modified>
</cp:coreProperties>
</file>