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3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4" r:id="rId12"/>
    <p:sldId id="333" r:id="rId13"/>
    <p:sldId id="335" r:id="rId14"/>
    <p:sldId id="336" r:id="rId15"/>
    <p:sldId id="337" r:id="rId16"/>
    <p:sldId id="338" r:id="rId17"/>
    <p:sldId id="339" r:id="rId18"/>
    <p:sldId id="262" r:id="rId19"/>
  </p:sldIdLst>
  <p:sldSz cx="12192000" cy="6858000"/>
  <p:notesSz cx="6858000" cy="9144000"/>
  <p:embeddedFontLst>
    <p:embeddedFont>
      <p:font typeface="HY견명조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24" autoAdjust="0"/>
  </p:normalViewPr>
  <p:slideViewPr>
    <p:cSldViewPr snapToGrid="0">
      <p:cViewPr varScale="1">
        <p:scale>
          <a:sx n="115" d="100"/>
          <a:sy n="115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45386" y="6465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86432" y="0"/>
            <a:ext cx="85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Ch6 Two-Level Factorial Designs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7937" y="1419936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1547" y="1820045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실험계획법 실습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6514" y="3529849"/>
            <a:ext cx="5647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E2642"/>
                </a:solidFill>
              </a:rPr>
              <a:t>Ch6. Two-Level Factorial Designs</a:t>
            </a:r>
            <a:endParaRPr lang="ko-KR" altLang="en-US" sz="3200" b="1" dirty="0">
              <a:solidFill>
                <a:srgbClr val="0E2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1364"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465" y="1954918"/>
            <a:ext cx="1582252" cy="432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705" y="2396447"/>
            <a:ext cx="4912066" cy="5667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548" y="3150092"/>
            <a:ext cx="5148223" cy="999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95" y="4288441"/>
            <a:ext cx="5148223" cy="9682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4828" y="2034301"/>
            <a:ext cx="4975041" cy="661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1213" y="2933884"/>
            <a:ext cx="5289917" cy="5667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4828" y="3739004"/>
            <a:ext cx="5266302" cy="5746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8462" y="4637501"/>
            <a:ext cx="5974773" cy="12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2.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2"/>
                <a:stretch>
                  <a:fillRect l="-1777" t="-11364"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819644" y="1015672"/>
            <a:ext cx="9991669" cy="407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6.1 using 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8204" y="1767188"/>
            <a:ext cx="11277255" cy="3539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6.1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A&lt;-factor(c(0,1))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B&lt;-factor(c(0,1))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C&lt;-factor(c(0,1))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rep&lt;-factor(c(0,1))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dat_6.1&lt;-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(A=A,B=B,C=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C,rep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=rep)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count&lt;-c(550,669,633,642,1037,749,1075,729,604,650,601,635,1052,868,1063,860)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dat_6.1&lt;-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(dat_6.1,count)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*B*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=dat_6.1)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model.tables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qqplot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qqnorm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fit$residuals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qqline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fit$residuals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88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7353" b="-30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3. 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9504" y="2114682"/>
            <a:ext cx="4408265" cy="37234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1467" y="489636"/>
            <a:ext cx="4479112" cy="6014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1283" y="4390845"/>
            <a:ext cx="172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←</a:t>
            </a:r>
            <a:r>
              <a:rPr lang="en-US" altLang="ko-KR" sz="1200" b="1" dirty="0" smtClean="0"/>
              <a:t>ANOVA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11283" y="4698622"/>
            <a:ext cx="346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←</a:t>
            </a:r>
            <a:r>
              <a:rPr lang="en-US" altLang="ko-KR" sz="1200" b="1" dirty="0"/>
              <a:t>Removing non-significant variables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75188" y="5176023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Graphical </a:t>
            </a:r>
            <a:r>
              <a:rPr lang="en-US" altLang="ko-KR" sz="1200" b="1" dirty="0"/>
              <a:t>analysis: main, interaction </a:t>
            </a:r>
          </a:p>
          <a:p>
            <a:r>
              <a:rPr lang="en-US" altLang="ko-KR" sz="1200" b="1" dirty="0"/>
              <a:t>effect plots, and response surface plot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11283" y="536068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9013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contrast in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Y견명조" panose="02030600000101010101" pitchFamily="18" charset="-127"/>
                      </a:rPr>
                      <m:t> </m:t>
                    </m:r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7353" b="-30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3. 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9020" y="1725793"/>
            <a:ext cx="4840432" cy="432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0787" y="2671826"/>
            <a:ext cx="6078682" cy="770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2047" y="3539320"/>
            <a:ext cx="8607136" cy="2805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2047" y="2245946"/>
            <a:ext cx="3160568" cy="3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Why </a:t>
                </a: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Design?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7353" b="-30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4. </a:t>
                </a: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</a:t>
                </a:r>
                <a:endParaRPr lang="en-US" altLang="ko-KR" sz="28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1187166" y="1995935"/>
            <a:ext cx="9817669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600"/>
              </a:spcAft>
              <a:buFont typeface="굴림" panose="020B0600000101010101" pitchFamily="50" charset="-127"/>
              <a:buChar char="•"/>
              <a:tabLst>
                <a:tab pos="457200" algn="l"/>
              </a:tabLst>
            </a:pP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are 2</a:t>
            </a:r>
            <a:r>
              <a:rPr lang="en-US" altLang="ko-KR" i="1" kern="1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</a:t>
            </a: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factorial designs with </a:t>
            </a:r>
            <a:r>
              <a:rPr lang="en-US" altLang="ko-KR" b="1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observation</a:t>
            </a: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at each corner of the “cube”</a:t>
            </a:r>
            <a:endParaRPr lang="ko-KR" altLang="ko-KR" sz="12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굴림" panose="020B0600000101010101" pitchFamily="50" charset="-127"/>
              <a:buChar char="•"/>
              <a:tabLst>
                <a:tab pos="457200" algn="l"/>
              </a:tabLst>
            </a:pP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un-replicated 2</a:t>
            </a:r>
            <a:r>
              <a:rPr lang="en-US" altLang="ko-KR" i="1" kern="1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</a:t>
            </a: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factorial design is also called a “</a:t>
            </a:r>
            <a:r>
              <a:rPr lang="en-US" altLang="ko-KR" b="1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single replicate</a:t>
            </a: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of the 2</a:t>
            </a:r>
            <a:r>
              <a:rPr lang="en-US" altLang="ko-KR" i="1" kern="1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</a:t>
            </a:r>
            <a:endParaRPr lang="ko-KR" altLang="ko-KR" sz="12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굴림" panose="020B0600000101010101" pitchFamily="50" charset="-127"/>
              <a:buChar char="•"/>
              <a:tabLst>
                <a:tab pos="457200" algn="l"/>
              </a:tabLst>
            </a:pP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designs are very widely used</a:t>
            </a:r>
            <a:endParaRPr lang="ko-KR" altLang="ko-KR" sz="12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굴림" panose="020B0600000101010101" pitchFamily="50" charset="-127"/>
              <a:buChar char="•"/>
              <a:tabLst>
                <a:tab pos="457200" algn="l"/>
              </a:tabLst>
            </a:pP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Risks…if there is only one observation at each corner, is there a chance of unusual response observations spoiling the results?</a:t>
            </a:r>
            <a:endParaRPr lang="ko-KR" altLang="ko-KR" sz="12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굴림" panose="020B0600000101010101" pitchFamily="50" charset="-127"/>
              <a:buChar char="•"/>
              <a:tabLst>
                <a:tab pos="457200" algn="l"/>
              </a:tabLst>
            </a:pPr>
            <a:r>
              <a:rPr lang="en-US" altLang="ko-KR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Modeling “noise”?  </a:t>
            </a:r>
            <a:endParaRPr lang="ko-KR" altLang="ko-KR" sz="1200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8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Unreplicated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 design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4. 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777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7976" y="1732530"/>
            <a:ext cx="6896045" cy="3146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1523" y="5083192"/>
            <a:ext cx="11288953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kern="100" dirty="0">
                <a:latin typeface="Arial" panose="020B0604020202020204" pitchFamily="34" charset="0"/>
                <a:cs typeface="Arial" panose="020B0604020202020204" pitchFamily="34" charset="0"/>
              </a:rPr>
              <a:t>the factors are spaced too closely, it increases the chances that the noise will overwhelm the signal in the data</a:t>
            </a:r>
            <a:endParaRPr lang="ko-KR" altLang="ko-KR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3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altLang="ko-KR" kern="100" dirty="0">
                <a:latin typeface="Arial" panose="020B0604020202020204" pitchFamily="34" charset="0"/>
                <a:cs typeface="Arial" panose="020B0604020202020204" pitchFamily="34" charset="0"/>
              </a:rPr>
              <a:t>aggressive spacing is usually best </a:t>
            </a:r>
            <a:endParaRPr lang="ko-KR" altLang="ko-KR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err="1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Unreplicated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7353" b="-30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4. 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987484" y="2012863"/>
            <a:ext cx="10804825" cy="3164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굴림" panose="020B0600000101010101" pitchFamily="50" charset="-127"/>
              <a:buChar char="•"/>
              <a:tabLst>
                <a:tab pos="457200" algn="l"/>
              </a:tabLst>
            </a:pP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 of replication causes potential </a:t>
            </a:r>
            <a:r>
              <a:rPr lang="en-US" altLang="ko-KR" sz="2000" b="1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problems</a:t>
            </a: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statistical testing</a:t>
            </a:r>
            <a:endParaRPr lang="ko-KR" altLang="ko-KR" sz="1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굴림" panose="020B0600000101010101" pitchFamily="50" charset="-127"/>
              <a:buChar char="–"/>
              <a:tabLst>
                <a:tab pos="914400" algn="l"/>
              </a:tabLst>
            </a:pP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Replication admits an estimate of “pure error” (a better phrase is an </a:t>
            </a:r>
            <a:r>
              <a:rPr lang="en-US" altLang="ko-KR" sz="2000" b="1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internal estimate</a:t>
            </a: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error)</a:t>
            </a:r>
            <a:endParaRPr lang="ko-KR" altLang="ko-KR" sz="1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굴림" panose="020B0600000101010101" pitchFamily="50" charset="-127"/>
              <a:buChar char="–"/>
              <a:tabLst>
                <a:tab pos="914400" algn="l"/>
              </a:tabLst>
            </a:pP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no replication, fitting the full model results in zero degrees of freedom for error</a:t>
            </a:r>
            <a:endParaRPr lang="ko-KR" altLang="ko-KR" sz="1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굴림" panose="020B0600000101010101" pitchFamily="50" charset="-127"/>
              <a:buChar char="•"/>
              <a:tabLst>
                <a:tab pos="457200" algn="l"/>
              </a:tabLst>
            </a:pP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Potential </a:t>
            </a:r>
            <a:r>
              <a:rPr lang="en-US" altLang="ko-KR" sz="2000" b="1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solutions</a:t>
            </a: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this problem</a:t>
            </a:r>
            <a:endParaRPr lang="ko-KR" altLang="ko-KR" sz="1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굴림" panose="020B0600000101010101" pitchFamily="50" charset="-127"/>
              <a:buChar char="–"/>
              <a:tabLst>
                <a:tab pos="914400" algn="l"/>
              </a:tabLst>
            </a:pP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Pooling high-order interactions to estimate error</a:t>
            </a:r>
            <a:endParaRPr lang="ko-KR" altLang="ko-KR" sz="1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굴림" panose="020B0600000101010101" pitchFamily="50" charset="-127"/>
              <a:buChar char="–"/>
              <a:tabLst>
                <a:tab pos="914400" algn="l"/>
              </a:tabLst>
            </a:pPr>
            <a:r>
              <a:rPr lang="en-US" altLang="ko-KR" sz="2000" b="1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Normal probability plotting</a:t>
            </a: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effects (Daniels, 1959)</a:t>
            </a:r>
            <a:endParaRPr lang="ko-KR" altLang="ko-KR" sz="1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굴림" panose="020B0600000101010101" pitchFamily="50" charset="-127"/>
              <a:buChar char="–"/>
              <a:tabLst>
                <a:tab pos="914400" algn="l"/>
              </a:tabLst>
            </a:pPr>
            <a:r>
              <a:rPr lang="en-US" altLang="ko-KR" sz="20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 methods…see text </a:t>
            </a:r>
            <a:endParaRPr lang="ko-KR" altLang="ko-KR" sz="1400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029079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6.2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using 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4. 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777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566831" y="1364276"/>
            <a:ext cx="5240334" cy="52629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6.2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D&lt;-factor(c(-1,1))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dat_6.2&lt;-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(A=A,B=B,C=C,D=D)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count&lt;-c(45,71,48,65,68,60,80,65,43,100,45,104,75,86,70,96)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dat_6.2&lt;-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(dat_6.2,count)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*B*C*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=dat_6.2)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effect&lt;-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fit$effects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[-1]/2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model.tables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## From "stats.stackexchange.com"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x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(c(-1,1), c(-1,1), c(-1,1), 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 &lt;- x[,1]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 &lt;- x[,2]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 &lt;- x[,3]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 &lt;- x[,4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]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fa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(c("A", ""), c("B", ""), c("C", ""), c("D", ""))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eff &lt;- numeric(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nrow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(fa))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4123" y="1417873"/>
            <a:ext cx="5240334" cy="504753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names(eff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 &lt;- apply(fa, 1, paste, collapse="")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effect &lt;- function (x) {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txt &lt;- names(x)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ntxt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length(txt)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numeric(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ntxt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for 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in 1:ntxt) {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y &lt;- paste(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strsplit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(txt[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], "")[[1]], collapse="*")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z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eval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(parse(text = y))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[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] &lt;- sum(z*R)/8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}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names(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 &lt;- txt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}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y 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 effect(eff)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qqnorm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qqline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text(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tmp$x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names(y),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pos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=3)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dev.off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fit.fm &lt;- fit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fit.rm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(R ~ A*C*D, rate)</a:t>
            </a:r>
          </a:p>
        </p:txBody>
      </p:sp>
    </p:spTree>
    <p:extLst>
      <p:ext uri="{BB962C8B-B14F-4D97-AF65-F5344CB8AC3E}">
        <p14:creationId xmlns:p14="http://schemas.microsoft.com/office/powerpoint/2010/main" val="8469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324" y="2714413"/>
            <a:ext cx="7113353" cy="130333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547" y="2812083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1571" y="1327131"/>
                <a:ext cx="9504467" cy="292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 smtClean="0">
                    <a:solidFill>
                      <a:srgbClr val="0E2642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E2642"/>
                    </a:solidFill>
                  </a:rPr>
                  <a:t> Design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>
                    <a:solidFill>
                      <a:srgbClr val="0E2642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E2642"/>
                    </a:solidFill>
                  </a:rPr>
                  <a:t> Design</a:t>
                </a:r>
                <a:endParaRPr lang="en-US" altLang="ko-KR" sz="2400" b="1" dirty="0">
                  <a:solidFill>
                    <a:srgbClr val="0E2642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>
                    <a:solidFill>
                      <a:srgbClr val="0E2642"/>
                    </a:solidFill>
                  </a:rPr>
                  <a:t>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E2642"/>
                    </a:solidFill>
                  </a:rPr>
                  <a:t> Design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>
                    <a:solidFill>
                      <a:srgbClr val="0E2642"/>
                    </a:solidFill>
                  </a:rPr>
                  <a:t>A Single Replicate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E2642"/>
                    </a:solidFill>
                  </a:rPr>
                  <a:t> Design</a:t>
                </a:r>
                <a:endParaRPr lang="en-US" altLang="ko-KR" sz="2400" b="1" dirty="0">
                  <a:solidFill>
                    <a:srgbClr val="0E2642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>
                    <a:solidFill>
                      <a:srgbClr val="0E2642"/>
                    </a:solidFill>
                  </a:rPr>
                  <a:t>Additional Examples of </a:t>
                </a:r>
                <a:r>
                  <a:rPr lang="en-US" altLang="ko-KR" sz="2400" b="1" dirty="0" err="1">
                    <a:solidFill>
                      <a:srgbClr val="0E2642"/>
                    </a:solidFill>
                  </a:rPr>
                  <a:t>Unreplicated</a:t>
                </a:r>
                <a:r>
                  <a:rPr lang="en-US" altLang="ko-KR" sz="2400" b="1" dirty="0">
                    <a:solidFill>
                      <a:srgbClr val="0E264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ko-KR" altLang="en-US" sz="2400" b="1" dirty="0" smtClean="0">
                    <a:solidFill>
                      <a:srgbClr val="0E2642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0E2642"/>
                    </a:solidFill>
                  </a:rPr>
                  <a:t>Design</a:t>
                </a:r>
                <a:endParaRPr lang="ko-KR" altLang="en-US" sz="2400" b="1" dirty="0">
                  <a:solidFill>
                    <a:srgbClr val="0E264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1" y="1327131"/>
                <a:ext cx="9504467" cy="2929135"/>
              </a:xfrm>
              <a:prstGeom prst="rect">
                <a:avLst/>
              </a:prstGeom>
              <a:blipFill rotWithShape="0">
                <a:blip r:embed="rId2"/>
                <a:stretch>
                  <a:fillRect l="-1219" b="-2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22857" y="540455"/>
            <a:ext cx="376790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Contents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2100" t="-20455" b="-420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829" y="1633916"/>
            <a:ext cx="10278342" cy="28142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73748" y="4448121"/>
            <a:ext cx="8984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Where </a:t>
            </a:r>
            <a:r>
              <a:rPr lang="en-US" altLang="ko-KR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 =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reactant concentration, </a:t>
            </a:r>
            <a:r>
              <a:rPr lang="en-US" altLang="ko-KR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= catalyst amount; </a:t>
            </a:r>
            <a:r>
              <a:rPr lang="en-US" altLang="ko-KR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= recovery</a:t>
            </a:r>
            <a:r>
              <a:rPr lang="en-US" altLang="ko-KR" i="1" dirty="0">
                <a:latin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2100" t="-20455" b="-420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398" y="1838131"/>
            <a:ext cx="4365326" cy="4207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78724" y="2308635"/>
            <a:ext cx="6656717" cy="2534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365" indent="152400">
              <a:lnSpc>
                <a:spcPct val="150000"/>
              </a:lnSpc>
              <a:spcAft>
                <a:spcPts val="0"/>
              </a:spcAft>
            </a:pP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- 4 treatment combinations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7365" indent="152400">
              <a:lnSpc>
                <a:spcPct val="150000"/>
              </a:lnSpc>
              <a:spcAft>
                <a:spcPts val="0"/>
              </a:spcAft>
            </a:pP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 level: corresponding </a:t>
            </a:r>
            <a:r>
              <a:rPr lang="en-US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 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7365" indent="152400">
              <a:lnSpc>
                <a:spcPct val="150000"/>
              </a:lnSpc>
              <a:spcAft>
                <a:spcPts val="0"/>
              </a:spcAft>
            </a:pP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high level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7365" indent="152400">
              <a:lnSpc>
                <a:spcPct val="150000"/>
              </a:lnSpc>
              <a:spcAft>
                <a:spcPts val="0"/>
              </a:spcAft>
            </a:pP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low </a:t>
            </a:r>
            <a:r>
              <a:rPr lang="en-US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7365" indent="152400">
              <a:lnSpc>
                <a:spcPct val="150000"/>
              </a:lnSpc>
              <a:spcAft>
                <a:spcPts val="0"/>
              </a:spcAft>
            </a:pP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- 4 treatment combinations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7365" indent="228600">
              <a:lnSpc>
                <a:spcPct val="150000"/>
              </a:lnSpc>
              <a:spcAft>
                <a:spcPts val="0"/>
              </a:spcAft>
            </a:pPr>
            <a:r>
              <a:rPr lang="en-US" altLang="ko-KR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a, b, </a:t>
            </a:r>
            <a:r>
              <a:rPr lang="en-US" altLang="ko-KR" i="1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ko-KR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Factors: </a:t>
            </a:r>
            <a:r>
              <a:rPr lang="en-US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Latin 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</a:t>
            </a:r>
            <a:r>
              <a:rPr lang="en-US" altLang="ko-KR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AB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2100" t="-20455" b="-420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398" y="1838131"/>
            <a:ext cx="4365326" cy="42078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1739" y="1526928"/>
            <a:ext cx="2926915" cy="1080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7519" y="3075778"/>
            <a:ext cx="2891135" cy="11306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2925" y="4655324"/>
            <a:ext cx="3055729" cy="11235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2604" y="1608742"/>
            <a:ext cx="2640665" cy="14670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2604" y="3155309"/>
            <a:ext cx="2683603" cy="14240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9479" y="4655324"/>
            <a:ext cx="2826728" cy="11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 ANOVA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2100" t="-20455" b="-420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7651090" y="1838131"/>
            <a:ext cx="4168086" cy="3821141"/>
            <a:chOff x="7616584" y="1838131"/>
            <a:chExt cx="4168086" cy="3821141"/>
          </a:xfrm>
        </p:grpSpPr>
        <p:grpSp>
          <p:nvGrpSpPr>
            <p:cNvPr id="4" name="그룹 3"/>
            <p:cNvGrpSpPr/>
            <p:nvPr/>
          </p:nvGrpSpPr>
          <p:grpSpPr>
            <a:xfrm>
              <a:off x="7616584" y="1838131"/>
              <a:ext cx="3657600" cy="2333625"/>
              <a:chOff x="4200525" y="2652712"/>
              <a:chExt cx="3657600" cy="233362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333875" y="2652712"/>
                <a:ext cx="3524250" cy="1552575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200525" y="4205287"/>
                <a:ext cx="3657600" cy="781050"/>
              </a:xfrm>
              <a:prstGeom prst="rect">
                <a:avLst/>
              </a:prstGeom>
            </p:spPr>
          </p:pic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11846" y="4208892"/>
              <a:ext cx="3267075" cy="8191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03220" y="5106822"/>
              <a:ext cx="3981450" cy="55245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587" y="2296304"/>
            <a:ext cx="6784147" cy="29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1364"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3076" y="1838131"/>
            <a:ext cx="9563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10403009" cy="73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Geometric presentation of contrasts corresponding </a:t>
                </a: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to 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the main </a:t>
                </a: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effects 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and interactions </a:t>
                </a: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in 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</a:t>
                </a:r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design</a:t>
                </a:r>
                <a:endParaRPr lang="en-US" altLang="ko-KR" sz="2000" b="1" dirty="0" smtClean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10403009" cy="734240"/>
              </a:xfrm>
              <a:prstGeom prst="rect">
                <a:avLst/>
              </a:prstGeom>
              <a:blipFill rotWithShape="0">
                <a:blip r:embed="rId2"/>
                <a:stretch>
                  <a:fillRect l="-644" t="-5785" b="-140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1364"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6737" y="2307062"/>
            <a:ext cx="5555871" cy="3812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5804" y="2919424"/>
            <a:ext cx="4118111" cy="19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0709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955" b="-31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7542841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777" t="-11364"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9977" y="1838131"/>
            <a:ext cx="9092045" cy="43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634</Words>
  <Application>Microsoft Office PowerPoint</Application>
  <PresentationFormat>와이드스크린</PresentationFormat>
  <Paragraphs>142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HY견명조</vt:lpstr>
      <vt:lpstr>굴림</vt:lpstr>
      <vt:lpstr>맑은 고딕</vt:lpstr>
      <vt:lpstr>Wingdings</vt:lpstr>
      <vt:lpstr>Times New Roman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admin</cp:lastModifiedBy>
  <cp:revision>433</cp:revision>
  <dcterms:created xsi:type="dcterms:W3CDTF">2014-02-11T14:19:02Z</dcterms:created>
  <dcterms:modified xsi:type="dcterms:W3CDTF">2016-05-11T03:11:25Z</dcterms:modified>
</cp:coreProperties>
</file>