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262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HY견명조" panose="02030600000101010101" pitchFamily="18" charset="-127"/>
      <p:regular r:id="rId21"/>
    </p:embeddedFont>
    <p:embeddedFont>
      <p:font typeface="Cambria Math" panose="02040503050406030204" pitchFamily="18" charset="0"/>
      <p:regular r:id="rId22"/>
    </p:embeddedFont>
    <p:embeddedFont>
      <p:font typeface="Arial Unicode MS" panose="020B0604020202020204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HY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642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8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150D-17C3-40DD-ACA4-02565F9A489C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D7236-780B-4973-A3D4-EFD777C6C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13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50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2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89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408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45386" y="646540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86432" y="0"/>
            <a:ext cx="8578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Ch7. Blocking and Confounding in the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𝟐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^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𝒌 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Factorial Design</a:t>
            </a:r>
          </a:p>
        </p:txBody>
      </p:sp>
    </p:spTree>
    <p:extLst>
      <p:ext uri="{BB962C8B-B14F-4D97-AF65-F5344CB8AC3E}">
        <p14:creationId xmlns:p14="http://schemas.microsoft.com/office/powerpoint/2010/main" val="2963510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6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03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90C9-0CC6-4EEE-87DB-C367428B02F0}" type="datetimeFigureOut">
              <a:rPr lang="ko-KR" altLang="en-US" smtClean="0"/>
              <a:t>2016-05-17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AB94-DD6D-4079-BD19-5634E667C3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437944"/>
            <a:ext cx="12192000" cy="42005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7937" y="1419936"/>
            <a:ext cx="11456126" cy="1908215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1547" y="1820045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 smtClean="0">
                <a:solidFill>
                  <a:schemeClr val="bg1"/>
                </a:solidFill>
              </a:rPr>
              <a:t>실험계획법 실습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94694" y="3529849"/>
                <a:ext cx="6829370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3200" b="1" dirty="0" smtClean="0">
                    <a:solidFill>
                      <a:srgbClr val="0E2642"/>
                    </a:solidFill>
                  </a:rPr>
                  <a:t>Ch7. Blocking and Confounding </a:t>
                </a:r>
                <a:br>
                  <a:rPr lang="en-US" altLang="ko-KR" sz="3200" b="1" dirty="0" smtClean="0">
                    <a:solidFill>
                      <a:srgbClr val="0E2642"/>
                    </a:solidFill>
                  </a:rPr>
                </a:br>
                <a:r>
                  <a:rPr lang="en-US" altLang="ko-KR" sz="3200" b="1" dirty="0" smtClean="0">
                    <a:solidFill>
                      <a:srgbClr val="0E2642"/>
                    </a:solidFill>
                  </a:rPr>
                  <a:t>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rgbClr val="0E264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ko-KR" altLang="en-US" sz="3200" b="1" dirty="0" smtClean="0">
                    <a:solidFill>
                      <a:srgbClr val="0E2642"/>
                    </a:solidFill>
                  </a:rPr>
                  <a:t> </a:t>
                </a:r>
                <a:r>
                  <a:rPr lang="en-US" altLang="ko-KR" sz="3200" b="1" dirty="0" smtClean="0">
                    <a:solidFill>
                      <a:srgbClr val="0E2642"/>
                    </a:solidFill>
                  </a:rPr>
                  <a:t>Factorial Design</a:t>
                </a:r>
                <a:endParaRPr lang="ko-KR" altLang="en-US" sz="3200" b="1" dirty="0">
                  <a:solidFill>
                    <a:srgbClr val="0E264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694" y="3529849"/>
                <a:ext cx="6829370" cy="1095877"/>
              </a:xfrm>
              <a:prstGeom prst="rect">
                <a:avLst/>
              </a:prstGeom>
              <a:blipFill rotWithShape="0">
                <a:blip r:embed="rId2"/>
                <a:stretch>
                  <a:fillRect t="-7778" r="-4103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0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Estimation of Error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1087" y="2003305"/>
            <a:ext cx="10029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Estimation of Error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3872" y="1638596"/>
            <a:ext cx="5041920" cy="4690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23359" y="2976113"/>
                <a:ext cx="3890513" cy="181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=4−1=3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𝑏𝑙𝑜𝑐𝑘𝑠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𝑏𝑙𝑜𝑐𝑘𝑠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US" altLang="ko-KR" dirty="0" smtClean="0"/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59" y="2976113"/>
                <a:ext cx="3890513" cy="1818575"/>
              </a:xfrm>
              <a:prstGeom prst="rect">
                <a:avLst/>
              </a:prstGeom>
              <a:blipFill rotWithShape="0">
                <a:blip r:embed="rId4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4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0" y="990788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7.2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using 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566831" y="1364276"/>
            <a:ext cx="5240334" cy="483209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7.2</a:t>
            </a:r>
          </a:p>
          <a:p>
            <a:endParaRPr lang="en-US" altLang="ko-KR" sz="14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C&lt;-factor(c(-1,1))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D&lt;-factor(c(-1,1))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dat_7.2&lt;-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(A=A,B=B,C=C,D=D)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count&lt;-c(25,71,48,45,68,40,60,65,43,80,25,104,55,86,70,76)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dat_7.2&lt;-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(dat_7.2,count)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fit&lt;-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*B*C*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D,data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=dat_7.2)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x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(c(-1,1), c(-1,1), c(-1,1), c(-1,1))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 &lt;- x[,1]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 &lt;- x[,2]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 &lt;- x[,3]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 &lt;- x[,4]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fa 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(c("A", ""), c("B", ""), c("C", ""), c("D", ""))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eff &lt;- numeric(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nrow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(fa))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names(eff) &lt;- apply(fa, 1, paste, collapse="")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84123" y="1417873"/>
            <a:ext cx="5240334" cy="44012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effect &lt;- function (x) {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txt &lt;- names(x)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ntxt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length(txt)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numeric(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ntxt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for 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in 1:ntxt) {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y &lt;- paste(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strsplit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(txt[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], "")[[1]], collapse="*")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z &lt;-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eval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(parse(text = y))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[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] &lt;- sum(z*R)/8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}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names(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 &lt;- txt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ans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</a:t>
            </a:r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}</a:t>
            </a:r>
          </a:p>
          <a:p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 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&lt;- effect(eff)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</a:t>
            </a:r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qqnorm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sz="1400" b="1" dirty="0" err="1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qqline</a:t>
            </a:r>
            <a:r>
              <a:rPr lang="en-US" altLang="ko-KR" sz="14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text(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tmp$x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tmp$y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names(y), </a:t>
            </a:r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pos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=3)</a:t>
            </a:r>
          </a:p>
          <a:p>
            <a:r>
              <a:rPr lang="en-US" altLang="ko-KR" sz="1400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dev.off</a:t>
            </a:r>
            <a:r>
              <a:rPr lang="en-US" altLang="ko-KR" sz="14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()</a:t>
            </a:r>
          </a:p>
          <a:p>
            <a:endParaRPr lang="en-US" altLang="ko-KR" sz="14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70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Modification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of data: reduced 20 to first 8 run order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1026016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Another Illustration of Why Blocking Is Important</a:t>
            </a:r>
            <a:endParaRPr lang="en-US" altLang="ko-KR" sz="28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9028" y="1852557"/>
            <a:ext cx="7453942" cy="438927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432649" y="2803585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432649" y="3210600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32649" y="3424561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432649" y="4047193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32649" y="4440248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432649" y="4654209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32649" y="5066485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32649" y="5877366"/>
            <a:ext cx="232914" cy="232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Normal Probability plot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1026016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Another Illustration of Why Blocking Is Important</a:t>
            </a:r>
            <a:endParaRPr lang="en-US" altLang="ko-KR" sz="28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913"/>
          <a:stretch/>
        </p:blipFill>
        <p:spPr>
          <a:xfrm>
            <a:off x="6942022" y="1866086"/>
            <a:ext cx="4531110" cy="4371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703" y="1917842"/>
            <a:ext cx="4586522" cy="437183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72814" y="3528206"/>
            <a:ext cx="724619" cy="52379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EXAMPLE </a:t>
            </a: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7.2 </a:t>
            </a: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using 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0329" y="489636"/>
            <a:ext cx="10260162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3</a:t>
            </a:r>
            <a:r>
              <a:rPr lang="en-US" altLang="ko-KR" sz="28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. Another Illustration of Why Blocking Is Important</a:t>
            </a:r>
            <a:endParaRPr lang="en-US" altLang="ko-KR" sz="2800" b="1" dirty="0" smtClean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8204" y="1767188"/>
            <a:ext cx="11277255" cy="36933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#7.3  </a:t>
            </a: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count&lt;-c(25,71,28,45,68,60,60,65,23,80,45,84,75,86,70,76)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dat_7.3&lt;-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data.frame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(A=A,B=B,C=C,D=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D,count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fit&lt;-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count~A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*B*C*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D,data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=dat_7.3)</a:t>
            </a: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y &lt;- effect(eff)</a:t>
            </a: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&lt;- 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qqnorm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qqline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(y)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text(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tmp$x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tmp$y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names(y), 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pos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=3)</a:t>
            </a:r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91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39324" y="2714413"/>
            <a:ext cx="7113353" cy="1303336"/>
          </a:xfrm>
          <a:prstGeom prst="rect">
            <a:avLst/>
          </a:prstGeom>
          <a:solidFill>
            <a:srgbClr val="0E2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1547" y="2812083"/>
            <a:ext cx="8255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1571" y="1327131"/>
                <a:ext cx="9504467" cy="2246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200000"/>
                  </a:lnSpc>
                  <a:buAutoNum type="arabicPeriod"/>
                </a:pPr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Factorial </a:t>
                </a:r>
                <a:r>
                  <a:rPr lang="en-US" altLang="ko-KR" sz="24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</a:t>
                </a:r>
              </a:p>
              <a:p>
                <a:pPr marL="514350" indent="-514350">
                  <a:lnSpc>
                    <a:spcPct val="200000"/>
                  </a:lnSpc>
                  <a:buAutoNum type="arabicPeriod"/>
                </a:pPr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Factorial </a:t>
                </a:r>
                <a:r>
                  <a:rPr lang="en-US" altLang="ko-KR" sz="24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</a:t>
                </a:r>
              </a:p>
              <a:p>
                <a:pPr marL="514350" indent="-514350">
                  <a:lnSpc>
                    <a:spcPct val="200000"/>
                  </a:lnSpc>
                  <a:buAutoNum type="arabicPeriod"/>
                </a:pPr>
                <a:r>
                  <a:rPr lang="en-US" altLang="ko-KR" sz="24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Another Illustration of Why Blocking Is Important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1" y="1327131"/>
                <a:ext cx="9504467" cy="2246449"/>
              </a:xfrm>
              <a:prstGeom prst="rect">
                <a:avLst/>
              </a:prstGeom>
              <a:blipFill rotWithShape="0">
                <a:blip r:embed="rId2"/>
                <a:stretch>
                  <a:fillRect l="-1347" b="-7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22857" y="540455"/>
            <a:ext cx="3767901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Contents</a:t>
            </a:r>
            <a:endParaRPr lang="en-US" altLang="ko-KR" sz="28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7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EXAMPLE 7.1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2106642"/>
            <a:ext cx="11734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7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Chemical Process Experiment in Three Blocks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E6E7E8"/>
              </a:clrFrom>
              <a:clrTo>
                <a:srgbClr val="E6E7E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1637" y="1947593"/>
            <a:ext cx="8848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070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HY견명조" panose="02030600000101010101" pitchFamily="18" charset="-127"/>
              </a:rPr>
              <a:t>EXAMPLE 7.1 using R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Blocking a Replicated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858" t="-19101" b="-4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728204" y="1767188"/>
            <a:ext cx="11277255" cy="313932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# 7.1 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A&lt;-factor(c(-1,1))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B&lt;-factor(c(-1,1))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rep&lt;-factor(c(1,2,3))</a:t>
            </a: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dat_7.1&lt;-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expand.grid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(A=A,B=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B,rep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=rep)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c_7.1&lt;-c(28,36,18,31,25,32,19,30,27,32,23,29)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dat_7.1&lt;-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cbind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(dat_7.1,c_7.1)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fit_7.1&lt;-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aov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(c_7.1~A*</a:t>
            </a:r>
            <a:r>
              <a:rPr lang="en-US" altLang="ko-KR" b="1" dirty="0" err="1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B+rep,data</a:t>
            </a:r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=dat_7.1)</a:t>
            </a:r>
          </a:p>
          <a:p>
            <a:r>
              <a:rPr lang="en-US" altLang="ko-KR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summary(fit_7.1)</a:t>
            </a:r>
          </a:p>
          <a:p>
            <a:endParaRPr lang="en-US" altLang="ko-KR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55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</a:t>
                </a: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design in two blocks</a:t>
                </a:r>
                <a:endParaRPr lang="en-US" altLang="ko-KR" sz="2000" b="1" dirty="0">
                  <a:ln w="0"/>
                  <a:solidFill>
                    <a:srgbClr val="0E264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HY견명조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824" b="-29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220" y="2235762"/>
            <a:ext cx="5516836" cy="2576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6969" y="2235762"/>
            <a:ext cx="5959224" cy="26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ü"/>
                </a:pPr>
                <a:r>
                  <a:rPr lang="en-US" altLang="ko-KR" sz="20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b="1" dirty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HY견명조" panose="02030600000101010101" pitchFamily="18" charset="-127"/>
                  </a:rPr>
                  <a:t> design in two blocks</a:t>
                </a: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1" y="1226817"/>
                <a:ext cx="9991669" cy="411779"/>
              </a:xfrm>
              <a:prstGeom prst="rect">
                <a:avLst/>
              </a:prstGeom>
              <a:blipFill rotWithShape="0">
                <a:blip r:embed="rId2"/>
                <a:stretch>
                  <a:fillRect l="-671" t="-8824" b="-29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3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3062" y="2087569"/>
            <a:ext cx="6527209" cy="30969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37" y="2420920"/>
            <a:ext cx="5328225" cy="24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Using a defining contrast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/>
          <p:cNvSpPr/>
          <p:nvPr/>
        </p:nvSpPr>
        <p:spPr>
          <a:xfrm>
            <a:off x="1357223" y="1737465"/>
            <a:ext cx="8537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Defining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Contrast: a linear combination in </a:t>
            </a:r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factorial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design with two blocks</a:t>
            </a:r>
            <a:endParaRPr lang="ko-KR" altLang="en-US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9562" y="2137575"/>
            <a:ext cx="3952875" cy="495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5337" y="3423608"/>
            <a:ext cx="6010275" cy="2857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6681" y="3423608"/>
            <a:ext cx="2352675" cy="5048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11331" y="2814091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 smtClean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EXAMPLE using a defining contrast</a:t>
            </a:r>
            <a:endParaRPr lang="en-US" altLang="ko-KR" sz="2000" b="1" dirty="0">
              <a:ln w="0"/>
              <a:solidFill>
                <a:srgbClr val="0E26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5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811331" y="1226817"/>
            <a:ext cx="9991669" cy="4117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n w="0"/>
                <a:solidFill>
                  <a:srgbClr val="0E26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Y견명조" panose="02030600000101010101" pitchFamily="18" charset="-127"/>
              </a:rPr>
              <a:t>Using the Principal Block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8AB94-DD6D-4079-BD19-5634E667C395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2. Confounding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800" b="1" i="1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ln w="0"/>
                            <a:solidFill>
                              <a:srgbClr val="0E2642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Y견명조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sz="2800" b="1" dirty="0" smtClean="0">
                    <a:ln w="0"/>
                    <a:solidFill>
                      <a:srgbClr val="0E2642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HY견명조" panose="02030600000101010101" pitchFamily="18" charset="-127"/>
                  </a:rPr>
                  <a:t> Factorial Design</a:t>
                </a: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9" y="489636"/>
                <a:ext cx="8526252" cy="539443"/>
              </a:xfrm>
              <a:prstGeom prst="rect">
                <a:avLst/>
              </a:prstGeom>
              <a:blipFill rotWithShape="0">
                <a:blip r:embed="rId2"/>
                <a:stretch>
                  <a:fillRect l="-1573" t="-10112" b="-35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1401678" y="1776435"/>
            <a:ext cx="6423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Principal </a:t>
            </a:r>
            <a:r>
              <a:rPr lang="en-US" altLang="ko-KR" sz="2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Block: the block containing the TC (1)</a:t>
            </a:r>
            <a:endParaRPr lang="ko-KR" altLang="en-US" sz="2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729" y="3737276"/>
            <a:ext cx="2781300" cy="1285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0072" y="3422952"/>
            <a:ext cx="2743200" cy="1914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4977" y="2257171"/>
            <a:ext cx="9579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Theory: Any element, except TC (1), in the principal block may be generated by multiplying two other elements in the principal block modulus 2 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7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8809</TotalTime>
  <Words>479</Words>
  <Application>Microsoft Office PowerPoint</Application>
  <PresentationFormat>와이드스크린</PresentationFormat>
  <Paragraphs>118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HY견명조</vt:lpstr>
      <vt:lpstr>Wingdings</vt:lpstr>
      <vt:lpstr>Cambria Math</vt:lpstr>
      <vt:lpstr>Arial</vt:lpstr>
      <vt:lpstr>Arial Unicode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admin</cp:lastModifiedBy>
  <cp:revision>451</cp:revision>
  <dcterms:created xsi:type="dcterms:W3CDTF">2014-02-11T14:19:02Z</dcterms:created>
  <dcterms:modified xsi:type="dcterms:W3CDTF">2016-05-18T01:37:38Z</dcterms:modified>
</cp:coreProperties>
</file>