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1" r:id="rId11"/>
    <p:sldId id="359" r:id="rId12"/>
    <p:sldId id="361" r:id="rId13"/>
    <p:sldId id="362" r:id="rId14"/>
    <p:sldId id="363" r:id="rId15"/>
    <p:sldId id="364" r:id="rId16"/>
    <p:sldId id="262" r:id="rId17"/>
  </p:sldIdLst>
  <p:sldSz cx="12192000" cy="6858000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HY견명조" panose="0203060000010101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HY" initials="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642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4424" autoAdjust="0"/>
  </p:normalViewPr>
  <p:slideViewPr>
    <p:cSldViewPr snapToGrid="0">
      <p:cViewPr varScale="1">
        <p:scale>
          <a:sx n="110" d="100"/>
          <a:sy n="110" d="100"/>
        </p:scale>
        <p:origin x="74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6150D-17C3-40DD-ACA4-02565F9A489C}" type="datetimeFigureOut">
              <a:rPr lang="ko-KR" altLang="en-US" smtClean="0"/>
              <a:t>2016-06-01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D7236-780B-4973-A3D4-EFD777C6C4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13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50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21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84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7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2016-06-01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20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2016-06-01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89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408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2016-06-01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45386" y="646540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D8AB94-DD6D-4079-BD19-5634E667C3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86432" y="0"/>
            <a:ext cx="8578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Ch8. Two-level Fractional Factorial Designs</a:t>
            </a:r>
          </a:p>
        </p:txBody>
      </p:sp>
    </p:spTree>
    <p:extLst>
      <p:ext uri="{BB962C8B-B14F-4D97-AF65-F5344CB8AC3E}">
        <p14:creationId xmlns:p14="http://schemas.microsoft.com/office/powerpoint/2010/main" val="29635108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2016-06-01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64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2016-06-01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03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F90C9-0CC6-4EEE-87DB-C367428B02F0}" type="datetimeFigureOut">
              <a:rPr lang="ko-KR" altLang="en-US" smtClean="0"/>
              <a:t>2016-06-01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0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67937" y="1419936"/>
            <a:ext cx="11456126" cy="1908215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11547" y="1820045"/>
            <a:ext cx="8255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</a:rPr>
              <a:t>실험계획법 실습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4694" y="3529849"/>
            <a:ext cx="6829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0E2642"/>
                </a:solidFill>
              </a:rPr>
              <a:t>Ch8. Two-level Fractional </a:t>
            </a:r>
            <a:br>
              <a:rPr lang="en-US" altLang="ko-KR" sz="3200" b="1" dirty="0" smtClean="0">
                <a:solidFill>
                  <a:srgbClr val="0E2642"/>
                </a:solidFill>
              </a:rPr>
            </a:br>
            <a:r>
              <a:rPr lang="en-US" altLang="ko-KR" sz="3200" b="1" dirty="0" smtClean="0">
                <a:solidFill>
                  <a:srgbClr val="0E2642"/>
                </a:solidFill>
              </a:rPr>
              <a:t>Factorial Designs</a:t>
            </a:r>
            <a:endParaRPr lang="ko-KR" altLang="en-US" sz="3200" b="1" dirty="0">
              <a:solidFill>
                <a:srgbClr val="0E26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3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811331" y="1226817"/>
                <a:ext cx="9991669" cy="41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ü"/>
                </a:pPr>
                <a:r>
                  <a:rPr lang="en-US" altLang="ko-KR" sz="20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ko-KR" altLang="en-US" sz="20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 </a:t>
                </a:r>
                <a:r>
                  <a:rPr lang="en-US" altLang="ko-KR" sz="20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Design</a:t>
                </a: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1" y="1226817"/>
                <a:ext cx="9991669" cy="411779"/>
              </a:xfrm>
              <a:prstGeom prst="rect">
                <a:avLst/>
              </a:prstGeom>
              <a:blipFill rotWithShape="0">
                <a:blip r:embed="rId2"/>
                <a:stretch>
                  <a:fillRect l="-671" t="-7353" b="-30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1026016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2. 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10260162" cy="539443"/>
              </a:xfrm>
              <a:prstGeom prst="rect">
                <a:avLst/>
              </a:prstGeom>
              <a:blipFill rotWithShape="0">
                <a:blip r:embed="rId3"/>
                <a:stretch>
                  <a:fillRect l="-1306" t="-10112" b="-35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811331" y="1980195"/>
                <a:ext cx="10892989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ko-KR" b="1" kern="100" dirty="0" smtClean="0">
                    <a:latin typeface="+mn-ea"/>
                    <a:cs typeface="Times New Roman" panose="02020603050405020304" pitchFamily="18" charset="0"/>
                  </a:rPr>
                  <a:t>Construction </a:t>
                </a:r>
                <a:r>
                  <a:rPr lang="en-US" altLang="ko-KR" b="1" kern="100" dirty="0">
                    <a:latin typeface="+mn-ea"/>
                    <a:cs typeface="Times New Roman" panose="02020603050405020304" pitchFamily="18" charset="0"/>
                  </a:rPr>
                  <a:t>of </a:t>
                </a:r>
                <a:r>
                  <a:rPr lang="en-US" altLang="ko-KR" b="1" kern="100" dirty="0" smtClean="0">
                    <a:latin typeface="+mn-ea"/>
                    <a:cs typeface="Times New Roman" panose="02020603050405020304" pitchFamily="18" charset="0"/>
                  </a:rPr>
                  <a:t>FFD</a:t>
                </a:r>
                <a:r>
                  <a:rPr lang="en-US" altLang="ko-KR" b="1" kern="100" dirty="0">
                    <a:latin typeface="+mn-ea"/>
                    <a:cs typeface="Times New Roman" panose="02020603050405020304" pitchFamily="18" charset="0"/>
                  </a:rPr>
                  <a:t>: </a:t>
                </a:r>
              </a:p>
              <a:p>
                <a:pPr lvl="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ko-KR" kern="100" dirty="0">
                    <a:latin typeface="+mn-ea"/>
                    <a:cs typeface="Times New Roman" panose="02020603050405020304" pitchFamily="18" charset="0"/>
                  </a:rPr>
                  <a:t>Step 1: Writing down a basic design consisting of runs associated with a full factorial in k-2 factors</a:t>
                </a:r>
              </a:p>
              <a:p>
                <a:pPr lvl="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ko-KR" kern="100" dirty="0">
                    <a:latin typeface="+mn-ea"/>
                    <a:cs typeface="Times New Roman" panose="02020603050405020304" pitchFamily="18" charset="0"/>
                  </a:rPr>
                  <a:t>Step 2: Associating the 2 additional columns with appropriately chosen interactions involving the first k-2 factors</a:t>
                </a:r>
                <a14:m>
                  <m:oMath xmlns:m="http://schemas.openxmlformats.org/officeDocument/2006/math">
                    <m:r>
                      <a:rPr lang="en-US" altLang="ko-KR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</m:oMath>
                </a14:m>
                <a:r>
                  <a:rPr lang="en-US" altLang="ko-KR" kern="100" dirty="0" smtClean="0">
                    <a:latin typeface="+mn-ea"/>
                    <a:cs typeface="Times New Roman" panose="02020603050405020304" pitchFamily="18" charset="0"/>
                  </a:rPr>
                  <a:t>2 </a:t>
                </a:r>
                <a:r>
                  <a:rPr lang="en-US" altLang="ko-KR" kern="100" dirty="0">
                    <a:latin typeface="+mn-ea"/>
                    <a:cs typeface="Times New Roman" panose="02020603050405020304" pitchFamily="18" charset="0"/>
                  </a:rPr>
                  <a:t>generators (say, P and Q):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=±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altLang="ko-KR" kern="100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kern="100" dirty="0">
                    <a:latin typeface="+mn-ea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=±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ko-KR" kern="100" dirty="0">
                    <a:latin typeface="+mn-ea"/>
                    <a:cs typeface="Times New Roman" panose="02020603050405020304" pitchFamily="18" charset="0"/>
                  </a:rPr>
                  <a:t> generating equations</a:t>
                </a:r>
              </a:p>
              <a:p>
                <a:pPr lvl="0">
                  <a:lnSpc>
                    <a:spcPct val="150000"/>
                  </a:lnSpc>
                  <a:spcAft>
                    <a:spcPts val="0"/>
                  </a:spcAft>
                </a:pPr>
                <a:endParaRPr lang="en-US" altLang="ko-KR" b="1" kern="1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ko-KR" b="1" kern="100" dirty="0" smtClean="0">
                    <a:latin typeface="+mn-ea"/>
                    <a:cs typeface="Times New Roman" panose="02020603050405020304" pitchFamily="18" charset="0"/>
                  </a:rPr>
                  <a:t>Complete </a:t>
                </a:r>
                <a:r>
                  <a:rPr lang="en-US" altLang="ko-KR" b="1" kern="100" dirty="0">
                    <a:latin typeface="+mn-ea"/>
                    <a:cs typeface="Times New Roman" panose="02020603050405020304" pitchFamily="18" charset="0"/>
                  </a:rPr>
                  <a:t>Defining Relation: </a:t>
                </a:r>
                <a:endParaRPr lang="en-US" altLang="ko-KR" b="1" kern="1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ko-KR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𝑃𝑄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kern="100" dirty="0" smtClean="0">
                    <a:latin typeface="+mn-ea"/>
                    <a:cs typeface="Times New Roman" panose="02020603050405020304" pitchFamily="18" charset="0"/>
                  </a:rPr>
                  <a:t>(PQ</a:t>
                </a:r>
                <a:r>
                  <a:rPr lang="en-US" altLang="ko-KR" kern="100" dirty="0">
                    <a:latin typeface="+mn-ea"/>
                    <a:cs typeface="Times New Roman" panose="02020603050405020304" pitchFamily="18" charset="0"/>
                  </a:rPr>
                  <a:t>: generalized interaction</a:t>
                </a:r>
                <a:r>
                  <a:rPr lang="en-US" altLang="ko-KR" kern="100" dirty="0" smtClean="0">
                    <a:latin typeface="+mn-ea"/>
                    <a:cs typeface="Times New Roman" panose="02020603050405020304" pitchFamily="18" charset="0"/>
                  </a:rPr>
                  <a:t>) </a:t>
                </a:r>
                <a:endParaRPr lang="en-US" altLang="ko-KR" i="1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ko-KR" kern="100" dirty="0" smtClean="0"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</m:oMath>
                </a14:m>
                <a:r>
                  <a:rPr lang="en-US" altLang="ko-KR" kern="100" dirty="0">
                    <a:latin typeface="+mn-ea"/>
                    <a:cs typeface="Times New Roman" panose="02020603050405020304" pitchFamily="18" charset="0"/>
                  </a:rPr>
                  <a:t>each effect has 3 aliases</a:t>
                </a: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1" y="1980195"/>
                <a:ext cx="10892989" cy="3416320"/>
              </a:xfrm>
              <a:prstGeom prst="rect">
                <a:avLst/>
              </a:prstGeom>
              <a:blipFill rotWithShape="0">
                <a:blip r:embed="rId4"/>
                <a:stretch>
                  <a:fillRect l="-448" r="-56" b="-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19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811331" y="1226817"/>
                <a:ext cx="9991669" cy="41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𝟔</m:t>
                        </m:r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−</m:t>
                        </m:r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design example</a:t>
                </a:r>
                <a:endParaRPr lang="en-US" altLang="ko-KR" sz="2000" b="1" dirty="0">
                  <a:ln w="0"/>
                  <a:solidFill>
                    <a:srgbClr val="0E264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HY견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1" y="1226817"/>
                <a:ext cx="9991669" cy="411779"/>
              </a:xfrm>
              <a:prstGeom prst="rect">
                <a:avLst/>
              </a:prstGeom>
              <a:blipFill rotWithShape="0">
                <a:blip r:embed="rId2"/>
                <a:stretch>
                  <a:fillRect l="-671" t="-8824" b="-29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1026016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2. 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10260162" cy="539443"/>
              </a:xfrm>
              <a:prstGeom prst="rect">
                <a:avLst/>
              </a:prstGeom>
              <a:blipFill rotWithShape="0">
                <a:blip r:embed="rId3"/>
                <a:stretch>
                  <a:fillRect l="-1306" t="-10112" b="-35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2088" y="3042887"/>
            <a:ext cx="5718514" cy="31487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89150" y="1836010"/>
            <a:ext cx="9384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ko-KR" kern="100" dirty="0">
                <a:latin typeface="+mn-ea"/>
                <a:cs typeface="Times New Roman" panose="02020603050405020304" pitchFamily="18" charset="0"/>
              </a:rPr>
              <a:t>I = ABCE and I = BCDF </a:t>
            </a:r>
            <a:r>
              <a:rPr lang="en-US" altLang="ko-KR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ko-KR" kern="100" dirty="0">
                <a:latin typeface="+mn-ea"/>
                <a:cs typeface="Times New Roman" panose="02020603050405020304" pitchFamily="18" charset="0"/>
              </a:rPr>
              <a:t> design </a:t>
            </a:r>
            <a:r>
              <a:rPr lang="en-US" altLang="ko-KR" kern="100" dirty="0" smtClean="0">
                <a:latin typeface="+mn-ea"/>
                <a:cs typeface="Times New Roman" panose="02020603050405020304" pitchFamily="18" charset="0"/>
              </a:rPr>
              <a:t>generators</a:t>
            </a:r>
            <a:endParaRPr lang="ko-KR" altLang="ko-KR" kern="100" dirty="0" smtClean="0">
              <a:latin typeface="+mn-ea"/>
              <a:cs typeface="Times New Roman" panose="02020603050405020304" pitchFamily="18" charset="0"/>
            </a:endParaRPr>
          </a:p>
          <a:p>
            <a:pPr marL="511810">
              <a:spcAft>
                <a:spcPts val="0"/>
              </a:spcAft>
            </a:pPr>
            <a:r>
              <a:rPr lang="en-US" altLang="ko-KR" kern="100" dirty="0" smtClean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kern="100" dirty="0" smtClean="0">
                <a:latin typeface="+mn-ea"/>
                <a:cs typeface="Times New Roman" panose="02020603050405020304" pitchFamily="18" charset="0"/>
              </a:rPr>
              <a:t> complete defining relation: I = ABCE = BCDF = ADEF (i.e., resolution IV)</a:t>
            </a:r>
            <a:endParaRPr lang="ko-KR" altLang="ko-KR" kern="100" dirty="0" smtClean="0">
              <a:latin typeface="+mn-ea"/>
              <a:cs typeface="Times New Roman" panose="02020603050405020304" pitchFamily="18" charset="0"/>
            </a:endParaRPr>
          </a:p>
          <a:p>
            <a:pPr marL="511810">
              <a:spcAft>
                <a:spcPts val="0"/>
              </a:spcAft>
            </a:pPr>
            <a:r>
              <a:rPr lang="en-US" altLang="ko-KR" kern="100" dirty="0" smtClean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kern="100" dirty="0" smtClean="0">
                <a:latin typeface="+mn-ea"/>
                <a:cs typeface="Times New Roman" panose="02020603050405020304" pitchFamily="18" charset="0"/>
              </a:rPr>
              <a:t> Alias of any effect = effect * word (of defining relation)</a:t>
            </a:r>
            <a:endParaRPr lang="ko-KR" altLang="ko-KR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0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811331" y="1226817"/>
                <a:ext cx="9991669" cy="41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𝟔</m:t>
                        </m:r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−</m:t>
                        </m:r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design example</a:t>
                </a:r>
                <a:endParaRPr lang="en-US" altLang="ko-KR" sz="2000" b="1" dirty="0">
                  <a:ln w="0"/>
                  <a:solidFill>
                    <a:srgbClr val="0E264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HY견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1" y="1226817"/>
                <a:ext cx="9991669" cy="411779"/>
              </a:xfrm>
              <a:prstGeom prst="rect">
                <a:avLst/>
              </a:prstGeom>
              <a:blipFill rotWithShape="0">
                <a:blip r:embed="rId2"/>
                <a:stretch>
                  <a:fillRect l="-671" t="-8824" b="-29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1026016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2. 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10260162" cy="539443"/>
              </a:xfrm>
              <a:prstGeom prst="rect">
                <a:avLst/>
              </a:prstGeom>
              <a:blipFill rotWithShape="0">
                <a:blip r:embed="rId3"/>
                <a:stretch>
                  <a:fillRect l="-1306" t="-10112" b="-35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5865" y="1668963"/>
            <a:ext cx="6240270" cy="47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2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11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EXAMPLE 8.4 using R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명조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1026016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2. 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10260162" cy="539443"/>
              </a:xfrm>
              <a:prstGeom prst="rect">
                <a:avLst/>
              </a:prstGeom>
              <a:blipFill rotWithShape="0">
                <a:blip r:embed="rId2"/>
                <a:stretch>
                  <a:fillRect l="-1306" t="-10112" b="-35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811331" y="1635957"/>
            <a:ext cx="5240334" cy="461664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A&lt;-factor(c(-1,1))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B&lt;-factor(c(-1,1))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C&lt;-factor(c(-1,1))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D&lt;-factor(c(-1,1))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E&lt;-factor(c(-1,1,1,-1,1,-1,-1,1,-1,1,1,-1,1,-1,-1,1))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F&lt;-factor(c(-1,-1,1,1,1,1,-1,-1,1,1,-1,-1,-1,-1,1,1))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dat_8.4&lt;-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expand.grid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(A=A,B=B,C=C,D=D)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count&lt;-c(6,10,32,60,4,15,26,60,8,12,34,60,16,5,37,52)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dat_8.4&lt;-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cbind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(dat_8.4,E,F,count)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fit_8.4&lt;-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aov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(count~(A+B+C+D+E+F)^2+A:B:D+A:B:F,data=dat_8.4)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summary(fit_8.4)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mt8.4&lt;-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model.tables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(fit_8.4,type="effect")$tables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y&lt;-eff(mt8.4)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tmp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&lt;-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qqnorm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(y)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qqline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(y)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text(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tmp$x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,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tmp$y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, names(y),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pos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=3)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56414" y="1635957"/>
            <a:ext cx="5240334" cy="160043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interaction.plot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(dat_8.4$A,dat_8.4$B,response=dat_8.4$count,col=c(1:2))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fit_8.4_2&lt;-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aov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count~A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*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B,data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=dat_8.4)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summary(fit_8.4_2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par(</a:t>
            </a:r>
            <a:r>
              <a:rPr lang="en-US" altLang="ko-KR" sz="1400" b="1" dirty="0" err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mfrow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=c(2,2))</a:t>
            </a:r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plot(fit_8.4_2)</a:t>
            </a:r>
          </a:p>
        </p:txBody>
      </p:sp>
    </p:spTree>
    <p:extLst>
      <p:ext uri="{BB962C8B-B14F-4D97-AF65-F5344CB8AC3E}">
        <p14:creationId xmlns:p14="http://schemas.microsoft.com/office/powerpoint/2010/main" val="30994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11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Choosing a Design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1026016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3</a:t>
                </a:r>
                <a:r>
                  <a:rPr lang="en-US" altLang="ko-KR" sz="28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. The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−</m:t>
                        </m:r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altLang="ko-KR" sz="28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 Fractional Factorial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10260162" cy="539443"/>
              </a:xfrm>
              <a:prstGeom prst="rect">
                <a:avLst/>
              </a:prstGeom>
              <a:blipFill rotWithShape="0">
                <a:blip r:embed="rId2"/>
                <a:stretch>
                  <a:fillRect l="-1306" t="-10112" b="-35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0112" y="1999365"/>
            <a:ext cx="10391775" cy="41052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398123" y="2352502"/>
            <a:ext cx="2871669" cy="3832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578735" y="1999365"/>
            <a:ext cx="261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best design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1026016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3</a:t>
                </a:r>
                <a:r>
                  <a:rPr lang="en-US" altLang="ko-KR" sz="28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. The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−</m:t>
                        </m:r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altLang="ko-KR" sz="28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 Fractional Factorial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10260162" cy="539443"/>
              </a:xfrm>
              <a:prstGeom prst="rect">
                <a:avLst/>
              </a:prstGeom>
              <a:blipFill rotWithShape="0">
                <a:blip r:embed="rId2"/>
                <a:stretch>
                  <a:fillRect l="-1306" t="-10112" b="-35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3409950" y="22969"/>
            <a:ext cx="5372100" cy="744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39324" y="2714413"/>
            <a:ext cx="7113353" cy="130333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11547" y="2812083"/>
            <a:ext cx="8255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1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2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1571" y="1327131"/>
                <a:ext cx="9504467" cy="2391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lnSpc>
                    <a:spcPct val="200000"/>
                  </a:lnSpc>
                  <a:buAutoNum type="arabicPeriod"/>
                </a:pPr>
                <a:r>
                  <a:rPr lang="en-US" altLang="ko-KR" sz="24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The One-Half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4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 </a:t>
                </a:r>
                <a:r>
                  <a:rPr lang="en-US" altLang="ko-KR" sz="24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Design</a:t>
                </a:r>
              </a:p>
              <a:p>
                <a:pPr marL="514350" indent="-514350">
                  <a:lnSpc>
                    <a:spcPct val="200000"/>
                  </a:lnSpc>
                  <a:buAutoNum type="arabicPeriod"/>
                </a:pPr>
                <a:r>
                  <a:rPr lang="en-US" altLang="ko-KR" sz="24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4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 </a:t>
                </a:r>
                <a:r>
                  <a:rPr lang="en-US" altLang="ko-KR" sz="24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Design</a:t>
                </a:r>
              </a:p>
              <a:p>
                <a:pPr marL="514350" indent="-514350">
                  <a:lnSpc>
                    <a:spcPct val="200000"/>
                  </a:lnSpc>
                  <a:buAutoNum type="arabicPeriod"/>
                </a:pPr>
                <a:r>
                  <a:rPr lang="en-US" altLang="ko-KR" sz="24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The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  <m:r>
                          <a:rPr lang="en-US" altLang="ko-KR" sz="24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−</m:t>
                        </m:r>
                        <m:r>
                          <a:rPr lang="en-US" altLang="ko-KR" sz="24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altLang="ko-KR" sz="24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 Fractional Factorial Design</a:t>
                </a:r>
                <a:endParaRPr lang="en-US" altLang="ko-KR" sz="2400" b="1" dirty="0" smtClean="0">
                  <a:ln w="0"/>
                  <a:solidFill>
                    <a:srgbClr val="0E264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HY견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71" y="1327131"/>
                <a:ext cx="9504467" cy="2391809"/>
              </a:xfrm>
              <a:prstGeom prst="rect">
                <a:avLst/>
              </a:prstGeom>
              <a:blipFill rotWithShape="0">
                <a:blip r:embed="rId2"/>
                <a:stretch>
                  <a:fillRect l="-1347"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522857" y="540455"/>
            <a:ext cx="376790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Contents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5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70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Definitions and Basic Principles</a:t>
            </a:r>
            <a:endParaRPr lang="en-US" altLang="ko-KR" sz="20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Blocking a Replicated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blipFill rotWithShape="0">
                <a:blip r:embed="rId2"/>
                <a:stretch>
                  <a:fillRect l="-1858" t="-19101" b="-415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811331" y="1631060"/>
                <a:ext cx="10892989" cy="9337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0"/>
                  </a:spcAft>
                </a:pPr>
                <a:r>
                  <a:rPr lang="en-US" altLang="ko-KR" kern="100" dirty="0" smtClean="0">
                    <a:latin typeface="+mn-ea"/>
                    <a:cs typeface="Times New Roman" panose="02020603050405020304" pitchFamily="18" charset="0"/>
                  </a:rPr>
                  <a:t>Notation</a:t>
                </a:r>
                <a:r>
                  <a:rPr lang="en-US" altLang="ko-KR" kern="100" dirty="0">
                    <a:latin typeface="+mn-ea"/>
                    <a:cs typeface="Times New Roman" panose="02020603050405020304" pitchFamily="18" charset="0"/>
                  </a:rPr>
                  <a:t>: because the design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lang="en-US" altLang="ko-KR" kern="100" dirty="0">
                    <a:latin typeface="+mn-ea"/>
                    <a:cs typeface="Times New Roman" panose="02020603050405020304" pitchFamily="18" charset="0"/>
                  </a:rPr>
                  <a:t> runs, it’s referred to as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ko-KR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ko-KR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  <a:endParaRPr lang="en-US" altLang="ko-KR" kern="1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ko-KR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ko-KR" kern="100" dirty="0" smtClean="0">
                    <a:latin typeface="+mn-ea"/>
                    <a:cs typeface="Times New Roman" panose="02020603050405020304" pitchFamily="18" charset="0"/>
                  </a:rPr>
                  <a:t> Formed by selecting TC’s that have ‘+’ in the high-order interaction, which is called the </a:t>
                </a:r>
                <a:r>
                  <a:rPr lang="en-US" altLang="ko-KR" b="1" kern="100" dirty="0" smtClean="0">
                    <a:latin typeface="+mn-ea"/>
                    <a:cs typeface="Times New Roman" panose="02020603050405020304" pitchFamily="18" charset="0"/>
                  </a:rPr>
                  <a:t>generator </a:t>
                </a:r>
                <a:r>
                  <a:rPr lang="en-US" altLang="ko-KR" kern="100" dirty="0" smtClean="0">
                    <a:latin typeface="+mn-ea"/>
                    <a:cs typeface="Times New Roman" panose="02020603050405020304" pitchFamily="18" charset="0"/>
                  </a:rPr>
                  <a:t>of this fraction, which is refer to a </a:t>
                </a:r>
                <a:r>
                  <a:rPr lang="en-US" altLang="ko-KR" b="1" kern="100" dirty="0" smtClean="0">
                    <a:latin typeface="+mn-ea"/>
                    <a:cs typeface="Times New Roman" panose="02020603050405020304" pitchFamily="18" charset="0"/>
                  </a:rPr>
                  <a:t>word</a:t>
                </a:r>
                <a:r>
                  <a:rPr lang="en-US" altLang="ko-KR" kern="100" dirty="0" smtClean="0">
                    <a:latin typeface="+mn-ea"/>
                    <a:cs typeface="Times New Roman" panose="02020603050405020304" pitchFamily="18" charset="0"/>
                  </a:rPr>
                  <a:t>.</a:t>
                </a:r>
                <a:endParaRPr lang="en-US" altLang="ko-KR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1" y="1631060"/>
                <a:ext cx="10892989" cy="933782"/>
              </a:xfrm>
              <a:prstGeom prst="rect">
                <a:avLst/>
              </a:prstGeom>
              <a:blipFill rotWithShape="0">
                <a:blip r:embed="rId3"/>
                <a:stretch>
                  <a:fillRect l="-448" t="-3268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3778" y="2739414"/>
            <a:ext cx="7144445" cy="354856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227127" y="4081549"/>
            <a:ext cx="441096" cy="1030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56789" y="3474720"/>
            <a:ext cx="20317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defining relation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9668223" y="3844052"/>
            <a:ext cx="388566" cy="4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5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811331" y="1226817"/>
                <a:ext cx="9991669" cy="40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ü"/>
                </a:pPr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Aliasing </a:t>
                </a:r>
                <a:r>
                  <a:rPr lang="en-US" altLang="ko-KR" sz="20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in the One-Half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𝟑</m:t>
                        </m:r>
                      </m:sup>
                    </m:sSup>
                  </m:oMath>
                </a14:m>
                <a:endParaRPr lang="en-US" altLang="ko-KR" sz="2000" b="1" dirty="0">
                  <a:ln w="0"/>
                  <a:solidFill>
                    <a:srgbClr val="0E264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HY견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1" y="1226817"/>
                <a:ext cx="9991669" cy="407099"/>
              </a:xfrm>
              <a:prstGeom prst="rect">
                <a:avLst/>
              </a:prstGeom>
              <a:blipFill rotWithShape="0">
                <a:blip r:embed="rId2"/>
                <a:stretch>
                  <a:fillRect l="-671" t="-8955" b="-313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Blocking a Replicated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blipFill rotWithShape="0">
                <a:blip r:embed="rId3"/>
                <a:stretch>
                  <a:fillRect l="-1858" t="-19101" b="-415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449" y="2368929"/>
            <a:ext cx="5376077" cy="26022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38159" y="2043048"/>
            <a:ext cx="3667125" cy="1362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8269" y="4294935"/>
            <a:ext cx="3867150" cy="1352550"/>
          </a:xfrm>
          <a:prstGeom prst="rect">
            <a:avLst/>
          </a:prstGeom>
        </p:spPr>
      </p:pic>
      <p:sp>
        <p:nvSpPr>
          <p:cNvPr id="11" name="등호 10"/>
          <p:cNvSpPr/>
          <p:nvPr/>
        </p:nvSpPr>
        <p:spPr>
          <a:xfrm rot="5400000">
            <a:off x="8954023" y="3480112"/>
            <a:ext cx="635395" cy="739833"/>
          </a:xfrm>
          <a:prstGeom prst="mathEqual">
            <a:avLst>
              <a:gd name="adj1" fmla="val 11160"/>
              <a:gd name="adj2" fmla="val 229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77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811331" y="1226817"/>
                <a:ext cx="9991669" cy="41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ü"/>
                </a:pPr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Aliasing in the One-Half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𝟑</m:t>
                        </m:r>
                      </m:sup>
                    </m:sSup>
                  </m:oMath>
                </a14:m>
                <a:endParaRPr lang="en-US" altLang="ko-KR" sz="2000" b="1" dirty="0" smtClean="0">
                  <a:ln w="0"/>
                  <a:solidFill>
                    <a:srgbClr val="0E264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ea typeface="HY견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1" y="1226817"/>
                <a:ext cx="9991669" cy="411779"/>
              </a:xfrm>
              <a:prstGeom prst="rect">
                <a:avLst/>
              </a:prstGeom>
              <a:blipFill rotWithShape="0">
                <a:blip r:embed="rId2"/>
                <a:stretch>
                  <a:fillRect l="-671" t="-8824" b="-29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Blocking a Replicated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blipFill rotWithShape="0">
                <a:blip r:embed="rId3"/>
                <a:stretch>
                  <a:fillRect l="-1858" t="-19101" b="-415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6830" y="1818804"/>
            <a:ext cx="8258340" cy="130959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529" y="4875225"/>
            <a:ext cx="1790700" cy="3429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730" y="5339863"/>
            <a:ext cx="1733550" cy="3143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5205" y="5790124"/>
            <a:ext cx="1752600" cy="31432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46189" y="3459554"/>
            <a:ext cx="2370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en-US" altLang="ko-KR" b="1" kern="100" dirty="0" smtClean="0">
                <a:latin typeface="+mn-ea"/>
                <a:cs typeface="Times New Roman" panose="02020603050405020304" pitchFamily="18" charset="0"/>
              </a:rPr>
              <a:t>principal </a:t>
            </a:r>
          </a:p>
          <a:p>
            <a:pPr lvl="0" algn="ctr">
              <a:spcAft>
                <a:spcPts val="0"/>
              </a:spcAft>
            </a:pPr>
            <a:r>
              <a:rPr lang="en-US" altLang="ko-KR" b="1" kern="100" dirty="0" smtClean="0">
                <a:latin typeface="+mn-ea"/>
                <a:cs typeface="Times New Roman" panose="02020603050405020304" pitchFamily="18" charset="0"/>
              </a:rPr>
              <a:t>fraction</a:t>
            </a:r>
            <a:endParaRPr lang="en-US" altLang="ko-KR" b="1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7605" y="4317758"/>
            <a:ext cx="1447800" cy="3429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9478" y="4277548"/>
            <a:ext cx="1457325" cy="4191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2765" y="4787498"/>
            <a:ext cx="2190750" cy="135255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598280" y="3459554"/>
            <a:ext cx="4199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en-US" altLang="ko-KR" b="1" kern="100" dirty="0" smtClean="0">
                <a:latin typeface="+mn-ea"/>
                <a:cs typeface="Times New Roman" panose="02020603050405020304" pitchFamily="18" charset="0"/>
              </a:rPr>
              <a:t>alternate (or complementary)</a:t>
            </a:r>
            <a:endParaRPr lang="en-US" altLang="ko-KR" b="1" kern="100" dirty="0">
              <a:latin typeface="+mn-ea"/>
              <a:cs typeface="Times New Roman" panose="02020603050405020304" pitchFamily="18" charset="0"/>
            </a:endParaRPr>
          </a:p>
          <a:p>
            <a:pPr lvl="0" algn="ctr">
              <a:spcAft>
                <a:spcPts val="0"/>
              </a:spcAft>
            </a:pPr>
            <a:r>
              <a:rPr lang="en-US" altLang="ko-KR" b="1" kern="100" dirty="0" smtClean="0">
                <a:latin typeface="+mn-ea"/>
                <a:cs typeface="Times New Roman" panose="02020603050405020304" pitchFamily="18" charset="0"/>
              </a:rPr>
              <a:t>fraction</a:t>
            </a:r>
            <a:endParaRPr lang="en-US" altLang="ko-KR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오른쪽 화살표 29"/>
          <p:cNvSpPr/>
          <p:nvPr/>
        </p:nvSpPr>
        <p:spPr>
          <a:xfrm>
            <a:off x="6582458" y="4646497"/>
            <a:ext cx="407185" cy="37428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6557" y="3581071"/>
            <a:ext cx="4236514" cy="41506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8410" y="3996135"/>
            <a:ext cx="4393952" cy="46515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0964" y="4551355"/>
            <a:ext cx="4172107" cy="158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11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Design Resolution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Blocking a Replicated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blipFill rotWithShape="0">
                <a:blip r:embed="rId2"/>
                <a:stretch>
                  <a:fillRect l="-1858" t="-19101" b="-415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411610" y="1836334"/>
                <a:ext cx="9817669" cy="65678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ko-KR" kern="100" dirty="0">
                    <a:latin typeface="+mn-ea"/>
                    <a:cs typeface="Times New Roman" panose="02020603050405020304" pitchFamily="18" charset="0"/>
                  </a:rPr>
                  <a:t>Resolution R if no p-factor effect is aliased with another effect less than R – p factors</a:t>
                </a:r>
                <a:endParaRPr lang="ko-KR" altLang="ko-KR" kern="100" dirty="0">
                  <a:latin typeface="+mn-ea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ko-KR" kern="100" dirty="0">
                    <a:latin typeface="+mn-ea"/>
                    <a:cs typeface="Times New Roman" panose="02020603050405020304" pitchFamily="18" charset="0"/>
                  </a:rPr>
                  <a:t> The resolution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kern="100" dirty="0">
                    <a:latin typeface="+mn-ea"/>
                    <a:cs typeface="Times New Roman" panose="02020603050405020304" pitchFamily="18" charset="0"/>
                  </a:rPr>
                  <a:t> FFD = #letters in the shortest word in defining relation</a:t>
                </a:r>
                <a:endParaRPr lang="ko-KR" altLang="ko-KR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610" y="1836334"/>
                <a:ext cx="9817669" cy="656783"/>
              </a:xfrm>
              <a:prstGeom prst="rect">
                <a:avLst/>
              </a:prstGeom>
              <a:blipFill rotWithShape="0">
                <a:blip r:embed="rId3"/>
                <a:stretch>
                  <a:fillRect l="-559" t="-4630" b="-12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08759" y="2718018"/>
                <a:ext cx="285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𝑹𝒆𝒔𝒐𝒍𝒖𝒕𝒊𝒐𝒏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Ⅲ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𝑫𝒆𝒔𝒊𝒈𝒏𝒔</m:t>
                    </m:r>
                  </m:oMath>
                </a14:m>
                <a:endParaRPr lang="en-US" altLang="ko-KR" b="1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759" y="2718018"/>
                <a:ext cx="28565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478" t="-17778" r="-213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08759" y="3825743"/>
                <a:ext cx="285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𝑹𝒆𝒔𝒐𝒍𝒖𝒕𝒊𝒐𝒏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Ⅳ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𝑫𝒆𝒔𝒊𝒈𝒏𝒔</m:t>
                    </m:r>
                  </m:oMath>
                </a14:m>
                <a:endParaRPr lang="en-US" altLang="ko-KR" b="1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759" y="3825743"/>
                <a:ext cx="285655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78" t="-17778" r="-213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508759" y="4934304"/>
                <a:ext cx="285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𝑹𝒆𝒔𝒐𝒍𝒖𝒕𝒊𝒐𝒏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Ⅴ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𝑫𝒆𝒔𝒊𝒈𝒏𝒔</m:t>
                    </m:r>
                  </m:oMath>
                </a14:m>
                <a:endParaRPr lang="en-US" altLang="ko-KR" b="1" dirty="0" smtClean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759" y="4934304"/>
                <a:ext cx="285655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78" t="-17391" r="-213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816330" y="3080591"/>
                <a:ext cx="50325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𝑀𝑎𝑖𝑛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𝑒𝑓𝑓𝑒𝑐𝑡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𝑓𝑎𝑐𝑡𝑜𝑟𝑠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𝑡𝑒𝑟𝑎𝑐𝑡𝑖𝑜𝑛𝑠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𝑎𝑙𝑖𝑎𝑠𝑒𝑑</m:t>
                          </m:r>
                        </m:e>
                      </m:d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330" y="3080591"/>
                <a:ext cx="503259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6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16330" y="3443165"/>
                <a:ext cx="2731517" cy="29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Ⅲ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3−1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𝐴𝐵𝐶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330" y="3443165"/>
                <a:ext cx="2731517" cy="297004"/>
              </a:xfrm>
              <a:prstGeom prst="rect">
                <a:avLst/>
              </a:prstGeom>
              <a:blipFill rotWithShape="0">
                <a:blip r:embed="rId8"/>
                <a:stretch>
                  <a:fillRect l="-2009" r="-2232" b="-32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16330" y="4188317"/>
                <a:ext cx="61328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𝑓𝑎𝑐𝑡𝑜𝑟𝑠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𝑡𝑒𝑟𝑎𝑐𝑡𝑖𝑜𝑛𝑠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𝑓𝑎𝑐𝑡𝑜𝑟𝑠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𝑡𝑒𝑟𝑎𝑐𝑡𝑖𝑜𝑛𝑠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𝑎𝑙𝑖𝑎𝑠𝑒𝑑</m:t>
                          </m:r>
                        </m:e>
                      </m:d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330" y="4188317"/>
                <a:ext cx="6132897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9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816330" y="4550891"/>
                <a:ext cx="2888419" cy="2978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Ⅳ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4−1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𝐴𝐵𝐶𝐷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330" y="4550891"/>
                <a:ext cx="2888419" cy="297838"/>
              </a:xfrm>
              <a:prstGeom prst="rect">
                <a:avLst/>
              </a:prstGeom>
              <a:blipFill rotWithShape="0">
                <a:blip r:embed="rId10"/>
                <a:stretch>
                  <a:fillRect l="-1899" t="-2083" r="-1899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816330" y="5296878"/>
                <a:ext cx="6081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𝑓𝑎𝑐𝑡𝑜𝑟𝑠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𝑡𝑒𝑟𝑎𝑐𝑡𝑖𝑜𝑛𝑠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𝑓𝑎𝑐𝑡𝑜𝑟𝑠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𝑡𝑒𝑟𝑎𝑐𝑡𝑖𝑜𝑛𝑠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𝑎𝑙𝑖𝑎𝑠𝑒𝑑</m:t>
                          </m:r>
                        </m:e>
                      </m:d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330" y="5296878"/>
                <a:ext cx="608160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0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816330" y="5659450"/>
                <a:ext cx="3034998" cy="304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Ⅴ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5−1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𝐴𝐵𝐶𝐷𝐸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330" y="5659450"/>
                <a:ext cx="3034998" cy="304058"/>
              </a:xfrm>
              <a:prstGeom prst="rect">
                <a:avLst/>
              </a:prstGeom>
              <a:blipFill rotWithShape="0">
                <a:blip r:embed="rId12"/>
                <a:stretch>
                  <a:fillRect l="-1807" t="-2000" r="-1807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46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11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Construction and Analysis of the One-Half Fraction</a:t>
            </a:r>
            <a:endParaRPr lang="en-US" altLang="ko-KR" sz="20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Blocking a Replicated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blipFill rotWithShape="0">
                <a:blip r:embed="rId2"/>
                <a:stretch>
                  <a:fillRect l="-1858" t="-19101" b="-415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0364" y="2659294"/>
            <a:ext cx="8329903" cy="3392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1870364" y="1785938"/>
                <a:ext cx="8584851" cy="666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Ⅲ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: writing down the full 22 factorial (basic design), </a:t>
                </a: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dirty="0">
                    <a:latin typeface="Cambria Math" panose="02040503050406030204" pitchFamily="18" charset="0"/>
                  </a:rPr>
                  <a:t>                                  and then equating C = AB. (note that alternative fraction: C = – AB)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0364" y="1785938"/>
                <a:ext cx="8584851" cy="666336"/>
              </a:xfrm>
              <a:prstGeom prst="rect">
                <a:avLst/>
              </a:prstGeom>
              <a:blipFill rotWithShape="0">
                <a:blip r:embed="rId4"/>
                <a:stretch>
                  <a:fillRect t="-2752" b="-137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6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11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EXAMPLE 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8.1 </a:t>
            </a: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using R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Blocking a Replicated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blipFill rotWithShape="0">
                <a:blip r:embed="rId2"/>
                <a:stretch>
                  <a:fillRect l="-1858" t="-19101" b="-415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811331" y="1635957"/>
            <a:ext cx="5240334" cy="332398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#Ex 8.1</a:t>
            </a:r>
          </a:p>
          <a:p>
            <a:endParaRPr lang="en-US" altLang="ko-KR" sz="14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A&lt;-factor(c(-1,1))</a:t>
            </a:r>
          </a:p>
          <a:p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B&lt;-factor(c(-1,1))</a:t>
            </a:r>
          </a:p>
          <a:p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C&lt;-factor(c(-1,1))</a:t>
            </a:r>
          </a:p>
          <a:p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D&lt;-factor(c(-1,1,1,-1,1,-1,-1,1))</a:t>
            </a:r>
          </a:p>
          <a:p>
            <a:endParaRPr lang="en-US" altLang="ko-KR" sz="14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dat_8.1&lt;-</a:t>
            </a:r>
            <a:r>
              <a:rPr lang="en-US" altLang="ko-KR" sz="1400" b="1" dirty="0" err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expand.grid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(A=A,B=B,C=C)</a:t>
            </a:r>
          </a:p>
          <a:p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count&lt;-c(45,100,45,65,75,60,80,96)</a:t>
            </a:r>
          </a:p>
          <a:p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dat_8.1&lt;-</a:t>
            </a:r>
            <a:r>
              <a:rPr lang="en-US" altLang="ko-KR" sz="1400" b="1" dirty="0" err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cbind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(dat_8.1,D,count)</a:t>
            </a:r>
          </a:p>
          <a:p>
            <a:endParaRPr lang="en-US" altLang="ko-KR" sz="14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fit_8.1&lt;-</a:t>
            </a:r>
            <a:r>
              <a:rPr lang="en-US" altLang="ko-KR" sz="1400" b="1" dirty="0" err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aov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</a:t>
            </a:r>
            <a:r>
              <a:rPr lang="en-US" altLang="ko-KR" sz="1400" b="1" dirty="0" err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count~A+B+C+D+A:B+A:C+A:D,data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=dat_8.1)</a:t>
            </a:r>
          </a:p>
          <a:p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summary(fit_8.1)</a:t>
            </a:r>
          </a:p>
          <a:p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mt8.1&lt;-</a:t>
            </a:r>
            <a:r>
              <a:rPr lang="en-US" altLang="ko-KR" sz="1400" b="1" dirty="0" err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model.tables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(fit_8.1,methods="effect")$table</a:t>
            </a:r>
          </a:p>
          <a:p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y_8.1&lt;-eff(mt8.1)</a:t>
            </a:r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091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11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EXAMPLE 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8.2 </a:t>
            </a: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using R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Blocking a Replicated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blipFill rotWithShape="0">
                <a:blip r:embed="rId2"/>
                <a:stretch>
                  <a:fillRect l="-1858" t="-19101" b="-415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811331" y="1635957"/>
            <a:ext cx="5240334" cy="48320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 8.2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A&lt;-factor(c(-1,1))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B&lt;-factor(c(-1,1))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C&lt;-factor(c(-1,1))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D&lt;-factor(c(-1,1))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dat_8.2&lt;-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expand.grid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(A=A,B=B,C=C,D=D)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E&lt;-factor(c(1,-1,-1,1,-1,1,1,-1,-1,1,1,-1,1,-1,-1,1))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count&lt;-c(8,9,34,52,16,22,45,60,6,10,30,50,15,21,44,63)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dat_8.2&lt;-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cbind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(dat_8.2,E,count)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aov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count~A+B+C+D+E+A:B+A:C+A:D+A:E+B:C+B:D+B:E+C:D+C:E+D:E,data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=dat_8.2)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summary(fit)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mt8.2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model.tables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fit,type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="effect")$tables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y&lt;-eff(mt8.2)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tmp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&lt;-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qqnorm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(y)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qqline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(y)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text(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tmp$x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,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tmp$y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, names(y),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pos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=3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</a:t>
            </a:r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56414" y="1635957"/>
            <a:ext cx="5240334" cy="138499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fit_8.2_2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aov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count~A+B+C+A:B,data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=dat_8.2)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summary(fit_8.2_2)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par(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mfrow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=c(2,2))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plot(fit_8.2_2)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interaction.plot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(dat_8.2$A,dat_8.2$B,response=dat_8.2$count,col=c(1:2))</a:t>
            </a:r>
          </a:p>
        </p:txBody>
      </p:sp>
    </p:spTree>
    <p:extLst>
      <p:ext uri="{BB962C8B-B14F-4D97-AF65-F5344CB8AC3E}">
        <p14:creationId xmlns:p14="http://schemas.microsoft.com/office/powerpoint/2010/main" val="374498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9158</TotalTime>
  <Words>631</Words>
  <Application>Microsoft Office PowerPoint</Application>
  <PresentationFormat>와이드스크린</PresentationFormat>
  <Paragraphs>144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Wingdings</vt:lpstr>
      <vt:lpstr>Times New Roman</vt:lpstr>
      <vt:lpstr>Cambria Math</vt:lpstr>
      <vt:lpstr>Arial</vt:lpstr>
      <vt:lpstr>HY견명조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Beom</cp:lastModifiedBy>
  <cp:revision>475</cp:revision>
  <dcterms:created xsi:type="dcterms:W3CDTF">2014-02-11T14:19:02Z</dcterms:created>
  <dcterms:modified xsi:type="dcterms:W3CDTF">2016-06-01T09:34:46Z</dcterms:modified>
</cp:coreProperties>
</file>