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3" r:id="rId4"/>
    <p:sldId id="266" r:id="rId5"/>
    <p:sldId id="277" r:id="rId6"/>
    <p:sldId id="264" r:id="rId7"/>
    <p:sldId id="267" r:id="rId8"/>
    <p:sldId id="268" r:id="rId9"/>
    <p:sldId id="265" r:id="rId10"/>
    <p:sldId id="269" r:id="rId11"/>
    <p:sldId id="270" r:id="rId12"/>
    <p:sldId id="271" r:id="rId13"/>
    <p:sldId id="272" r:id="rId14"/>
    <p:sldId id="273" r:id="rId15"/>
    <p:sldId id="275" r:id="rId16"/>
    <p:sldId id="274" r:id="rId17"/>
    <p:sldId id="262" r:id="rId18"/>
  </p:sldIdLst>
  <p:sldSz cx="12192000" cy="6858000"/>
  <p:notesSz cx="6858000" cy="9144000"/>
  <p:embeddedFontLst>
    <p:embeddedFont>
      <p:font typeface="-윤고딕320" panose="020B0600000101010101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HY견명조" panose="02030600000101010101" pitchFamily="18" charset="-127"/>
      <p:regular r:id="rId23"/>
    </p:embeddedFont>
    <p:embeddedFont>
      <p:font typeface="HY엽서M" panose="02030600000101010101" pitchFamily="18" charset="-127"/>
      <p:regular r:id="rId24"/>
    </p:embeddedFont>
    <p:embeddedFont>
      <p:font typeface="Cambria Math" panose="02040503050406030204" pitchFamily="18" charset="0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HY" initials="K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642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424" autoAdjust="0"/>
  </p:normalViewPr>
  <p:slideViewPr>
    <p:cSldViewPr snapToGrid="0">
      <p:cViewPr varScale="1">
        <p:scale>
          <a:sx n="110" d="100"/>
          <a:sy n="110" d="100"/>
        </p:scale>
        <p:origin x="76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6150D-17C3-40DD-ACA4-02565F9A489C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D7236-780B-4973-A3D4-EFD777C6C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13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50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21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84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7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20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89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40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51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64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03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F90C9-0CC6-4EEE-87DB-C367428B02F0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8AB94-DD6D-4079-BD19-5634E667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5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8615981" y="4071597"/>
            <a:ext cx="3576019" cy="1839577"/>
            <a:chOff x="5035685" y="4543909"/>
            <a:chExt cx="3576019" cy="1839577"/>
          </a:xfrm>
        </p:grpSpPr>
        <p:sp>
          <p:nvSpPr>
            <p:cNvPr id="21" name="Freeform 10"/>
            <p:cNvSpPr>
              <a:spLocks/>
            </p:cNvSpPr>
            <p:nvPr/>
          </p:nvSpPr>
          <p:spPr bwMode="auto">
            <a:xfrm flipH="1">
              <a:off x="5035685" y="4543909"/>
              <a:ext cx="779171" cy="781696"/>
            </a:xfrm>
            <a:custGeom>
              <a:avLst/>
              <a:gdLst>
                <a:gd name="T0" fmla="*/ 458 w 458"/>
                <a:gd name="T1" fmla="*/ 42 h 467"/>
                <a:gd name="T2" fmla="*/ 369 w 458"/>
                <a:gd name="T3" fmla="*/ 467 h 467"/>
                <a:gd name="T4" fmla="*/ 0 w 458"/>
                <a:gd name="T5" fmla="*/ 0 h 467"/>
                <a:gd name="T6" fmla="*/ 458 w 458"/>
                <a:gd name="T7" fmla="*/ 42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467">
                  <a:moveTo>
                    <a:pt x="458" y="42"/>
                  </a:moveTo>
                  <a:lnTo>
                    <a:pt x="369" y="467"/>
                  </a:lnTo>
                  <a:lnTo>
                    <a:pt x="0" y="0"/>
                  </a:lnTo>
                  <a:lnTo>
                    <a:pt x="458" y="42"/>
                  </a:lnTo>
                  <a:close/>
                </a:path>
              </a:pathLst>
            </a:custGeom>
            <a:solidFill>
              <a:srgbClr val="0E2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1"/>
            <p:cNvSpPr>
              <a:spLocks/>
            </p:cNvSpPr>
            <p:nvPr/>
          </p:nvSpPr>
          <p:spPr bwMode="auto">
            <a:xfrm flipH="1">
              <a:off x="5246639" y="4666100"/>
              <a:ext cx="3365065" cy="1717386"/>
            </a:xfrm>
            <a:custGeom>
              <a:avLst/>
              <a:gdLst>
                <a:gd name="T0" fmla="*/ 724 w 1978"/>
                <a:gd name="T1" fmla="*/ 0 h 1026"/>
                <a:gd name="T2" fmla="*/ 1019 w 1978"/>
                <a:gd name="T3" fmla="*/ 677 h 1026"/>
                <a:gd name="T4" fmla="*/ 1838 w 1978"/>
                <a:gd name="T5" fmla="*/ 22 h 1026"/>
                <a:gd name="T6" fmla="*/ 1978 w 1978"/>
                <a:gd name="T7" fmla="*/ 194 h 1026"/>
                <a:gd name="T8" fmla="*/ 933 w 1978"/>
                <a:gd name="T9" fmla="*/ 1026 h 1026"/>
                <a:gd name="T10" fmla="*/ 631 w 1978"/>
                <a:gd name="T11" fmla="*/ 340 h 1026"/>
                <a:gd name="T12" fmla="*/ 0 w 1978"/>
                <a:gd name="T13" fmla="*/ 788 h 1026"/>
                <a:gd name="T14" fmla="*/ 0 w 1978"/>
                <a:gd name="T15" fmla="*/ 518 h 1026"/>
                <a:gd name="T16" fmla="*/ 724 w 1978"/>
                <a:gd name="T17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8" h="1026">
                  <a:moveTo>
                    <a:pt x="724" y="0"/>
                  </a:moveTo>
                  <a:lnTo>
                    <a:pt x="1019" y="677"/>
                  </a:lnTo>
                  <a:lnTo>
                    <a:pt x="1838" y="22"/>
                  </a:lnTo>
                  <a:lnTo>
                    <a:pt x="1978" y="194"/>
                  </a:lnTo>
                  <a:lnTo>
                    <a:pt x="933" y="1026"/>
                  </a:lnTo>
                  <a:lnTo>
                    <a:pt x="631" y="340"/>
                  </a:lnTo>
                  <a:lnTo>
                    <a:pt x="0" y="788"/>
                  </a:lnTo>
                  <a:lnTo>
                    <a:pt x="0" y="518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rgbClr val="0E2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22514" y="1455342"/>
            <a:ext cx="11456126" cy="1908215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3200" b="1" dirty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5400" b="1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실험계획법 실습</a:t>
            </a:r>
            <a:endParaRPr lang="en-US" altLang="ko-KR" sz="5400" b="1" dirty="0" smtClean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en-US" altLang="ko-KR" sz="2800" b="1" dirty="0" smtClean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6979" y="3899186"/>
            <a:ext cx="7846785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0206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인하대학교 대학원</a:t>
            </a:r>
            <a:endParaRPr lang="en-US" altLang="ko-KR" sz="3200" b="1" dirty="0" smtClean="0">
              <a:solidFill>
                <a:srgbClr val="00206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r"/>
            <a:r>
              <a:rPr lang="ko-KR" altLang="en-US" sz="3200" b="1" dirty="0" smtClean="0">
                <a:solidFill>
                  <a:srgbClr val="00206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홍규성 </a:t>
            </a:r>
            <a:endParaRPr lang="en-US" altLang="ko-KR" sz="3200" b="1" dirty="0">
              <a:solidFill>
                <a:srgbClr val="00206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903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0" y="0"/>
            <a:ext cx="471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Ch2 </a:t>
            </a:r>
            <a:r>
              <a:rPr lang="en-US" altLang="ko-KR" sz="2000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Basic Statistical Methods</a:t>
            </a:r>
            <a:r>
              <a:rPr lang="en-US" altLang="ko-KR" sz="2000" b="1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endParaRPr lang="ko-KR" altLang="en-US" sz="2000" b="1" dirty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5228" y="497325"/>
            <a:ext cx="11475874" cy="4770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25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Inference about the difference in </a:t>
            </a:r>
            <a:r>
              <a:rPr lang="en-US" altLang="ko-KR" sz="25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Mean, Randomized </a:t>
            </a:r>
            <a:r>
              <a:rPr lang="en-US" altLang="ko-KR" sz="25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Designs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63114" y="1322833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1.    Hypotheses Testing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996" y="1914732"/>
            <a:ext cx="68961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4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0" y="0"/>
            <a:ext cx="471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Ch2 </a:t>
            </a:r>
            <a:r>
              <a:rPr lang="en-US" altLang="ko-KR" sz="2000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Basic Statistical Methods</a:t>
            </a:r>
            <a:r>
              <a:rPr lang="en-US" altLang="ko-KR" sz="2000" b="1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endParaRPr lang="ko-KR" altLang="en-US" sz="2000" b="1" dirty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5228" y="497325"/>
            <a:ext cx="11475874" cy="4770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25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Inference about the difference in </a:t>
            </a:r>
            <a:r>
              <a:rPr lang="en-US" altLang="ko-KR" sz="25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Mean, Randomized </a:t>
            </a:r>
            <a:r>
              <a:rPr lang="en-US" altLang="ko-KR" sz="25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Designs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1063114" y="1322833"/>
                <a:ext cx="9991669" cy="419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ko-KR" sz="20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2</a:t>
                </a:r>
                <a:r>
                  <a:rPr lang="en-US" altLang="ko-KR" sz="20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.    The Case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bSupPr>
                      <m:e>
                        <m:r>
                          <a:rPr lang="ko-KR" altLang="en-US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𝝈</m:t>
                        </m:r>
                      </m:e>
                      <m:sub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𝟏</m:t>
                        </m:r>
                      </m:sub>
                      <m:sup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sup>
                    </m:sSubSup>
                    <m:r>
                      <a:rPr lang="en-US" altLang="ko-KR" sz="2000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altLang="ko-KR" sz="2000" b="1" dirty="0">
                  <a:ln w="0"/>
                  <a:solidFill>
                    <a:srgbClr val="0E264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14" y="1322833"/>
                <a:ext cx="9991669" cy="419987"/>
              </a:xfrm>
              <a:prstGeom prst="rect">
                <a:avLst/>
              </a:prstGeom>
              <a:blipFill rotWithShape="0">
                <a:blip r:embed="rId2"/>
                <a:stretch>
                  <a:fillRect l="-732" t="-10145" b="-260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28791"/>
          <a:stretch/>
        </p:blipFill>
        <p:spPr>
          <a:xfrm>
            <a:off x="1464772" y="2986342"/>
            <a:ext cx="6507753" cy="253857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772" y="2411621"/>
            <a:ext cx="4514850" cy="381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4772" y="1836901"/>
            <a:ext cx="63531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3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0" y="0"/>
            <a:ext cx="471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Ch2 </a:t>
            </a:r>
            <a:r>
              <a:rPr lang="en-US" altLang="ko-KR" sz="2000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Basic Statistical Methods</a:t>
            </a:r>
            <a:r>
              <a:rPr lang="en-US" altLang="ko-KR" sz="2000" b="1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endParaRPr lang="ko-KR" altLang="en-US" sz="2000" b="1" dirty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5228" y="497325"/>
            <a:ext cx="11475874" cy="4770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25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Inference about the difference in </a:t>
            </a:r>
            <a:r>
              <a:rPr lang="en-US" altLang="ko-KR" sz="25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Mean, Randomized </a:t>
            </a:r>
            <a:r>
              <a:rPr lang="en-US" altLang="ko-KR" sz="25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Designs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1063114" y="1322833"/>
                <a:ext cx="9991669" cy="419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ko-KR" sz="20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3.    The Case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bSupPr>
                      <m:e>
                        <m:r>
                          <a:rPr lang="ko-KR" altLang="en-US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𝝈</m:t>
                        </m:r>
                      </m:e>
                      <m:sub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𝟏</m:t>
                        </m:r>
                      </m:sub>
                      <m:sup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altLang="ko-KR" sz="20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0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ko-KR" sz="20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ko-KR" sz="20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altLang="ko-KR" sz="20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 Are Known</a:t>
                </a:r>
                <a:endParaRPr lang="en-US" altLang="ko-KR" sz="2000" b="1" dirty="0">
                  <a:ln w="0"/>
                  <a:solidFill>
                    <a:srgbClr val="0E264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14" y="1322833"/>
                <a:ext cx="9991669" cy="419987"/>
              </a:xfrm>
              <a:prstGeom prst="rect">
                <a:avLst/>
              </a:prstGeom>
              <a:blipFill rotWithShape="0">
                <a:blip r:embed="rId2"/>
                <a:stretch>
                  <a:fillRect l="-732" t="-10145" b="-260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934" y="2459900"/>
            <a:ext cx="4514850" cy="381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615" y="1925555"/>
            <a:ext cx="4781550" cy="342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5934" y="3142699"/>
            <a:ext cx="69818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9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0" y="0"/>
            <a:ext cx="471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Ch2 </a:t>
            </a:r>
            <a:r>
              <a:rPr lang="en-US" altLang="ko-KR" sz="2000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Basic Statistical Methods</a:t>
            </a:r>
            <a:r>
              <a:rPr lang="en-US" altLang="ko-KR" sz="2000" b="1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endParaRPr lang="ko-KR" altLang="en-US" sz="2000" b="1" dirty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5228" y="497325"/>
            <a:ext cx="11475874" cy="4770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25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Inference about the difference in </a:t>
            </a:r>
            <a:r>
              <a:rPr lang="en-US" altLang="ko-KR" sz="25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Mean, Randomized </a:t>
            </a:r>
            <a:r>
              <a:rPr lang="en-US" altLang="ko-KR" sz="25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Designs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63114" y="1322833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4</a:t>
            </a: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.    Comparing a Single Mean to a Specified Value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41" y="1841404"/>
            <a:ext cx="4388477" cy="2803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888" y="2240186"/>
            <a:ext cx="5851519" cy="395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0" y="0"/>
            <a:ext cx="471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Ch2 </a:t>
            </a:r>
            <a:r>
              <a:rPr lang="en-US" altLang="ko-KR" sz="2000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Basic Statistical Methods</a:t>
            </a:r>
            <a:r>
              <a:rPr lang="en-US" altLang="ko-KR" sz="2000" b="1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endParaRPr lang="ko-KR" altLang="en-US" sz="2000" b="1" dirty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5228" y="497325"/>
            <a:ext cx="11475874" cy="86177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25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Inference about the difference in </a:t>
            </a:r>
            <a:r>
              <a:rPr lang="en-US" altLang="ko-KR" sz="25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Mean, Paired Comparison Designs</a:t>
            </a:r>
            <a:endParaRPr lang="en-US" altLang="ko-KR" sz="25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63114" y="1322833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1.    The Paired Comparison Problem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280" y="2019486"/>
            <a:ext cx="71628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0" y="0"/>
            <a:ext cx="471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Ch2 </a:t>
            </a:r>
            <a:r>
              <a:rPr lang="en-US" altLang="ko-KR" sz="2000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Basic Statistical Methods</a:t>
            </a:r>
            <a:r>
              <a:rPr lang="en-US" altLang="ko-KR" sz="2000" b="1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endParaRPr lang="ko-KR" altLang="en-US" sz="2000" b="1" dirty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5228" y="497325"/>
            <a:ext cx="11475874" cy="4770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25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Inference about </a:t>
            </a:r>
            <a:r>
              <a:rPr lang="en-US" altLang="ko-KR" sz="25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the Variances of Normal Distributions</a:t>
            </a:r>
            <a:endParaRPr lang="en-US" altLang="ko-KR" sz="25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63114" y="1322833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1.    Test on a Single Variance 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071397"/>
            <a:ext cx="75438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6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0" y="0"/>
            <a:ext cx="471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Ch2 </a:t>
            </a:r>
            <a:r>
              <a:rPr lang="en-US" altLang="ko-KR" sz="2000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Basic Statistical Methods</a:t>
            </a:r>
            <a:r>
              <a:rPr lang="en-US" altLang="ko-KR" sz="2000" b="1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endParaRPr lang="ko-KR" altLang="en-US" sz="2000" b="1" dirty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5228" y="497325"/>
            <a:ext cx="11475874" cy="4770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25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Inference about </a:t>
            </a:r>
            <a:r>
              <a:rPr lang="en-US" altLang="ko-KR" sz="25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the Variances of Normal Distributions</a:t>
            </a:r>
            <a:endParaRPr lang="en-US" altLang="ko-KR" sz="25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63114" y="1322833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2.    Test on Two Variance : Independent Samples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306" y="2131729"/>
            <a:ext cx="70770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6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82731" y="1905506"/>
            <a:ext cx="5814086" cy="2308324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감사합니다</a:t>
            </a:r>
            <a:r>
              <a:rPr lang="en-US" altLang="ko-KR" sz="7200" b="1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algn="ctr"/>
            <a:r>
              <a:rPr lang="en-US" altLang="ko-KR" sz="7200" b="1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See You</a:t>
            </a:r>
            <a:endParaRPr lang="ko-KR" altLang="en-US" sz="7200" b="1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8615981" y="4071597"/>
            <a:ext cx="3576019" cy="1839577"/>
            <a:chOff x="5035685" y="4543909"/>
            <a:chExt cx="3576019" cy="1839577"/>
          </a:xfrm>
        </p:grpSpPr>
        <p:sp>
          <p:nvSpPr>
            <p:cNvPr id="34" name="Freeform 10"/>
            <p:cNvSpPr>
              <a:spLocks/>
            </p:cNvSpPr>
            <p:nvPr/>
          </p:nvSpPr>
          <p:spPr bwMode="auto">
            <a:xfrm flipH="1">
              <a:off x="5035685" y="4543909"/>
              <a:ext cx="779171" cy="781696"/>
            </a:xfrm>
            <a:custGeom>
              <a:avLst/>
              <a:gdLst>
                <a:gd name="T0" fmla="*/ 458 w 458"/>
                <a:gd name="T1" fmla="*/ 42 h 467"/>
                <a:gd name="T2" fmla="*/ 369 w 458"/>
                <a:gd name="T3" fmla="*/ 467 h 467"/>
                <a:gd name="T4" fmla="*/ 0 w 458"/>
                <a:gd name="T5" fmla="*/ 0 h 467"/>
                <a:gd name="T6" fmla="*/ 458 w 458"/>
                <a:gd name="T7" fmla="*/ 42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467">
                  <a:moveTo>
                    <a:pt x="458" y="42"/>
                  </a:moveTo>
                  <a:lnTo>
                    <a:pt x="369" y="467"/>
                  </a:lnTo>
                  <a:lnTo>
                    <a:pt x="0" y="0"/>
                  </a:lnTo>
                  <a:lnTo>
                    <a:pt x="458" y="42"/>
                  </a:lnTo>
                  <a:close/>
                </a:path>
              </a:pathLst>
            </a:custGeom>
            <a:solidFill>
              <a:srgbClr val="0E2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auto">
            <a:xfrm flipH="1">
              <a:off x="5246639" y="4666100"/>
              <a:ext cx="3365065" cy="1717386"/>
            </a:xfrm>
            <a:custGeom>
              <a:avLst/>
              <a:gdLst>
                <a:gd name="T0" fmla="*/ 724 w 1978"/>
                <a:gd name="T1" fmla="*/ 0 h 1026"/>
                <a:gd name="T2" fmla="*/ 1019 w 1978"/>
                <a:gd name="T3" fmla="*/ 677 h 1026"/>
                <a:gd name="T4" fmla="*/ 1838 w 1978"/>
                <a:gd name="T5" fmla="*/ 22 h 1026"/>
                <a:gd name="T6" fmla="*/ 1978 w 1978"/>
                <a:gd name="T7" fmla="*/ 194 h 1026"/>
                <a:gd name="T8" fmla="*/ 933 w 1978"/>
                <a:gd name="T9" fmla="*/ 1026 h 1026"/>
                <a:gd name="T10" fmla="*/ 631 w 1978"/>
                <a:gd name="T11" fmla="*/ 340 h 1026"/>
                <a:gd name="T12" fmla="*/ 0 w 1978"/>
                <a:gd name="T13" fmla="*/ 788 h 1026"/>
                <a:gd name="T14" fmla="*/ 0 w 1978"/>
                <a:gd name="T15" fmla="*/ 518 h 1026"/>
                <a:gd name="T16" fmla="*/ 724 w 1978"/>
                <a:gd name="T17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8" h="1026">
                  <a:moveTo>
                    <a:pt x="724" y="0"/>
                  </a:moveTo>
                  <a:lnTo>
                    <a:pt x="1019" y="677"/>
                  </a:lnTo>
                  <a:lnTo>
                    <a:pt x="1838" y="22"/>
                  </a:lnTo>
                  <a:lnTo>
                    <a:pt x="1978" y="194"/>
                  </a:lnTo>
                  <a:lnTo>
                    <a:pt x="933" y="1026"/>
                  </a:lnTo>
                  <a:lnTo>
                    <a:pt x="631" y="340"/>
                  </a:lnTo>
                  <a:lnTo>
                    <a:pt x="0" y="788"/>
                  </a:lnTo>
                  <a:lnTo>
                    <a:pt x="0" y="518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rgbClr val="0E2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101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75229" y="1188726"/>
            <a:ext cx="9991669" cy="403187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32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Basic Statistical Concepts</a:t>
            </a:r>
          </a:p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32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Sampling and Sampling Distributions</a:t>
            </a:r>
          </a:p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32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Inference about the difference in Mean, Randomized Designs</a:t>
            </a:r>
          </a:p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32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Inference about the difference in Means, Paired Comparison Designs</a:t>
            </a:r>
          </a:p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32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Inference about the variance of </a:t>
            </a:r>
          </a:p>
          <a:p>
            <a:r>
              <a:rPr lang="en-US" altLang="ko-KR" sz="32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    Normal Distribution</a:t>
            </a:r>
            <a:endParaRPr lang="en-US" altLang="ko-KR" sz="32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0" y="0"/>
            <a:ext cx="471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Ch2 </a:t>
            </a:r>
            <a:r>
              <a:rPr lang="en-US" altLang="ko-KR" sz="2000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Basic Statistical Methods</a:t>
            </a:r>
            <a:r>
              <a:rPr lang="en-US" altLang="ko-KR" sz="2000" b="1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endParaRPr lang="ko-KR" altLang="en-US" sz="2000" b="1" dirty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253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0" y="0"/>
            <a:ext cx="471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Ch2 </a:t>
            </a:r>
            <a:r>
              <a:rPr lang="en-US" altLang="ko-KR" sz="2000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Basic Statistical Methods</a:t>
            </a:r>
            <a:r>
              <a:rPr lang="en-US" altLang="ko-KR" sz="2000" b="1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endParaRPr lang="ko-KR" altLang="en-US" sz="2000" b="1" dirty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5228" y="497325"/>
            <a:ext cx="9991669" cy="4770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25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Basic Statistical Concepts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63114" y="1322833"/>
            <a:ext cx="9991669" cy="34778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Graphical Description of Variability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Plot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Bar chart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Box plot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Histogram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altLang="ko-KR" sz="2000" b="1" dirty="0" smtClean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altLang="ko-KR" sz="2000" b="1" dirty="0" smtClean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571500" indent="-571500">
              <a:buFont typeface="+mj-lt"/>
              <a:buAutoNum type="arabicPeriod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Probability Distributions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Mean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Variance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374883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0" y="0"/>
            <a:ext cx="471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Ch2 </a:t>
            </a:r>
            <a:r>
              <a:rPr lang="en-US" altLang="ko-KR" sz="2000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Basic Statistical Methods</a:t>
            </a:r>
            <a:r>
              <a:rPr lang="en-US" altLang="ko-KR" sz="2000" b="1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endParaRPr lang="ko-KR" altLang="en-US" sz="2000" b="1" dirty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5228" y="497325"/>
            <a:ext cx="9991669" cy="4770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25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Basic Statistical Concepts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63114" y="1322833"/>
            <a:ext cx="999166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Graphical Description of Variability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Scatter Plot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89" y="2090381"/>
            <a:ext cx="3911846" cy="31382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45855" y="1617551"/>
            <a:ext cx="21997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Bar chart </a:t>
            </a:r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208" y="2079874"/>
            <a:ext cx="4205689" cy="314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1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0" y="0"/>
            <a:ext cx="471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Ch2 </a:t>
            </a:r>
            <a:r>
              <a:rPr lang="en-US" altLang="ko-KR" sz="2000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Basic Statistical Methods</a:t>
            </a:r>
            <a:r>
              <a:rPr lang="en-US" altLang="ko-KR" sz="2000" b="1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endParaRPr lang="ko-KR" altLang="en-US" sz="2000" b="1" dirty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5228" y="497325"/>
            <a:ext cx="9991669" cy="4770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25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Basic Statistical Concepts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63114" y="1322833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Box plot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62480" y="1322833"/>
            <a:ext cx="21997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Histogram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874" y="1956601"/>
            <a:ext cx="3796493" cy="27323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14" y="1796458"/>
            <a:ext cx="3547885" cy="304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4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0" y="0"/>
            <a:ext cx="471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Ch2 </a:t>
            </a:r>
            <a:r>
              <a:rPr lang="en-US" altLang="ko-KR" sz="2000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Basic Statistical Methods</a:t>
            </a:r>
            <a:r>
              <a:rPr lang="en-US" altLang="ko-KR" sz="2000" b="1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endParaRPr lang="ko-KR" altLang="en-US" sz="2000" b="1" dirty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5228" y="497325"/>
            <a:ext cx="9991669" cy="4770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25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Sampling and Sampling Distributions</a:t>
            </a:r>
            <a:endParaRPr lang="en-US" altLang="ko-KR" sz="25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63114" y="1322833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Statistics: Point Estimation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33415"/>
            <a:ext cx="11277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5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0" y="0"/>
            <a:ext cx="471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Ch2 </a:t>
            </a:r>
            <a:r>
              <a:rPr lang="en-US" altLang="ko-KR" sz="2000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Basic Statistical Methods</a:t>
            </a:r>
            <a:r>
              <a:rPr lang="en-US" altLang="ko-KR" sz="2000" b="1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endParaRPr lang="ko-KR" altLang="en-US" sz="2000" b="1" dirty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5228" y="497325"/>
            <a:ext cx="9991669" cy="4770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25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Sampling and Sampling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1063114" y="1495356"/>
                <a:ext cx="9991669" cy="31840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marL="571500" indent="-571500">
                  <a:buFont typeface="+mj-lt"/>
                  <a:buAutoNum type="arabicPeriod"/>
                </a:pPr>
                <a:r>
                  <a:rPr lang="en-US" altLang="ko-KR" sz="20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Statistics: Point Estimation</a:t>
                </a:r>
              </a:p>
              <a:p>
                <a:pPr marL="571500" indent="-571500">
                  <a:buFont typeface="+mj-lt"/>
                  <a:buAutoNum type="arabicPeriod"/>
                </a:pPr>
                <a:endParaRPr lang="en-US" altLang="ko-KR" sz="2000" b="1" dirty="0">
                  <a:ln w="0"/>
                  <a:solidFill>
                    <a:srgbClr val="0E264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endParaRPr>
              </a:p>
              <a:p>
                <a:pPr marL="457200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𝑬</m:t>
                    </m:r>
                    <m:d>
                      <m:dPr>
                        <m:ctrlP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𝒄</m:t>
                        </m:r>
                      </m:e>
                    </m:d>
                    <m:r>
                      <a:rPr lang="en-US" altLang="ko-KR" sz="2000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=</m:t>
                    </m:r>
                    <m:r>
                      <a:rPr lang="en-US" altLang="ko-KR" sz="2000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𝒄</m:t>
                    </m:r>
                  </m:oMath>
                </a14:m>
                <a:endParaRPr lang="en-US" altLang="ko-KR" sz="2000" b="1" dirty="0" smtClean="0">
                  <a:ln w="0"/>
                  <a:solidFill>
                    <a:srgbClr val="0E264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endParaRPr>
              </a:p>
              <a:p>
                <a:pPr marL="457200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𝑬</m:t>
                    </m:r>
                    <m:d>
                      <m:dPr>
                        <m:ctrlP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𝒚</m:t>
                        </m:r>
                      </m:e>
                    </m:d>
                    <m:r>
                      <a:rPr lang="en-US" altLang="ko-KR" sz="2000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=</m:t>
                    </m:r>
                    <m:r>
                      <a:rPr lang="ko-KR" altLang="en-US" sz="2000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𝝁</m:t>
                    </m:r>
                  </m:oMath>
                </a14:m>
                <a:endParaRPr lang="en-US" altLang="ko-KR" sz="2000" b="1" dirty="0" smtClean="0">
                  <a:ln w="0"/>
                  <a:solidFill>
                    <a:srgbClr val="0E264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endParaRPr>
              </a:p>
              <a:p>
                <a:pPr marL="457200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𝑬</m:t>
                    </m:r>
                    <m:d>
                      <m:dPr>
                        <m:ctrlP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𝒄𝒚</m:t>
                        </m:r>
                      </m:e>
                    </m:d>
                    <m:r>
                      <a:rPr lang="en-US" altLang="ko-KR" sz="2000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=</m:t>
                    </m:r>
                    <m:r>
                      <a:rPr lang="en-US" altLang="ko-KR" sz="2000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𝒄𝑬</m:t>
                    </m:r>
                    <m:d>
                      <m:dPr>
                        <m:ctrlP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𝒚</m:t>
                        </m:r>
                      </m:e>
                    </m:d>
                    <m:r>
                      <a:rPr lang="en-US" altLang="ko-KR" sz="2000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=</m:t>
                    </m:r>
                    <m:r>
                      <a:rPr lang="en-US" altLang="ko-KR" sz="2000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𝒄</m:t>
                    </m:r>
                    <m:r>
                      <a:rPr lang="ko-KR" altLang="en-US" sz="2000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𝝁</m:t>
                    </m:r>
                  </m:oMath>
                </a14:m>
                <a:endParaRPr lang="en-US" altLang="ko-KR" sz="2000" b="1" dirty="0" smtClean="0">
                  <a:ln w="0"/>
                  <a:solidFill>
                    <a:srgbClr val="0E264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endParaRPr>
              </a:p>
              <a:p>
                <a:pPr marL="457200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𝑽</m:t>
                    </m:r>
                    <m:d>
                      <m:dPr>
                        <m:ctrlP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𝒄</m:t>
                        </m:r>
                      </m:e>
                    </m:d>
                    <m:r>
                      <a:rPr lang="en-US" altLang="ko-KR" sz="2000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=</m:t>
                    </m:r>
                    <m:r>
                      <a:rPr lang="en-US" altLang="ko-KR" sz="2000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𝟎</m:t>
                    </m:r>
                  </m:oMath>
                </a14:m>
                <a:endParaRPr lang="en-US" altLang="ko-KR" sz="2000" b="1" dirty="0" smtClean="0">
                  <a:ln w="0"/>
                  <a:solidFill>
                    <a:srgbClr val="0E264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endParaRPr>
              </a:p>
              <a:p>
                <a:pPr marL="457200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𝑽</m:t>
                    </m:r>
                    <m:d>
                      <m:dPr>
                        <m:ctrlP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𝒚</m:t>
                        </m:r>
                      </m:e>
                    </m:d>
                    <m:r>
                      <a:rPr lang="en-US" altLang="ko-KR" sz="2000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=</m:t>
                    </m:r>
                    <m:sSup>
                      <m:sSupPr>
                        <m:ctrlP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ko-KR" altLang="en-US" sz="20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𝝈</m:t>
                        </m:r>
                      </m:e>
                      <m:sup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sup>
                    </m:sSup>
                  </m:oMath>
                </a14:m>
                <a:endParaRPr lang="en-US" altLang="ko-KR" sz="2000" b="1" dirty="0" smtClean="0">
                  <a:ln w="0"/>
                  <a:solidFill>
                    <a:srgbClr val="0E264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endParaRPr>
              </a:p>
              <a:p>
                <a:pPr marL="457200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𝑽</m:t>
                    </m:r>
                    <m:d>
                      <m:dPr>
                        <m:ctrlP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𝒄𝒚</m:t>
                        </m:r>
                      </m:e>
                    </m:d>
                    <m:r>
                      <a:rPr lang="en-US" altLang="ko-KR" sz="2000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=</m:t>
                    </m:r>
                    <m:sSup>
                      <m:sSupPr>
                        <m:ctrlP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𝒄</m:t>
                        </m:r>
                      </m:e>
                      <m:sup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sup>
                    </m:sSup>
                    <m:r>
                      <a:rPr lang="en-US" altLang="ko-KR" sz="2000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𝑽</m:t>
                    </m:r>
                    <m:d>
                      <m:dPr>
                        <m:ctrlP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𝒚</m:t>
                        </m:r>
                      </m:e>
                    </m:d>
                    <m:r>
                      <a:rPr lang="en-US" altLang="ko-KR" sz="2000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=</m:t>
                    </m:r>
                    <m:sSup>
                      <m:sSupPr>
                        <m:ctrlPr>
                          <a:rPr lang="en-US" altLang="ko-KR" sz="20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𝒄</m:t>
                        </m:r>
                      </m:e>
                      <m:sup>
                        <m:r>
                          <a:rPr lang="en-US" altLang="ko-KR" sz="20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altLang="ko-KR" sz="20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ko-KR" altLang="en-US" sz="20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𝝈</m:t>
                        </m:r>
                      </m:e>
                      <m:sup>
                        <m:r>
                          <a:rPr lang="en-US" altLang="ko-KR" sz="20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sup>
                    </m:sSup>
                  </m:oMath>
                </a14:m>
                <a:endParaRPr lang="en-US" altLang="ko-KR" sz="2000" b="1" dirty="0" smtClean="0">
                  <a:ln w="0"/>
                  <a:solidFill>
                    <a:srgbClr val="0E264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endParaRPr>
              </a:p>
              <a:p>
                <a:pPr marL="457200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𝑬</m:t>
                    </m:r>
                    <m:d>
                      <m:dPr>
                        <m:ctrlP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1" i="1" smtClean="0">
                                <a:ln w="0"/>
                                <a:solidFill>
                                  <a:srgbClr val="0E2642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HY견명조" panose="0203060000010101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n w="0"/>
                                <a:solidFill>
                                  <a:srgbClr val="0E2642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HY견명조" panose="02030600000101010101" pitchFamily="18" charset="-127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n w="0"/>
                                <a:solidFill>
                                  <a:srgbClr val="0E2642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HY견명조" panose="02030600000101010101" pitchFamily="18" charset="-127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b="1" i="1" smtClean="0">
                                <a:ln w="0"/>
                                <a:solidFill>
                                  <a:srgbClr val="0E2642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HY견명조" panose="0203060000010101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n w="0"/>
                                <a:solidFill>
                                  <a:srgbClr val="0E2642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HY견명조" panose="02030600000101010101" pitchFamily="18" charset="-127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n w="0"/>
                                <a:solidFill>
                                  <a:srgbClr val="0E2642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HY견명조" panose="02030600000101010101" pitchFamily="18" charset="-127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ko-KR" sz="2000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=</m:t>
                    </m:r>
                    <m:r>
                      <a:rPr lang="en-US" altLang="ko-KR" sz="2000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𝑬</m:t>
                    </m:r>
                    <m:d>
                      <m:dPr>
                        <m:ctrlP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1" i="1" smtClean="0">
                                <a:ln w="0"/>
                                <a:solidFill>
                                  <a:srgbClr val="0E2642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HY견명조" panose="0203060000010101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n w="0"/>
                                <a:solidFill>
                                  <a:srgbClr val="0E2642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HY견명조" panose="02030600000101010101" pitchFamily="18" charset="-127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n w="0"/>
                                <a:solidFill>
                                  <a:srgbClr val="0E2642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HY견명조" panose="02030600000101010101" pitchFamily="18" charset="-127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sz="2000" b="1" i="1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+</m:t>
                    </m:r>
                    <m:r>
                      <a:rPr lang="en-US" altLang="ko-KR" sz="2000" b="1" i="1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𝑬</m:t>
                    </m:r>
                    <m:d>
                      <m:dPr>
                        <m:ctrlPr>
                          <a:rPr lang="en-US" altLang="ko-KR" sz="20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1" i="1">
                                <a:ln w="0"/>
                                <a:solidFill>
                                  <a:srgbClr val="0E2642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HY견명조" panose="0203060000010101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n w="0"/>
                                <a:solidFill>
                                  <a:srgbClr val="0E2642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HY견명조" panose="02030600000101010101" pitchFamily="18" charset="-127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n w="0"/>
                                <a:solidFill>
                                  <a:srgbClr val="0E2642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HY견명조" panose="02030600000101010101" pitchFamily="18" charset="-127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ko-KR" sz="2000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=</m:t>
                    </m:r>
                    <m:sSub>
                      <m:sSubPr>
                        <m:ctrlP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𝝁</m:t>
                        </m:r>
                      </m:e>
                      <m:sub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+</m:t>
                    </m:r>
                    <m:sSub>
                      <m:sSubPr>
                        <m:ctrlPr>
                          <a:rPr lang="en-US" altLang="ko-KR" sz="20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bPr>
                      <m:e>
                        <m:r>
                          <a:rPr lang="ko-KR" altLang="en-US" sz="20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𝝁</m:t>
                        </m:r>
                      </m:e>
                      <m:sub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sub>
                    </m:sSub>
                  </m:oMath>
                </a14:m>
                <a:endParaRPr lang="en-US" altLang="ko-KR" sz="2000" b="1" dirty="0" smtClean="0">
                  <a:ln w="0"/>
                  <a:solidFill>
                    <a:srgbClr val="0E264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endParaRPr>
              </a:p>
              <a:p>
                <a:pPr marL="457200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𝑽</m:t>
                    </m:r>
                    <m:r>
                      <a:rPr lang="en-US" altLang="ko-KR" sz="2000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(</m:t>
                    </m:r>
                    <m:sSub>
                      <m:sSubPr>
                        <m:ctrlPr>
                          <a:rPr lang="en-US" altLang="ko-KR" sz="20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𝒚</m:t>
                        </m:r>
                      </m:e>
                      <m:sub>
                        <m:r>
                          <a:rPr lang="en-US" altLang="ko-KR" sz="20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𝟏</m:t>
                        </m:r>
                      </m:sub>
                    </m:sSub>
                    <m:r>
                      <a:rPr lang="en-US" altLang="ko-KR" sz="2000" b="1" i="1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+</m:t>
                    </m:r>
                    <m:sSub>
                      <m:sSubPr>
                        <m:ctrlPr>
                          <a:rPr lang="en-US" altLang="ko-KR" sz="20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𝒚</m:t>
                        </m:r>
                      </m:e>
                      <m:sub>
                        <m:r>
                          <a:rPr lang="en-US" altLang="ko-KR" sz="20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20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)=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𝑽</m:t>
                    </m:r>
                    <m:d>
                      <m:dPr>
                        <m:ctrlP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1" i="1">
                                <a:ln w="0"/>
                                <a:solidFill>
                                  <a:srgbClr val="0E2642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HY견명조" panose="0203060000010101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n w="0"/>
                                <a:solidFill>
                                  <a:srgbClr val="0E2642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HY견명조" panose="02030600000101010101" pitchFamily="18" charset="-127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2000" b="1" i="1">
                                <a:ln w="0"/>
                                <a:solidFill>
                                  <a:srgbClr val="0E2642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HY견명조" panose="02030600000101010101" pitchFamily="18" charset="-127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sz="2000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+</m:t>
                    </m:r>
                    <m:r>
                      <a:rPr lang="en-US" altLang="ko-KR" sz="2000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𝑽</m:t>
                    </m:r>
                    <m:d>
                      <m:dPr>
                        <m:ctrlP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1" i="1">
                                <a:ln w="0"/>
                                <a:solidFill>
                                  <a:srgbClr val="0E2642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HY견명조" panose="0203060000010101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n w="0"/>
                                <a:solidFill>
                                  <a:srgbClr val="0E2642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HY견명조" panose="02030600000101010101" pitchFamily="18" charset="-127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n w="0"/>
                                <a:solidFill>
                                  <a:srgbClr val="0E2642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HY견명조" panose="02030600000101010101" pitchFamily="18" charset="-127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ko-KR" sz="2000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+</m:t>
                    </m:r>
                    <m:r>
                      <a:rPr lang="en-US" altLang="ko-KR" sz="2000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𝟐</m:t>
                    </m:r>
                    <m:r>
                      <a:rPr lang="en-US" altLang="ko-KR" sz="2000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𝑪𝒐𝒗</m:t>
                    </m:r>
                    <m:r>
                      <a:rPr lang="en-US" altLang="ko-KR" sz="2000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(</m:t>
                    </m:r>
                    <m:sSub>
                      <m:sSubPr>
                        <m:ctrlPr>
                          <a:rPr lang="en-US" altLang="ko-KR" sz="20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𝒚</m:t>
                        </m:r>
                      </m:e>
                      <m:sub>
                        <m:r>
                          <a:rPr lang="en-US" altLang="ko-KR" sz="20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,</m:t>
                    </m:r>
                    <m:sSub>
                      <m:sSubPr>
                        <m:ctrlPr>
                          <a:rPr lang="en-US" altLang="ko-KR" sz="20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𝒚</m:t>
                        </m:r>
                      </m:e>
                      <m:sub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sub>
                    </m:sSub>
                    <m:r>
                      <a:rPr lang="en-US" altLang="ko-KR" sz="2000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)</m:t>
                    </m:r>
                  </m:oMath>
                </a14:m>
                <a:endParaRPr lang="en-US" altLang="ko-KR" sz="2000" b="1" dirty="0" smtClean="0">
                  <a:ln w="0"/>
                  <a:solidFill>
                    <a:srgbClr val="0E264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14" y="1495356"/>
                <a:ext cx="9991669" cy="3184077"/>
              </a:xfrm>
              <a:prstGeom prst="rect">
                <a:avLst/>
              </a:prstGeom>
              <a:blipFill rotWithShape="0">
                <a:blip r:embed="rId2"/>
                <a:stretch>
                  <a:fillRect l="-671" t="-1338" b="-30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25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0" y="0"/>
            <a:ext cx="471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Ch2 </a:t>
            </a:r>
            <a:r>
              <a:rPr lang="en-US" altLang="ko-KR" sz="2000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Basic Statistical Methods</a:t>
            </a:r>
            <a:r>
              <a:rPr lang="en-US" altLang="ko-KR" sz="2000" b="1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endParaRPr lang="ko-KR" altLang="en-US" sz="2000" b="1" dirty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5228" y="497325"/>
            <a:ext cx="9991669" cy="4770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25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Sampling and Sampling Distributions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63114" y="1322833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   The </a:t>
            </a:r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Central Limit </a:t>
            </a: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Theorem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457866" y="2084094"/>
                <a:ext cx="9713342" cy="24273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ko-KR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𝒚</m:t>
                        </m:r>
                      </m:e>
                      <m:sub>
                        <m:r>
                          <a:rPr lang="en-US" altLang="ko-KR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,</m:t>
                    </m:r>
                    <m:sSub>
                      <m:sSubPr>
                        <m:ctrlPr>
                          <a:rPr lang="en-US" altLang="ko-KR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𝒚</m:t>
                        </m:r>
                      </m:e>
                      <m:sub>
                        <m:r>
                          <a:rPr lang="en-US" altLang="ko-KR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…,</a:t>
                </a:r>
                <a:r>
                  <a:rPr lang="en-US" altLang="ko-KR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𝒚</m:t>
                        </m:r>
                      </m:e>
                      <m:sub>
                        <m:r>
                          <a:rPr lang="en-US" altLang="ko-KR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𝒏</m:t>
                        </m:r>
                      </m:sub>
                    </m:sSub>
                    <m:r>
                      <a:rPr lang="en-US" altLang="ko-KR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 </m:t>
                    </m:r>
                  </m:oMath>
                </a14:m>
                <a:r>
                  <a:rPr lang="en-US" altLang="ko-KR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 is a sequence of n independent and identically distributed                         random variables with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𝑬</m:t>
                    </m:r>
                    <m:d>
                      <m:dPr>
                        <m:ctrlPr>
                          <a:rPr lang="en-US" altLang="ko-KR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n w="0"/>
                                <a:solidFill>
                                  <a:srgbClr val="0E2642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HY견명조" panose="0203060000010101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n w="0"/>
                                <a:solidFill>
                                  <a:srgbClr val="0E2642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HY견명조" panose="02030600000101010101" pitchFamily="18" charset="-127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1" smtClean="0">
                                <a:ln w="0"/>
                                <a:solidFill>
                                  <a:srgbClr val="0E2642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HY견명조" panose="02030600000101010101" pitchFamily="18" charset="-127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=</m:t>
                    </m:r>
                    <m:r>
                      <a:rPr lang="ko-KR" altLang="en-US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𝝁</m:t>
                    </m:r>
                  </m:oMath>
                </a14:m>
                <a:r>
                  <a:rPr lang="en-US" altLang="ko-KR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𝐕</m:t>
                    </m:r>
                    <m:d>
                      <m:dPr>
                        <m:ctrlPr>
                          <a:rPr lang="en-US" altLang="ko-KR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ln w="0"/>
                                <a:solidFill>
                                  <a:srgbClr val="0E2642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HY견명조" panose="0203060000010101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n w="0"/>
                                <a:solidFill>
                                  <a:srgbClr val="0E2642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HY견명조" panose="02030600000101010101" pitchFamily="18" charset="-127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1">
                                <a:ln w="0"/>
                                <a:solidFill>
                                  <a:srgbClr val="0E2642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HY견명조" panose="02030600000101010101" pitchFamily="18" charset="-127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ko-KR" b="1" i="1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=</m:t>
                    </m:r>
                    <m:sSup>
                      <m:sSupPr>
                        <m:ctrlPr>
                          <a:rPr lang="en-US" altLang="ko-KR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ko-KR" altLang="en-US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𝝈</m:t>
                        </m:r>
                      </m:e>
                      <m:sup>
                        <m:r>
                          <a:rPr lang="en-US" altLang="ko-KR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 </a:t>
                </a:r>
                <a:r>
                  <a:rPr lang="en-US" altLang="ko-KR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(both finite) and x=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𝒚</m:t>
                        </m:r>
                      </m:e>
                      <m:sub>
                        <m:r>
                          <a:rPr lang="en-US" altLang="ko-KR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𝒚</m:t>
                        </m:r>
                      </m:e>
                      <m:sub>
                        <m:r>
                          <a:rPr lang="en-US" altLang="ko-KR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+…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+</m:t>
                    </m:r>
                    <m:sSub>
                      <m:sSubPr>
                        <m:ctrlPr>
                          <a:rPr lang="en-US" altLang="ko-KR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𝒚</m:t>
                        </m:r>
                      </m:e>
                      <m:sub>
                        <m:r>
                          <a:rPr lang="en-US" altLang="ko-KR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ko-KR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,</a:t>
                </a:r>
              </a:p>
              <a:p>
                <a:r>
                  <a:rPr lang="en-US" altLang="ko-KR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then the limiting form of the distribution of</a:t>
                </a:r>
              </a:p>
              <a:p>
                <a:endParaRPr lang="en-US" altLang="ko-KR" b="1" dirty="0">
                  <a:ln w="0"/>
                  <a:solidFill>
                    <a:srgbClr val="0E264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endParaRPr>
              </a:p>
              <a:p>
                <a:r>
                  <a:rPr lang="en-US" altLang="ko-KR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𝒁</m:t>
                        </m:r>
                      </m:e>
                      <m:sub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𝒏</m:t>
                        </m:r>
                      </m:sub>
                    </m:sSub>
                    <m:r>
                      <a:rPr lang="en-US" altLang="ko-KR" sz="2800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=</m:t>
                    </m:r>
                    <m:f>
                      <m:fPr>
                        <m:ctrlP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fPr>
                      <m:num>
                        <m: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𝒙</m:t>
                        </m:r>
                        <m: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−</m:t>
                        </m:r>
                        <m: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𝒏</m:t>
                        </m:r>
                        <m:r>
                          <a:rPr lang="ko-KR" altLang="en-US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𝝁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800" b="1" i="1" smtClean="0">
                                <a:ln w="0"/>
                                <a:solidFill>
                                  <a:srgbClr val="0E2642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HY견명조" panose="02030600000101010101" pitchFamily="18" charset="-127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800" b="1" i="1" smtClean="0">
                                <a:ln w="0"/>
                                <a:solidFill>
                                  <a:srgbClr val="0E2642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HY견명조" panose="02030600000101010101" pitchFamily="18" charset="-127"/>
                              </a:rPr>
                              <m:t>𝒏</m:t>
                            </m:r>
                            <m:sSup>
                              <m:sSupPr>
                                <m:ctrlPr>
                                  <a:rPr lang="en-US" altLang="ko-KR" sz="2800" b="1" i="1" smtClean="0">
                                    <a:ln w="0"/>
                                    <a:solidFill>
                                      <a:srgbClr val="0E2642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HY견명조" panose="02030600000101010101" pitchFamily="18" charset="-127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800" b="1" i="1">
                                    <a:ln w="0"/>
                                    <a:solidFill>
                                      <a:srgbClr val="0E2642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HY견명조" panose="02030600000101010101" pitchFamily="18" charset="-127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altLang="ko-KR" sz="2800" b="1" i="1" smtClean="0">
                                    <a:ln w="0"/>
                                    <a:solidFill>
                                      <a:srgbClr val="0E2642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HY견명조" panose="02030600000101010101" pitchFamily="18" charset="-127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ko-KR" sz="2800" b="1" i="0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 </m:t>
                    </m:r>
                  </m:oMath>
                </a14:m>
                <a:endParaRPr lang="en-US" altLang="ko-KR" sz="2800" b="1" dirty="0" smtClean="0">
                  <a:ln w="0"/>
                  <a:solidFill>
                    <a:srgbClr val="0E264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endParaRPr>
              </a:p>
              <a:p>
                <a:endParaRPr lang="en-US" altLang="ko-KR" b="1" dirty="0" smtClean="0">
                  <a:ln w="0"/>
                  <a:solidFill>
                    <a:srgbClr val="0E264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endParaRPr>
              </a:p>
              <a:p>
                <a:r>
                  <a:rPr lang="en-US" altLang="ko-KR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as n →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 </m:t>
                    </m:r>
                  </m:oMath>
                </a14:m>
                <a:r>
                  <a:rPr lang="en-US" altLang="ko-KR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, is the standard normal distribution.</a:t>
                </a: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866" y="2084094"/>
                <a:ext cx="9713342" cy="2427396"/>
              </a:xfrm>
              <a:prstGeom prst="rect">
                <a:avLst/>
              </a:prstGeom>
              <a:blipFill rotWithShape="0">
                <a:blip r:embed="rId2"/>
                <a:stretch>
                  <a:fillRect l="-627" t="-2261" r="-10540" b="-32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14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0" y="0"/>
            <a:ext cx="471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Ch2 </a:t>
            </a:r>
            <a:r>
              <a:rPr lang="en-US" altLang="ko-KR" sz="2000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Basic Statistical Methods</a:t>
            </a:r>
            <a:r>
              <a:rPr lang="en-US" altLang="ko-KR" sz="2000" b="1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endParaRPr lang="ko-KR" altLang="en-US" sz="2000" b="1" dirty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5228" y="497325"/>
            <a:ext cx="11475874" cy="4770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25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Inference about the difference in </a:t>
            </a:r>
            <a:r>
              <a:rPr lang="en-US" altLang="ko-KR" sz="25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Mean, Randomized </a:t>
            </a:r>
            <a:r>
              <a:rPr lang="en-US" altLang="ko-KR" sz="25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Designs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63114" y="1322833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1.    Hypotheses Testing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580" y="1977475"/>
            <a:ext cx="61341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2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4517</TotalTime>
  <Words>286</Words>
  <Application>Microsoft Office PowerPoint</Application>
  <PresentationFormat>와이드스크린</PresentationFormat>
  <Paragraphs>83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-윤고딕320</vt:lpstr>
      <vt:lpstr>맑은 고딕</vt:lpstr>
      <vt:lpstr>HY견명조</vt:lpstr>
      <vt:lpstr>Wingdings</vt:lpstr>
      <vt:lpstr>HY엽서M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</dc:creator>
  <cp:lastModifiedBy>inha</cp:lastModifiedBy>
  <cp:revision>350</cp:revision>
  <dcterms:created xsi:type="dcterms:W3CDTF">2014-02-11T14:19:02Z</dcterms:created>
  <dcterms:modified xsi:type="dcterms:W3CDTF">2016-03-08T08:08:31Z</dcterms:modified>
</cp:coreProperties>
</file>