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3" r:id="rId4"/>
    <p:sldId id="279" r:id="rId5"/>
    <p:sldId id="280" r:id="rId6"/>
    <p:sldId id="278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62" r:id="rId16"/>
  </p:sldIdLst>
  <p:sldSz cx="12192000" cy="6858000"/>
  <p:notesSz cx="6858000" cy="9144000"/>
  <p:embeddedFontLst>
    <p:embeddedFont>
      <p:font typeface="함초롬돋움" panose="020B0604000101010101" pitchFamily="50" charset="-127"/>
      <p:regular r:id="rId18"/>
      <p:bold r:id="rId19"/>
    </p:embeddedFont>
    <p:embeddedFont>
      <p:font typeface="현대하모니 M" panose="02020603020101020101" pitchFamily="18" charset="-127"/>
      <p:regular r:id="rId20"/>
    </p:embeddedFont>
    <p:embeddedFont>
      <p:font typeface="현대하모니 L" panose="02020603020101020101" pitchFamily="18" charset="-127"/>
      <p:regular r:id="rId21"/>
    </p:embeddedFont>
    <p:embeddedFont>
      <p:font typeface="-윤고딕320" panose="020B0600000101010101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HY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642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424" autoAdjust="0"/>
  </p:normalViewPr>
  <p:slideViewPr>
    <p:cSldViewPr snapToGrid="0">
      <p:cViewPr varScale="1">
        <p:scale>
          <a:sx n="107" d="100"/>
          <a:sy n="107" d="100"/>
        </p:scale>
        <p:origin x="1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6150D-17C3-40DD-ACA4-02565F9A489C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D7236-780B-4973-A3D4-EFD777C6C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13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0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2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0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9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0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1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4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3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F90C9-0CC6-4EEE-87DB-C367428B02F0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8AB94-DD6D-4079-BD19-5634E667C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  <a:cs typeface="함초롬돋움" panose="020B0604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615981" y="4071597"/>
            <a:ext cx="3576019" cy="1839577"/>
            <a:chOff x="5035685" y="4543909"/>
            <a:chExt cx="3576019" cy="1839577"/>
          </a:xfrm>
        </p:grpSpPr>
        <p:sp>
          <p:nvSpPr>
            <p:cNvPr id="21" name="Freeform 10"/>
            <p:cNvSpPr>
              <a:spLocks/>
            </p:cNvSpPr>
            <p:nvPr/>
          </p:nvSpPr>
          <p:spPr bwMode="auto">
            <a:xfrm flipH="1">
              <a:off x="5035685" y="4543909"/>
              <a:ext cx="779171" cy="781696"/>
            </a:xfrm>
            <a:custGeom>
              <a:avLst/>
              <a:gdLst>
                <a:gd name="T0" fmla="*/ 458 w 458"/>
                <a:gd name="T1" fmla="*/ 42 h 467"/>
                <a:gd name="T2" fmla="*/ 369 w 458"/>
                <a:gd name="T3" fmla="*/ 467 h 467"/>
                <a:gd name="T4" fmla="*/ 0 w 458"/>
                <a:gd name="T5" fmla="*/ 0 h 467"/>
                <a:gd name="T6" fmla="*/ 458 w 458"/>
                <a:gd name="T7" fmla="*/ 4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467">
                  <a:moveTo>
                    <a:pt x="458" y="42"/>
                  </a:moveTo>
                  <a:lnTo>
                    <a:pt x="369" y="467"/>
                  </a:lnTo>
                  <a:lnTo>
                    <a:pt x="0" y="0"/>
                  </a:lnTo>
                  <a:lnTo>
                    <a:pt x="458" y="42"/>
                  </a:lnTo>
                  <a:close/>
                </a:path>
              </a:pathLst>
            </a:custGeom>
            <a:solidFill>
              <a:srgbClr val="0E2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현대하모니 M" panose="02020603020101020101" pitchFamily="18" charset="-127"/>
                <a:ea typeface="현대하모니 M" panose="02020603020101020101" pitchFamily="18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 flipH="1">
              <a:off x="5246639" y="4666100"/>
              <a:ext cx="3365065" cy="1717386"/>
            </a:xfrm>
            <a:custGeom>
              <a:avLst/>
              <a:gdLst>
                <a:gd name="T0" fmla="*/ 724 w 1978"/>
                <a:gd name="T1" fmla="*/ 0 h 1026"/>
                <a:gd name="T2" fmla="*/ 1019 w 1978"/>
                <a:gd name="T3" fmla="*/ 677 h 1026"/>
                <a:gd name="T4" fmla="*/ 1838 w 1978"/>
                <a:gd name="T5" fmla="*/ 22 h 1026"/>
                <a:gd name="T6" fmla="*/ 1978 w 1978"/>
                <a:gd name="T7" fmla="*/ 194 h 1026"/>
                <a:gd name="T8" fmla="*/ 933 w 1978"/>
                <a:gd name="T9" fmla="*/ 1026 h 1026"/>
                <a:gd name="T10" fmla="*/ 631 w 1978"/>
                <a:gd name="T11" fmla="*/ 340 h 1026"/>
                <a:gd name="T12" fmla="*/ 0 w 1978"/>
                <a:gd name="T13" fmla="*/ 788 h 1026"/>
                <a:gd name="T14" fmla="*/ 0 w 1978"/>
                <a:gd name="T15" fmla="*/ 518 h 1026"/>
                <a:gd name="T16" fmla="*/ 724 w 1978"/>
                <a:gd name="T17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8" h="1026">
                  <a:moveTo>
                    <a:pt x="724" y="0"/>
                  </a:moveTo>
                  <a:lnTo>
                    <a:pt x="1019" y="677"/>
                  </a:lnTo>
                  <a:lnTo>
                    <a:pt x="1838" y="22"/>
                  </a:lnTo>
                  <a:lnTo>
                    <a:pt x="1978" y="194"/>
                  </a:lnTo>
                  <a:lnTo>
                    <a:pt x="933" y="1026"/>
                  </a:lnTo>
                  <a:lnTo>
                    <a:pt x="631" y="340"/>
                  </a:lnTo>
                  <a:lnTo>
                    <a:pt x="0" y="788"/>
                  </a:lnTo>
                  <a:lnTo>
                    <a:pt x="0" y="518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0E2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현대하모니 M" panose="02020603020101020101" pitchFamily="18" charset="-127"/>
                <a:ea typeface="현대하모니 M" panose="02020603020101020101" pitchFamily="18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22514" y="1455342"/>
            <a:ext cx="11456126" cy="1908215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3200" b="1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5400" b="1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돋움" panose="020B0604000101010101" pitchFamily="50" charset="-127"/>
              </a:rPr>
              <a:t>실험계획법 실습</a:t>
            </a:r>
            <a:endParaRPr lang="en-US" altLang="ko-KR" sz="5400" b="1" dirty="0" smtClean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돋움" panose="020B0604000101010101" pitchFamily="50" charset="-127"/>
            </a:endParaRPr>
          </a:p>
          <a:p>
            <a:endParaRPr lang="en-US" altLang="ko-KR" sz="2800" b="1" dirty="0" smtClean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6979" y="3899186"/>
            <a:ext cx="7846785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0206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돋움" panose="020B0604000101010101" pitchFamily="50" charset="-127"/>
              </a:rPr>
              <a:t>인하대학교 대학원</a:t>
            </a:r>
            <a:endParaRPr lang="en-US" altLang="ko-KR" sz="3200" b="1" dirty="0" smtClean="0">
              <a:solidFill>
                <a:srgbClr val="002060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3200" b="1" dirty="0" smtClean="0">
                <a:solidFill>
                  <a:srgbClr val="00206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돋움" panose="020B0604000101010101" pitchFamily="50" charset="-127"/>
              </a:rPr>
              <a:t>김한용 </a:t>
            </a:r>
            <a:endParaRPr lang="en-US" altLang="ko-KR" sz="3200" b="1" dirty="0">
              <a:solidFill>
                <a:srgbClr val="002060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0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Avoiding Loops</a:t>
            </a:r>
            <a:endParaRPr lang="en-US" altLang="ko-KR" sz="25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.     apply 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4" y="19946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Advanced R Programming</a:t>
            </a:r>
            <a:endParaRPr lang="ko-KR" altLang="en-US" sz="2000" b="1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21309"/>
              </p:ext>
            </p:extLst>
          </p:nvPr>
        </p:nvGraphicFramePr>
        <p:xfrm>
          <a:off x="1169852" y="1877156"/>
          <a:ext cx="10011954" cy="3812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977"/>
                <a:gridCol w="5005977"/>
              </a:tblGrid>
              <a:tr h="3812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apply(mat,1, </a:t>
                      </a:r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fct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</a:t>
                      </a: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행렬 또는 데이터 프레임 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mat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를 받고 두 번째 인자가 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이면 </a:t>
                      </a:r>
                      <a:r>
                        <a:rPr lang="ko-KR" altLang="en-US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행별로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이면 </a:t>
                      </a:r>
                      <a:r>
                        <a:rPr lang="ko-KR" altLang="en-US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열별로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fct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함수를 실행시킨다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endParaRPr lang="en-US" altLang="ko-KR" sz="160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 ) </a:t>
                      </a:r>
                    </a:p>
                    <a:p>
                      <a:pPr latinLnBrk="1"/>
                      <a:endParaRPr lang="en-US" altLang="ko-KR" sz="160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x &lt;- matrix(c(5,7,4,6,7,9,6,3,0,8,7,5),</a:t>
                      </a:r>
                      <a:r>
                        <a:rPr lang="en-US" altLang="ko-KR" sz="160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nrow</a:t>
                      </a:r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=4,ncol=3)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apply(x, 1, sum)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apply(x, 2, sum)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43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Avoiding Loops</a:t>
            </a:r>
            <a:endParaRPr lang="en-US" altLang="ko-KR" sz="25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    </a:t>
            </a:r>
            <a:r>
              <a:rPr lang="en-US" altLang="ko-KR" sz="20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tapply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4" y="19946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Advanced R Programming</a:t>
            </a:r>
            <a:endParaRPr lang="ko-KR" altLang="en-US" sz="2000" b="1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84422"/>
              </p:ext>
            </p:extLst>
          </p:nvPr>
        </p:nvGraphicFramePr>
        <p:xfrm>
          <a:off x="1169852" y="1877156"/>
          <a:ext cx="10011954" cy="3812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977"/>
                <a:gridCol w="5005977"/>
              </a:tblGrid>
              <a:tr h="3812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r>
                        <a:rPr lang="en-US" altLang="ko-KR" sz="1600" b="1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600" b="1" i="0" kern="1200" dirty="0" err="1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tapply</a:t>
                      </a:r>
                      <a:r>
                        <a:rPr lang="en-US" altLang="ko-KR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 data, Index, function .. )</a:t>
                      </a:r>
                    </a:p>
                    <a:p>
                      <a:endParaRPr lang="en-US" altLang="ko-KR" sz="1600" b="1" i="0" kern="1200" dirty="0" smtClean="0">
                        <a:solidFill>
                          <a:srgbClr val="0E2642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dat</a:t>
                      </a:r>
                      <a:r>
                        <a:rPr lang="en-US" altLang="ko-KR" sz="1600" b="1" i="0" kern="1200" baseline="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a</a:t>
                      </a:r>
                      <a:r>
                        <a:rPr lang="ko-KR" altLang="en-US" sz="1600" b="1" i="0" kern="1200" baseline="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를</a:t>
                      </a:r>
                      <a:r>
                        <a:rPr lang="ko-KR" altLang="en-US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index</a:t>
                      </a:r>
                      <a:r>
                        <a:rPr lang="ko-KR" altLang="en-US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 지정한 </a:t>
                      </a:r>
                      <a:r>
                        <a:rPr lang="en-US" altLang="ko-KR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factor </a:t>
                      </a:r>
                      <a:r>
                        <a:rPr lang="ko-KR" altLang="en-US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값으로 분류</a:t>
                      </a:r>
                      <a:r>
                        <a:rPr lang="en-US" altLang="ko-KR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그룹화</a:t>
                      </a:r>
                      <a:r>
                        <a:rPr lang="en-US" altLang="ko-KR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하여 매개변수로 넘어온 </a:t>
                      </a:r>
                      <a:r>
                        <a:rPr lang="en-US" altLang="ko-KR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function</a:t>
                      </a:r>
                      <a:r>
                        <a:rPr lang="ko-KR" altLang="en-US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을 적용하는 함수다</a:t>
                      </a:r>
                      <a:r>
                        <a:rPr lang="en-US" altLang="ko-KR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.</a:t>
                      </a:r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r>
                        <a:rPr lang="en-US" altLang="ko-KR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이는 </a:t>
                      </a:r>
                      <a:r>
                        <a:rPr lang="en-US" altLang="ko-KR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index</a:t>
                      </a:r>
                      <a:r>
                        <a:rPr lang="ko-KR" altLang="en-US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 넘어온 </a:t>
                      </a:r>
                      <a:r>
                        <a:rPr lang="en-US" altLang="ko-KR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level</a:t>
                      </a:r>
                      <a:r>
                        <a:rPr lang="ko-KR" altLang="en-US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 대해 그룹화 하는데</a:t>
                      </a:r>
                      <a:r>
                        <a:rPr lang="en-US" altLang="ko-KR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en-US" altLang="ko-KR" sz="1600" b="1" i="0" kern="1200" dirty="0" err="1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sql</a:t>
                      </a:r>
                      <a:r>
                        <a:rPr lang="ko-KR" altLang="en-US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의 </a:t>
                      </a:r>
                      <a:r>
                        <a:rPr lang="en-US" altLang="ko-KR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group by</a:t>
                      </a:r>
                      <a:r>
                        <a:rPr lang="ko-KR" altLang="en-US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와 유사한 기능을 가진다</a:t>
                      </a:r>
                      <a:r>
                        <a:rPr lang="en-US" altLang="ko-KR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.</a:t>
                      </a:r>
                      <a:r>
                        <a:rPr lang="en-US" altLang="ko-K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endParaRPr lang="en-US" altLang="ko-KR" sz="160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 ) </a:t>
                      </a:r>
                    </a:p>
                    <a:p>
                      <a:pPr latinLnBrk="1"/>
                      <a:endParaRPr lang="en-US" altLang="ko-KR" sz="160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tapply</a:t>
                      </a:r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en-US" altLang="ko-KR" sz="160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patients$weight</a:t>
                      </a:r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patients$gender</a:t>
                      </a:r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mean, na.rm=TRUE)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1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Debug</a:t>
            </a:r>
            <a:endParaRPr lang="en-US" altLang="ko-KR" sz="25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.     debug() 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4" y="19946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Advanced R Programming</a:t>
            </a:r>
            <a:endParaRPr lang="ko-KR" altLang="en-US" sz="2000" b="1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81132"/>
              </p:ext>
            </p:extLst>
          </p:nvPr>
        </p:nvGraphicFramePr>
        <p:xfrm>
          <a:off x="1169852" y="1877156"/>
          <a:ext cx="10011954" cy="3812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977"/>
                <a:gridCol w="5005977"/>
              </a:tblGrid>
              <a:tr h="3812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r>
                        <a:rPr lang="en-US" altLang="ko-KR" sz="1600" b="1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600" b="1" i="0" kern="120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debug(function)</a:t>
                      </a:r>
                    </a:p>
                    <a:p>
                      <a:r>
                        <a:rPr lang="en-US" altLang="ko-KR" sz="1600" b="1" i="0" kern="1200" baseline="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600" b="1" i="0" kern="1200" baseline="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debug</a:t>
                      </a:r>
                      <a:r>
                        <a:rPr lang="ko-KR" altLang="en-US" sz="1600" b="1" i="0" kern="1200" baseline="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안에 함수의 이름을 넣고 실행을 시키면 함수가 </a:t>
                      </a:r>
                      <a:r>
                        <a:rPr lang="en-US" altLang="ko-KR" sz="1600" b="1" i="0" kern="1200" baseline="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debugging </a:t>
                      </a:r>
                      <a:r>
                        <a:rPr lang="ko-KR" altLang="en-US" sz="1600" b="1" i="0" kern="1200" baseline="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되기 시작한다</a:t>
                      </a:r>
                      <a:r>
                        <a:rPr lang="en-US" altLang="ko-KR" sz="1600" b="1" i="0" kern="1200" baseline="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endParaRPr lang="en-US" altLang="ko-KR" sz="1600" b="1" i="0" kern="1200" baseline="0" dirty="0" smtClean="0">
                        <a:solidFill>
                          <a:srgbClr val="0E2642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r>
                        <a:rPr lang="en-US" altLang="ko-KR" sz="1600" b="1" i="0" kern="1200" baseline="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600" b="1" i="0" kern="1200" baseline="0" dirty="0" err="1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undebug</a:t>
                      </a:r>
                      <a:r>
                        <a:rPr lang="en-US" altLang="ko-KR" sz="1600" b="1" i="0" kern="1200" baseline="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(function)</a:t>
                      </a:r>
                    </a:p>
                    <a:p>
                      <a:endParaRPr lang="en-US" altLang="ko-KR" sz="1600" b="1" i="0" kern="1200" baseline="0" dirty="0" smtClean="0">
                        <a:solidFill>
                          <a:srgbClr val="0E2642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r>
                        <a:rPr lang="en-US" altLang="ko-KR" sz="1600" b="1" i="0" kern="1200" baseline="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debug</a:t>
                      </a:r>
                      <a:r>
                        <a:rPr lang="ko-KR" altLang="en-US" sz="1600" b="1" i="0" kern="1200" baseline="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가 끝났을 때에는 </a:t>
                      </a:r>
                      <a:r>
                        <a:rPr lang="en-US" altLang="ko-KR" sz="1600" b="1" i="0" kern="1200" baseline="0" dirty="0" err="1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undebug</a:t>
                      </a:r>
                      <a:r>
                        <a:rPr lang="ko-KR" altLang="en-US" sz="1600" b="1" i="0" kern="1200" baseline="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함수를 실행시켜 </a:t>
                      </a:r>
                      <a:r>
                        <a:rPr lang="en-US" altLang="ko-KR" sz="1600" b="1" i="0" kern="1200" baseline="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debug</a:t>
                      </a:r>
                      <a:r>
                        <a:rPr lang="ko-KR" altLang="en-US" sz="1600" b="1" i="0" kern="1200" baseline="0" dirty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가 끝났음을 </a:t>
                      </a:r>
                      <a:r>
                        <a:rPr lang="ko-KR" altLang="en-US" sz="1600" b="1" i="0" kern="1200" baseline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컴퓨터에 알려줘야 한다</a:t>
                      </a:r>
                      <a:r>
                        <a:rPr lang="en-US" altLang="ko-KR" sz="1600" b="1" i="0" kern="1200" baseline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endParaRPr lang="en-US" altLang="ko-KR" sz="1600" b="1" i="0" kern="1200" baseline="0" smtClean="0">
                        <a:solidFill>
                          <a:srgbClr val="0E2642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r>
                        <a:rPr lang="en-US" altLang="ko-KR" sz="1600" b="1" i="0" kern="1200" baseline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browser()</a:t>
                      </a:r>
                      <a:r>
                        <a:rPr lang="ko-KR" altLang="en-US" sz="1600" b="1" i="0" kern="1200" baseline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나 </a:t>
                      </a:r>
                      <a:r>
                        <a:rPr lang="en-US" altLang="ko-KR" sz="1600" b="1" i="0" kern="1200" baseline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setBreakpoint() </a:t>
                      </a:r>
                      <a:r>
                        <a:rPr lang="ko-KR" altLang="en-US" sz="1600" b="1" i="0" kern="1200" baseline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함수를 사용하여 중단점을 설정할 수 있다</a:t>
                      </a:r>
                      <a:r>
                        <a:rPr lang="en-US" altLang="ko-KR" sz="1600" b="1" i="0" kern="1200" baseline="0" smtClean="0">
                          <a:solidFill>
                            <a:srgbClr val="0E2642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.</a:t>
                      </a:r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endParaRPr lang="en-US" altLang="ko-KR" sz="160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Debug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명령어</a:t>
                      </a:r>
                      <a:endParaRPr lang="en-US" altLang="ko-KR" sz="1600" baseline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endParaRPr lang="en-US" altLang="ko-KR" sz="1600" baseline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n(next) :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 다음줄을 실행한 후 멈추도록 한다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 Enter 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키를 처도 동일하게 동작한다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c(continue) : n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과 비슷하지만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다음 멈출 때까지 여러 줄의 코드가 실행 될 수 도 있다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where : 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추적값을 출력한다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 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현재 위치에서 실행된 함수 호출 수를 보여준다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Q: 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브라우저를 종료하고 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의 기본 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인터랙티브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창으로 다시 이동한다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 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명령어 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브라우저 안에서도 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의 인터랙티브 창에 그대로 있는 것으로 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x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를 입력해 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x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의 값을 확인하는 등의 작업이 가능하다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19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Debug</a:t>
            </a:r>
            <a:endParaRPr lang="en-US" altLang="ko-KR" sz="25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    browser() 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4" y="19946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Advanced R Programming</a:t>
            </a:r>
            <a:endParaRPr lang="ko-KR" altLang="en-US" sz="2000" b="1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58103"/>
              </p:ext>
            </p:extLst>
          </p:nvPr>
        </p:nvGraphicFramePr>
        <p:xfrm>
          <a:off x="1169852" y="1877156"/>
          <a:ext cx="10011954" cy="3812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977"/>
                <a:gridCol w="5005977"/>
              </a:tblGrid>
              <a:tr h="3812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600" b="1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browser()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browser</a:t>
                      </a:r>
                      <a:r>
                        <a:rPr lang="ko-KR" altLang="en-US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함수는 원래 중단점</a:t>
                      </a:r>
                      <a:r>
                        <a:rPr lang="en-US" altLang="ko-KR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(breakpoint)</a:t>
                      </a:r>
                      <a:r>
                        <a:rPr lang="ko-KR" altLang="en-US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의 역할로 사용되는 함수이나 </a:t>
                      </a:r>
                      <a:r>
                        <a:rPr lang="ko-KR" altLang="en-US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인터랙티브</a:t>
                      </a:r>
                      <a:r>
                        <a:rPr lang="ko-KR" altLang="en-US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창에서 </a:t>
                      </a:r>
                      <a:r>
                        <a:rPr lang="en-US" altLang="ko-KR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for</a:t>
                      </a:r>
                      <a:r>
                        <a:rPr lang="ko-KR" altLang="en-US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문을 </a:t>
                      </a:r>
                      <a:r>
                        <a:rPr lang="en-US" altLang="ko-KR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debug </a:t>
                      </a:r>
                      <a:r>
                        <a:rPr lang="ko-KR" altLang="en-US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하고 싶을 때</a:t>
                      </a:r>
                      <a:r>
                        <a:rPr lang="en-US" altLang="ko-KR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역시 사용할 수 있음</a:t>
                      </a:r>
                      <a:r>
                        <a:rPr lang="en-US" altLang="ko-KR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baseline="0" dirty="0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browser(</a:t>
                      </a:r>
                      <a:r>
                        <a:rPr lang="ko-KR" altLang="en-US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조건</a:t>
                      </a:r>
                      <a:r>
                        <a:rPr lang="en-US" altLang="ko-KR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조건이 </a:t>
                      </a:r>
                      <a:r>
                        <a:rPr lang="en-US" altLang="ko-KR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True</a:t>
                      </a:r>
                      <a:r>
                        <a:rPr lang="ko-KR" altLang="en-US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 시에만 </a:t>
                      </a:r>
                      <a:r>
                        <a:rPr lang="en-US" altLang="ko-KR" sz="1600" b="1" baseline="0" dirty="0" err="1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brower</a:t>
                      </a:r>
                      <a:r>
                        <a:rPr lang="en-US" altLang="ko-KR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()</a:t>
                      </a:r>
                      <a:r>
                        <a:rPr lang="ko-KR" altLang="en-US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함수 호출</a:t>
                      </a:r>
                      <a:endParaRPr lang="en-US" altLang="ko-KR" sz="1600" b="1" baseline="0" dirty="0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baseline="0" dirty="0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en-US" altLang="ko-KR" sz="1600" b="1" dirty="0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Ex)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browser(s&gt;1)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s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가 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보다 큰 경우에 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browser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가 호출</a:t>
                      </a:r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4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Debug</a:t>
            </a:r>
            <a:endParaRPr lang="en-US" altLang="ko-KR" sz="25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.     </a:t>
            </a:r>
            <a:r>
              <a:rPr lang="en-US" altLang="ko-KR" sz="20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traceback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() 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4" y="19946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Advanced R Programming</a:t>
            </a:r>
            <a:endParaRPr lang="ko-KR" altLang="en-US" sz="2000" b="1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41957"/>
              </p:ext>
            </p:extLst>
          </p:nvPr>
        </p:nvGraphicFramePr>
        <p:xfrm>
          <a:off x="1169852" y="1877156"/>
          <a:ext cx="10011954" cy="3812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977"/>
                <a:gridCol w="5005977"/>
              </a:tblGrid>
              <a:tr h="3812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600" b="1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디버거를</a:t>
                      </a:r>
                      <a:r>
                        <a:rPr lang="ko-KR" altLang="en-US" sz="1600" b="1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돌리지 않고 있는데 </a:t>
                      </a:r>
                      <a:r>
                        <a:rPr lang="en-US" altLang="ko-KR" sz="1600" b="1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 </a:t>
                      </a:r>
                      <a:r>
                        <a:rPr lang="ko-KR" altLang="en-US" sz="1600" b="1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코드에서 충돌이 </a:t>
                      </a:r>
                      <a:r>
                        <a:rPr lang="ko-KR" altLang="en-US" sz="1600" b="1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났을때</a:t>
                      </a:r>
                      <a:r>
                        <a:rPr lang="ko-KR" altLang="en-US" sz="1600" b="1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traceback</a:t>
                      </a:r>
                      <a:r>
                        <a:rPr lang="en-US" altLang="ko-KR" sz="1600" b="1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()</a:t>
                      </a:r>
                      <a:r>
                        <a:rPr lang="ko-KR" altLang="en-US" sz="1600" b="1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을 호출해 </a:t>
                      </a:r>
                      <a:r>
                        <a:rPr lang="en-US" altLang="ko-KR" sz="1600" b="1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post-mortem(</a:t>
                      </a:r>
                      <a:r>
                        <a:rPr lang="ko-KR" altLang="en-US" sz="1600" b="1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프로그래밍이나 서비스 시행 후 회고를 의미</a:t>
                      </a:r>
                      <a:r>
                        <a:rPr lang="en-US" altLang="ko-KR" sz="1600" b="1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r>
                        <a:rPr lang="ko-KR" altLang="en-US" sz="1600" b="1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을 할 수 있다</a:t>
                      </a:r>
                      <a:r>
                        <a:rPr lang="en-US" altLang="ko-KR" sz="1600" b="1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 </a:t>
                      </a:r>
                      <a:r>
                        <a:rPr lang="ko-KR" altLang="en-US" sz="1600" b="1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이를 통해 어떤 함수에서 문제가 발생했으며</a:t>
                      </a:r>
                      <a:r>
                        <a:rPr lang="en-US" altLang="ko-KR" sz="1600" b="1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600" b="1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 함수까지 어떤 경로로 오게 됐는지 알 수 있다</a:t>
                      </a:r>
                      <a:r>
                        <a:rPr lang="en-US" altLang="ko-KR" sz="1600" b="1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  <a:endParaRPr lang="en-US" altLang="ko-KR" sz="1600" b="1" baseline="0" dirty="0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 smtClean="0">
                          <a:ln w="0"/>
                          <a:solidFill>
                            <a:srgbClr val="0E2642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en-US" altLang="ko-KR" sz="1600" b="1" dirty="0" smtClean="0">
                        <a:ln w="0"/>
                        <a:solidFill>
                          <a:srgbClr val="0E2642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Ex)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 &lt;- function(x) { r &lt;- x - g(x);r}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 &lt;- function(y) { r &lt;- y * h(y);r}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 &lt;- function(z) {r &lt;- log(z);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           if (r &lt; 10)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             r^2 else r^3}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f(-1)</a:t>
                      </a:r>
                    </a:p>
                    <a:p>
                      <a:pPr latinLnBrk="1"/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traceback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65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82731" y="1905506"/>
            <a:ext cx="5814086" cy="2308324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r>
              <a:rPr lang="en-US" altLang="ko-KR" sz="72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ctr"/>
            <a:r>
              <a:rPr lang="en-US" altLang="ko-KR" sz="72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See You</a:t>
            </a:r>
            <a:endParaRPr lang="ko-KR" altLang="en-US" sz="72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8615981" y="4071597"/>
            <a:ext cx="3576019" cy="1839577"/>
            <a:chOff x="5035685" y="4543909"/>
            <a:chExt cx="3576019" cy="1839577"/>
          </a:xfrm>
        </p:grpSpPr>
        <p:sp>
          <p:nvSpPr>
            <p:cNvPr id="34" name="Freeform 10"/>
            <p:cNvSpPr>
              <a:spLocks/>
            </p:cNvSpPr>
            <p:nvPr/>
          </p:nvSpPr>
          <p:spPr bwMode="auto">
            <a:xfrm flipH="1">
              <a:off x="5035685" y="4543909"/>
              <a:ext cx="779171" cy="781696"/>
            </a:xfrm>
            <a:custGeom>
              <a:avLst/>
              <a:gdLst>
                <a:gd name="T0" fmla="*/ 458 w 458"/>
                <a:gd name="T1" fmla="*/ 42 h 467"/>
                <a:gd name="T2" fmla="*/ 369 w 458"/>
                <a:gd name="T3" fmla="*/ 467 h 467"/>
                <a:gd name="T4" fmla="*/ 0 w 458"/>
                <a:gd name="T5" fmla="*/ 0 h 467"/>
                <a:gd name="T6" fmla="*/ 458 w 458"/>
                <a:gd name="T7" fmla="*/ 4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467">
                  <a:moveTo>
                    <a:pt x="458" y="42"/>
                  </a:moveTo>
                  <a:lnTo>
                    <a:pt x="369" y="467"/>
                  </a:lnTo>
                  <a:lnTo>
                    <a:pt x="0" y="0"/>
                  </a:lnTo>
                  <a:lnTo>
                    <a:pt x="458" y="42"/>
                  </a:lnTo>
                  <a:close/>
                </a:path>
              </a:pathLst>
            </a:custGeom>
            <a:solidFill>
              <a:srgbClr val="0E2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 flipH="1">
              <a:off x="5246639" y="4666100"/>
              <a:ext cx="3365065" cy="1717386"/>
            </a:xfrm>
            <a:custGeom>
              <a:avLst/>
              <a:gdLst>
                <a:gd name="T0" fmla="*/ 724 w 1978"/>
                <a:gd name="T1" fmla="*/ 0 h 1026"/>
                <a:gd name="T2" fmla="*/ 1019 w 1978"/>
                <a:gd name="T3" fmla="*/ 677 h 1026"/>
                <a:gd name="T4" fmla="*/ 1838 w 1978"/>
                <a:gd name="T5" fmla="*/ 22 h 1026"/>
                <a:gd name="T6" fmla="*/ 1978 w 1978"/>
                <a:gd name="T7" fmla="*/ 194 h 1026"/>
                <a:gd name="T8" fmla="*/ 933 w 1978"/>
                <a:gd name="T9" fmla="*/ 1026 h 1026"/>
                <a:gd name="T10" fmla="*/ 631 w 1978"/>
                <a:gd name="T11" fmla="*/ 340 h 1026"/>
                <a:gd name="T12" fmla="*/ 0 w 1978"/>
                <a:gd name="T13" fmla="*/ 788 h 1026"/>
                <a:gd name="T14" fmla="*/ 0 w 1978"/>
                <a:gd name="T15" fmla="*/ 518 h 1026"/>
                <a:gd name="T16" fmla="*/ 724 w 1978"/>
                <a:gd name="T17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8" h="1026">
                  <a:moveTo>
                    <a:pt x="724" y="0"/>
                  </a:moveTo>
                  <a:lnTo>
                    <a:pt x="1019" y="677"/>
                  </a:lnTo>
                  <a:lnTo>
                    <a:pt x="1838" y="22"/>
                  </a:lnTo>
                  <a:lnTo>
                    <a:pt x="1978" y="194"/>
                  </a:lnTo>
                  <a:lnTo>
                    <a:pt x="933" y="1026"/>
                  </a:lnTo>
                  <a:lnTo>
                    <a:pt x="631" y="340"/>
                  </a:lnTo>
                  <a:lnTo>
                    <a:pt x="0" y="788"/>
                  </a:lnTo>
                  <a:lnTo>
                    <a:pt x="0" y="518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0E2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10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6264" y="1843150"/>
            <a:ext cx="9991669" cy="206210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32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돋움" panose="020B0604000101010101" pitchFamily="50" charset="-127"/>
              </a:rPr>
              <a:t>If &amp; Loop</a:t>
            </a:r>
            <a:endParaRPr lang="en-US" altLang="ko-KR" sz="32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  <a:cs typeface="함초롬돋움" panose="020B0604000101010101" pitchFamily="50" charset="-127"/>
            </a:endParaRPr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32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돋움" panose="020B0604000101010101" pitchFamily="50" charset="-127"/>
              </a:rPr>
              <a:t>Function</a:t>
            </a:r>
            <a:endParaRPr lang="en-US" altLang="ko-KR" sz="32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  <a:cs typeface="함초롬돋움" panose="020B0604000101010101" pitchFamily="50" charset="-127"/>
            </a:endParaRPr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32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돋움" panose="020B0604000101010101" pitchFamily="50" charset="-127"/>
              </a:rPr>
              <a:t>Avoiding Loops</a:t>
            </a:r>
            <a:endParaRPr lang="en-US" altLang="ko-KR" sz="32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  <a:cs typeface="함초롬돋움" panose="020B0604000101010101" pitchFamily="50" charset="-127"/>
            </a:endParaRPr>
          </a:p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32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돋움" panose="020B0604000101010101" pitchFamily="50" charset="-127"/>
              </a:rPr>
              <a:t>Debug</a:t>
            </a:r>
            <a:endParaRPr lang="en-US" altLang="ko-KR" sz="32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돋움" panose="020B0604000101010101" pitchFamily="50" charset="-127"/>
              </a:rPr>
              <a:t>Advanced R Programming</a:t>
            </a:r>
            <a:endParaRPr lang="ko-KR" altLang="en-US" sz="2000" b="1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5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돋움" panose="020B0604000101010101" pitchFamily="50" charset="-127"/>
              </a:rPr>
              <a:t>i</a:t>
            </a: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돋움" panose="020B0604000101010101" pitchFamily="50" charset="-127"/>
              </a:rPr>
              <a:t>f-else &amp; Loop</a:t>
            </a:r>
            <a:endParaRPr lang="en-US" altLang="ko-KR" sz="25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돋움" panose="020B0604000101010101" pitchFamily="50" charset="-127"/>
              </a:rPr>
              <a:t> if-else</a:t>
            </a:r>
            <a:r>
              <a:rPr lang="ko-KR" altLang="en-US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돋움" panose="020B0604000101010101" pitchFamily="50" charset="-127"/>
              </a:rPr>
              <a:t>의 형태</a:t>
            </a:r>
            <a:endParaRPr lang="en-US" altLang="ko-KR" sz="20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4" y="19946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돋움" panose="020B0604000101010101" pitchFamily="50" charset="-127"/>
              </a:rPr>
              <a:t>Advanced R Programming</a:t>
            </a:r>
            <a:endParaRPr lang="ko-KR" altLang="en-US" sz="2000" b="1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08133"/>
              </p:ext>
            </p:extLst>
          </p:nvPr>
        </p:nvGraphicFramePr>
        <p:xfrm>
          <a:off x="1169852" y="1877156"/>
          <a:ext cx="1001195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977"/>
                <a:gridCol w="5005977"/>
              </a:tblGrid>
              <a:tr h="3812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  if( 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조건 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){</a:t>
                      </a:r>
                    </a:p>
                    <a:p>
                      <a:pPr latinLnBrk="1"/>
                      <a:endParaRPr lang="en-US" altLang="ko-KR" sz="1600" baseline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  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참일때 실행</a:t>
                      </a:r>
                      <a:endParaRPr lang="en-US" altLang="ko-KR" sz="1600" baseline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endParaRPr lang="en-US" altLang="ko-KR" sz="1600" baseline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} else {</a:t>
                      </a: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  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거짓일때 실행 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</a:p>
                    <a:p>
                      <a:pPr latinLnBrk="1"/>
                      <a:endParaRPr lang="en-US" altLang="ko-KR" sz="1600" baseline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}</a:t>
                      </a:r>
                    </a:p>
                    <a:p>
                      <a:pPr latinLnBrk="1"/>
                      <a:endParaRPr lang="en-US" altLang="ko-KR" sz="1600" baseline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# R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의 기본 연산자 </a:t>
                      </a:r>
                      <a:endParaRPr lang="en-US" altLang="ko-KR" sz="1600" baseline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# x&amp;y (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불리언 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AND)   </a:t>
                      </a: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# x|y   (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불리언 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OR)</a:t>
                      </a: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# !x    (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불리언 부정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# x==y (</a:t>
                      </a:r>
                      <a:r>
                        <a:rPr lang="ko-KR" altLang="en-US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동일인지 판단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Ex ) </a:t>
                      </a: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 x&lt;-c(T,F,T)</a:t>
                      </a: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 y&lt;-c(T,T,F)</a:t>
                      </a: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 x&amp;y</a:t>
                      </a: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 x|y</a:t>
                      </a:r>
                    </a:p>
                    <a:p>
                      <a:pPr latinLnBrk="1"/>
                      <a:endParaRPr lang="en-US" altLang="ko-KR" sz="1600" baseline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 if(x[1] &amp;&amp;y[1]) {</a:t>
                      </a: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 print(“both True”)</a:t>
                      </a: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 g&lt;-c(“m”,</a:t>
                      </a:r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 “f” ,“f”,“m”)</a:t>
                      </a:r>
                    </a:p>
                    <a:p>
                      <a:pPr latinLnBrk="1"/>
                      <a:r>
                        <a:rPr lang="en-US" altLang="ko-KR" sz="1600" baseline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함초롬돋움" panose="020B0604000101010101" pitchFamily="50" charset="-127"/>
                        </a:rPr>
                        <a:t> ifelse(g==“m”,1,0)</a:t>
                      </a:r>
                      <a:endParaRPr lang="en-US" altLang="ko-KR" sz="160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8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if-else &amp; Loop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    For</a:t>
            </a:r>
            <a:r>
              <a:rPr lang="ko-KR" altLang="en-US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 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20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4" y="19946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Advanced R Programming</a:t>
            </a:r>
            <a:endParaRPr lang="ko-KR" altLang="en-US" sz="2000" b="1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47738"/>
              </p:ext>
            </p:extLst>
          </p:nvPr>
        </p:nvGraphicFramePr>
        <p:xfrm>
          <a:off x="1169852" y="1877156"/>
          <a:ext cx="10011954" cy="3812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977"/>
                <a:gridCol w="5005977"/>
              </a:tblGrid>
              <a:tr h="3812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for (n in x) {</a:t>
                      </a: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변수 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n 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 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x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의 조건을 만족할 때까지 괄호 안의 명령         어를 실행</a:t>
                      </a:r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 )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x&lt;- c(1,2,3,4,5,6,7,8,9,10)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sum&lt;-0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for( </a:t>
                      </a:r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in 1:length(x)){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sum&lt;-</a:t>
                      </a:r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sum+x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[</a:t>
                      </a:r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]</a:t>
                      </a: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}</a:t>
                      </a:r>
                      <a:endParaRPr lang="en-US" altLang="ko-KR" sz="160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54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if-else &amp; Loop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    While</a:t>
            </a:r>
            <a:r>
              <a:rPr lang="ko-KR" altLang="en-US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 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repeat</a:t>
            </a:r>
            <a:r>
              <a:rPr lang="ko-KR" altLang="en-US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endParaRPr lang="en-US" altLang="ko-KR" sz="20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4" y="19946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Advanced R Programming</a:t>
            </a:r>
            <a:endParaRPr lang="ko-KR" altLang="en-US" sz="2000" b="1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10981"/>
              </p:ext>
            </p:extLst>
          </p:nvPr>
        </p:nvGraphicFramePr>
        <p:xfrm>
          <a:off x="1169852" y="1877156"/>
          <a:ext cx="1001195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977"/>
                <a:gridCol w="5005977"/>
              </a:tblGrid>
              <a:tr h="3812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while ( 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조건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) {</a:t>
                      </a: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조건이 만족할 때까지 괄호 안의 내용을 실행</a:t>
                      </a:r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(break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문을 사용하여 중단 가능 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}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repeat {</a:t>
                      </a: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괄호 안의 내용을 실행 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(break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문을 사용하여 중단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 )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</a:t>
                      </a:r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&lt;-1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while( </a:t>
                      </a:r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&lt;=10) {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</a:t>
                      </a:r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&lt;- i+4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while( T) {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</a:t>
                      </a:r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&lt;- i+4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if(</a:t>
                      </a:r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&gt;10) {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break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repeat {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&lt;- i+4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if(</a:t>
                      </a:r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&gt;10) {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break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}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}</a:t>
                      </a:r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3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Function</a:t>
            </a:r>
            <a:endParaRPr lang="en-US" altLang="ko-KR" sz="25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함수의 형태</a:t>
            </a:r>
            <a:endParaRPr lang="en-US" altLang="ko-KR" sz="20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4" y="19946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Advanced R Programming</a:t>
            </a:r>
            <a:endParaRPr lang="ko-KR" altLang="en-US" sz="2000" b="1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49993"/>
              </p:ext>
            </p:extLst>
          </p:nvPr>
        </p:nvGraphicFramePr>
        <p:xfrm>
          <a:off x="1169852" y="1877156"/>
          <a:ext cx="1001195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977"/>
                <a:gridCol w="5005977"/>
              </a:tblGrid>
              <a:tr h="3812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함수이름</a:t>
                      </a:r>
                      <a:r>
                        <a:rPr lang="ko-KR" altLang="en-US" sz="1600" baseline="0" dirty="0" smtClean="0">
                          <a:solidFill>
                            <a:srgbClr val="00206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&lt;-function(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인자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{</a:t>
                      </a: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함수 내용</a:t>
                      </a:r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return (k)</a:t>
                      </a: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}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# return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을 사용하지 않을 때는 마지막으로 계산된 값을 반환한다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 ) 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fun1&lt;-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function( a, b) {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  a*b</a:t>
                      </a: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}</a:t>
                      </a:r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# x 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중 홀수의 개수 세기</a:t>
                      </a:r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</a:t>
                      </a:r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oddcount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&lt;- function(x) {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k&lt;-0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for( n in x){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       if(n%%2==1){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        k&lt;-k+1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     }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}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return (k)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}</a:t>
                      </a:r>
                      <a:endParaRPr lang="en-US" altLang="ko-KR" sz="160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70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Function</a:t>
            </a:r>
            <a:endParaRPr lang="en-US" altLang="ko-KR" sz="25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    New binary operators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4" y="19946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Advanced R Programming</a:t>
            </a:r>
            <a:endParaRPr lang="ko-KR" altLang="en-US" sz="2000" b="1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53077"/>
              </p:ext>
            </p:extLst>
          </p:nvPr>
        </p:nvGraphicFramePr>
        <p:xfrm>
          <a:off x="1169852" y="1877156"/>
          <a:ext cx="10011954" cy="3812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977"/>
                <a:gridCol w="5005977"/>
              </a:tblGrid>
              <a:tr h="3812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함수를 이용하여 새로운 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binary operators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를 생성할 수 도 있음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 ) 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</a:t>
                      </a:r>
                      <a:r>
                        <a:rPr lang="es-E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x&lt;-rnorm(10)</a:t>
                      </a:r>
                    </a:p>
                    <a:p>
                      <a:pPr latinLnBrk="1"/>
                      <a:r>
                        <a:rPr lang="es-E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y&lt;-rnorm(10)</a:t>
                      </a:r>
                    </a:p>
                    <a:p>
                      <a:pPr latinLnBrk="1"/>
                      <a:endParaRPr lang="es-ES" altLang="ko-KR" sz="160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s-E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"%!%" &lt;- function(x, y) { mean(c(x,y))}</a:t>
                      </a:r>
                    </a:p>
                    <a:p>
                      <a:pPr latinLnBrk="1"/>
                      <a:endParaRPr lang="es-ES" altLang="ko-KR" sz="160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s-E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x%!%y</a:t>
                      </a:r>
                      <a:endParaRPr lang="en-US" altLang="ko-KR" sz="160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11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Avoiding Loops</a:t>
            </a:r>
            <a:endParaRPr lang="en-US" altLang="ko-KR" sz="25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.     </a:t>
            </a:r>
            <a:r>
              <a:rPr lang="en-US" altLang="ko-KR" sz="20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lapply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4" y="19946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Advanced R Programming</a:t>
            </a:r>
            <a:endParaRPr lang="ko-KR" altLang="en-US" sz="2000" b="1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00803"/>
              </p:ext>
            </p:extLst>
          </p:nvPr>
        </p:nvGraphicFramePr>
        <p:xfrm>
          <a:off x="1169852" y="1877156"/>
          <a:ext cx="10011954" cy="3812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977"/>
                <a:gridCol w="5005977"/>
              </a:tblGrid>
              <a:tr h="3812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lapply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(li, </a:t>
                      </a:r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fct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</a:t>
                      </a: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리스트 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li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를 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function </a:t>
                      </a:r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fct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에 실행시킨 후 리스트로 반환</a:t>
                      </a:r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endParaRPr lang="en-US" altLang="ko-KR" sz="160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 ) </a:t>
                      </a:r>
                    </a:p>
                    <a:p>
                      <a:pPr latinLnBrk="1"/>
                      <a:endParaRPr lang="en-US" altLang="ko-KR" sz="160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</a:t>
                      </a:r>
                      <a:r>
                        <a:rPr lang="es-E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li = list("klaus","martin","georg")</a:t>
                      </a:r>
                    </a:p>
                    <a:p>
                      <a:pPr latinLnBrk="1"/>
                      <a:r>
                        <a:rPr lang="es-E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lapply(li, toupper)</a:t>
                      </a:r>
                      <a:endParaRPr lang="en-US" altLang="ko-KR" sz="160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94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228" y="497325"/>
            <a:ext cx="99916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ko-KR" sz="25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Avoiding Loops</a:t>
            </a:r>
            <a:endParaRPr lang="en-US" altLang="ko-KR" sz="25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63114" y="1322833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    </a:t>
            </a:r>
            <a:r>
              <a:rPr lang="en-US" altLang="ko-KR" sz="20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sapply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4" y="19946"/>
            <a:ext cx="471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Advanced R Programming</a:t>
            </a:r>
            <a:endParaRPr lang="ko-KR" altLang="en-US" sz="2000" b="1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460654"/>
              </p:ext>
            </p:extLst>
          </p:nvPr>
        </p:nvGraphicFramePr>
        <p:xfrm>
          <a:off x="1169852" y="1877156"/>
          <a:ext cx="10011954" cy="3812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977"/>
                <a:gridCol w="5005977"/>
              </a:tblGrid>
              <a:tr h="3812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sapply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(li, </a:t>
                      </a:r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fct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</a:t>
                      </a:r>
                    </a:p>
                    <a:p>
                      <a:pPr latinLnBrk="1"/>
                      <a:endParaRPr lang="en-US" altLang="ko-KR" sz="1600" baseline="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리스트 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li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를 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function </a:t>
                      </a:r>
                      <a:r>
                        <a:rPr lang="en-US" altLang="ko-KR" sz="1600" baseline="0" dirty="0" err="1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fct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에 실행 시킨 후 결과를 벡터 또는 행렬로 단순화하려고 한다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 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반환된 모든 값이 동일한 길이일 때 반환된 길이가 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이라면 벡터가 나오고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그렇지 않은 경우엔 행렬이 나온다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 </a:t>
                      </a:r>
                      <a:r>
                        <a:rPr lang="ko-KR" altLang="en-US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길이가 서로 다른 경우라면 단순화 할 수가 없어서 리스트가 생성된다</a:t>
                      </a:r>
                      <a:r>
                        <a:rPr lang="en-US" altLang="ko-KR" sz="1600" baseline="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endParaRPr lang="en-US" altLang="ko-KR" sz="160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 ) </a:t>
                      </a:r>
                    </a:p>
                    <a:p>
                      <a:pPr latinLnBrk="1"/>
                      <a:endParaRPr lang="en-US" altLang="ko-KR" sz="160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s-E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li &lt;-list("klaus","martin","georg")</a:t>
                      </a:r>
                    </a:p>
                    <a:p>
                      <a:pPr latinLnBrk="1"/>
                      <a:r>
                        <a:rPr lang="es-E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sapply(li, toupper)</a:t>
                      </a:r>
                    </a:p>
                    <a:p>
                      <a:pPr latinLnBrk="1"/>
                      <a:endParaRPr lang="es-ES" altLang="ko-KR" sz="160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s-E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Fct &lt;- function(x) { return(c(x, x*x, x*x*x)) }</a:t>
                      </a:r>
                    </a:p>
                    <a:p>
                      <a:pPr latinLnBrk="1"/>
                      <a:r>
                        <a:rPr lang="es-ES" altLang="ko-KR" sz="1600" dirty="0" smtClean="0">
                          <a:solidFill>
                            <a:srgbClr val="0E2642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sapply(1:5, fct)</a:t>
                      </a:r>
                      <a:endParaRPr lang="en-US" altLang="ko-KR" sz="1600" dirty="0" smtClean="0">
                        <a:solidFill>
                          <a:srgbClr val="0E2642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6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4699</TotalTime>
  <Words>1027</Words>
  <Application>Microsoft Office PowerPoint</Application>
  <PresentationFormat>와이드스크린</PresentationFormat>
  <Paragraphs>263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함초롬돋움</vt:lpstr>
      <vt:lpstr>Wingdings</vt:lpstr>
      <vt:lpstr>Arial</vt:lpstr>
      <vt:lpstr>현대하모니 M</vt:lpstr>
      <vt:lpstr>현대하모니 L</vt:lpstr>
      <vt:lpstr>-윤고딕320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admin</cp:lastModifiedBy>
  <cp:revision>394</cp:revision>
  <dcterms:created xsi:type="dcterms:W3CDTF">2014-02-11T14:19:02Z</dcterms:created>
  <dcterms:modified xsi:type="dcterms:W3CDTF">2016-03-15T09:07:14Z</dcterms:modified>
</cp:coreProperties>
</file>