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3" r:id="rId4"/>
    <p:sldId id="280" r:id="rId5"/>
    <p:sldId id="278" r:id="rId6"/>
    <p:sldId id="281" r:id="rId7"/>
    <p:sldId id="279" r:id="rId8"/>
    <p:sldId id="264" r:id="rId9"/>
    <p:sldId id="262" r:id="rId10"/>
  </p:sldIdLst>
  <p:sldSz cx="12192000" cy="6858000"/>
  <p:notesSz cx="6858000" cy="9144000"/>
  <p:embeddedFontLst>
    <p:embeddedFont>
      <p:font typeface="Cambria Math" panose="02040503050406030204" pitchFamily="18" charset="0"/>
      <p:regular r:id="rId12"/>
    </p:embeddedFont>
    <p:embeddedFont>
      <p:font typeface="HY엽서M" panose="0203060000010101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-윤고딕320" panose="02030504000101010101" pitchFamily="18" charset="-127"/>
      <p:regular r:id="rId16"/>
    </p:embeddedFont>
    <p:embeddedFont>
      <p:font typeface="HY견명조" panose="02030600000101010101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HY" initials="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642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424" autoAdjust="0"/>
  </p:normalViewPr>
  <p:slideViewPr>
    <p:cSldViewPr snapToGrid="0">
      <p:cViewPr>
        <p:scale>
          <a:sx n="100" d="100"/>
          <a:sy n="100" d="100"/>
        </p:scale>
        <p:origin x="1128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6150D-17C3-40DD-ACA4-02565F9A489C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D7236-780B-4973-A3D4-EFD777C6C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13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50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21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84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7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0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89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40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1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4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3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F90C9-0CC6-4EEE-87DB-C367428B02F0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5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8615981" y="4071597"/>
            <a:ext cx="3576019" cy="1839577"/>
            <a:chOff x="5035685" y="4543909"/>
            <a:chExt cx="3576019" cy="1839577"/>
          </a:xfrm>
        </p:grpSpPr>
        <p:sp>
          <p:nvSpPr>
            <p:cNvPr id="21" name="Freeform 10"/>
            <p:cNvSpPr>
              <a:spLocks/>
            </p:cNvSpPr>
            <p:nvPr/>
          </p:nvSpPr>
          <p:spPr bwMode="auto">
            <a:xfrm flipH="1">
              <a:off x="5035685" y="4543909"/>
              <a:ext cx="779171" cy="781696"/>
            </a:xfrm>
            <a:custGeom>
              <a:avLst/>
              <a:gdLst>
                <a:gd name="T0" fmla="*/ 458 w 458"/>
                <a:gd name="T1" fmla="*/ 42 h 467"/>
                <a:gd name="T2" fmla="*/ 369 w 458"/>
                <a:gd name="T3" fmla="*/ 467 h 467"/>
                <a:gd name="T4" fmla="*/ 0 w 458"/>
                <a:gd name="T5" fmla="*/ 0 h 467"/>
                <a:gd name="T6" fmla="*/ 458 w 458"/>
                <a:gd name="T7" fmla="*/ 4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467">
                  <a:moveTo>
                    <a:pt x="458" y="42"/>
                  </a:moveTo>
                  <a:lnTo>
                    <a:pt x="369" y="467"/>
                  </a:lnTo>
                  <a:lnTo>
                    <a:pt x="0" y="0"/>
                  </a:lnTo>
                  <a:lnTo>
                    <a:pt x="458" y="42"/>
                  </a:lnTo>
                  <a:close/>
                </a:path>
              </a:pathLst>
            </a:custGeom>
            <a:solidFill>
              <a:srgbClr val="0E2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1"/>
            <p:cNvSpPr>
              <a:spLocks/>
            </p:cNvSpPr>
            <p:nvPr/>
          </p:nvSpPr>
          <p:spPr bwMode="auto">
            <a:xfrm flipH="1">
              <a:off x="5246639" y="4666100"/>
              <a:ext cx="3365065" cy="1717386"/>
            </a:xfrm>
            <a:custGeom>
              <a:avLst/>
              <a:gdLst>
                <a:gd name="T0" fmla="*/ 724 w 1978"/>
                <a:gd name="T1" fmla="*/ 0 h 1026"/>
                <a:gd name="T2" fmla="*/ 1019 w 1978"/>
                <a:gd name="T3" fmla="*/ 677 h 1026"/>
                <a:gd name="T4" fmla="*/ 1838 w 1978"/>
                <a:gd name="T5" fmla="*/ 22 h 1026"/>
                <a:gd name="T6" fmla="*/ 1978 w 1978"/>
                <a:gd name="T7" fmla="*/ 194 h 1026"/>
                <a:gd name="T8" fmla="*/ 933 w 1978"/>
                <a:gd name="T9" fmla="*/ 1026 h 1026"/>
                <a:gd name="T10" fmla="*/ 631 w 1978"/>
                <a:gd name="T11" fmla="*/ 340 h 1026"/>
                <a:gd name="T12" fmla="*/ 0 w 1978"/>
                <a:gd name="T13" fmla="*/ 788 h 1026"/>
                <a:gd name="T14" fmla="*/ 0 w 1978"/>
                <a:gd name="T15" fmla="*/ 518 h 1026"/>
                <a:gd name="T16" fmla="*/ 724 w 1978"/>
                <a:gd name="T17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8" h="1026">
                  <a:moveTo>
                    <a:pt x="724" y="0"/>
                  </a:moveTo>
                  <a:lnTo>
                    <a:pt x="1019" y="677"/>
                  </a:lnTo>
                  <a:lnTo>
                    <a:pt x="1838" y="22"/>
                  </a:lnTo>
                  <a:lnTo>
                    <a:pt x="1978" y="194"/>
                  </a:lnTo>
                  <a:lnTo>
                    <a:pt x="933" y="1026"/>
                  </a:lnTo>
                  <a:lnTo>
                    <a:pt x="631" y="340"/>
                  </a:lnTo>
                  <a:lnTo>
                    <a:pt x="0" y="788"/>
                  </a:lnTo>
                  <a:lnTo>
                    <a:pt x="0" y="518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rgbClr val="0E2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22514" y="1455342"/>
            <a:ext cx="11456126" cy="1908215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3200" b="1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54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실험계획법 실습</a:t>
            </a:r>
            <a:endParaRPr lang="en-US" altLang="ko-KR" sz="5400" b="1" dirty="0" smtClean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sz="2800" b="1" dirty="0" smtClean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6979" y="3899186"/>
            <a:ext cx="7846785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0206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인하대학교 대학원</a:t>
            </a:r>
            <a:endParaRPr lang="en-US" altLang="ko-KR" sz="3200" b="1" dirty="0" smtClean="0">
              <a:solidFill>
                <a:srgbClr val="00206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r"/>
            <a:r>
              <a:rPr lang="ko-KR" altLang="en-US" sz="3200" b="1" dirty="0" smtClean="0">
                <a:solidFill>
                  <a:srgbClr val="00206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홍규성 </a:t>
            </a:r>
            <a:endParaRPr lang="en-US" altLang="ko-KR" sz="3200" b="1" dirty="0">
              <a:solidFill>
                <a:srgbClr val="00206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03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75229" y="1188726"/>
            <a:ext cx="9991669" cy="15696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32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The Analysis of Variance</a:t>
            </a:r>
          </a:p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32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Analysis of the Fixed Effects Model</a:t>
            </a:r>
          </a:p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32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Model Adequacy Checking</a:t>
            </a:r>
            <a:endParaRPr lang="en-US" altLang="ko-KR" sz="32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0" y="0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Ch3 Analysis of Variance</a:t>
            </a:r>
            <a:endParaRPr lang="ko-KR" altLang="en-US" sz="2000" b="1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53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0" y="0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Ch3 Analysis of Variance</a:t>
            </a:r>
            <a:endParaRPr lang="ko-KR" altLang="en-US" sz="2000" b="1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228" y="497325"/>
            <a:ext cx="9991669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25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The Analysis of Variance</a:t>
            </a:r>
            <a:endParaRPr lang="en-US" altLang="ko-KR" sz="25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63114" y="1322833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one-way ANOVA</a:t>
            </a:r>
            <a:endParaRPr lang="en-US" altLang="ko-KR" sz="20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915558" y="2347113"/>
                <a:ext cx="138007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>
                <a:defPPr>
                  <a:defRPr lang="ko-KR"/>
                </a:defPPr>
                <a:lvl1pPr marL="571500" indent="-571500">
                  <a:buFont typeface="+mj-lt"/>
                  <a:buAutoNum type="arabicPeriod"/>
                  <a:defRPr sz="2000" b="1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defRPr>
                </a:lvl1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𝑴𝒐𝒅𝒆𝒍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 :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558" y="2347113"/>
                <a:ext cx="1380075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2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5633" y="1936904"/>
            <a:ext cx="6182591" cy="11949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915558" y="3218987"/>
                <a:ext cx="8766672" cy="29364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>
                <a:defPPr>
                  <a:defRPr lang="ko-KR"/>
                </a:defPPr>
                <a:lvl1pPr marL="571500" indent="-571500">
                  <a:buFont typeface="+mj-lt"/>
                  <a:buAutoNum type="arabicPeriod"/>
                  <a:defRPr sz="2000" b="1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defRPr>
                </a:lvl1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𝑖𝑗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: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𝑅𝑒𝑠𝑝𝑜𝑛𝑠𝑒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𝑜𝑓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𝑗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𝑡h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𝑜𝑏𝑠𝑒𝑟𝑣𝑎𝑡𝑖𝑜𝑛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𝑜𝑛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𝑡h𝑒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𝑡h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𝑡𝑟𝑒𝑎𝑡𝑚𝑒𝑛𝑡</m:t>
                    </m:r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ko-KR" altLang="en-US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𝑐𝑜𝑚𝑚𝑜𝑛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𝑒𝑓𝑓𝑒𝑐𝑡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𝑤h𝑜𝑙𝑒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𝑒𝑥𝑝𝑒𝑟𝑖𝑚𝑒𝑛𝑡</m:t>
                    </m:r>
                  </m:oMath>
                </a14:m>
                <a:r>
                  <a:rPr lang="ko-KR" altLang="en-US" b="0" dirty="0" smtClean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 </a:t>
                </a:r>
                <a:endParaRPr lang="en-US" altLang="ko-KR" b="0" dirty="0" smtClean="0"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𝑡𝑟𝑒𝑎𝑡𝑚𝑒𝑛𝑡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𝑒𝑓𝑓𝑒𝑐𝑡</m:t>
                    </m:r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effectLst/>
                    <a:latin typeface="+mn-ea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b="0" dirty="0" smtClean="0">
                    <a:solidFill>
                      <a:schemeClr val="tx1"/>
                    </a:solidFill>
                    <a:effectLst/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where</m:t>
                    </m:r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𝑝𝑜𝑝𝑢𝑙𝑎𝑡𝑖𝑜𝑛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effectLst/>
                    <a:latin typeface="+mn-ea"/>
                  </a:rPr>
                  <a:t>  </a:t>
                </a:r>
                <a:endParaRPr lang="en-US" altLang="ko-KR" b="0" dirty="0">
                  <a:solidFill>
                    <a:schemeClr val="tx1"/>
                  </a:solidFill>
                  <a:effectLst/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𝑅𝑎𝑛𝑑𝑜𝑚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𝑜𝑏𝑠𝑒𝑟𝑣𝑎𝑡𝑖𝑜𝑛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𝑡𝑟𝑒𝑎𝑡𝑚𝑒𝑛𝑡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b="0" i="1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b="0" dirty="0" smtClean="0">
                    <a:solidFill>
                      <a:schemeClr val="tx1"/>
                    </a:solidFill>
                    <a:effectLst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𝑓𝑜𝑙𝑙𝑜𝑤𝑖𝑛𝑔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𝑁𝐼𝐷</m:t>
                    </m:r>
                    <m:d>
                      <m:d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𝑐𝑜𝑚𝑚𝑜𝑛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𝑣𝑎𝑟𝑖𝑎𝑛𝑐𝑒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effectLst/>
                    <a:latin typeface="+mn-ea"/>
                  </a:rPr>
                  <a:t> </a:t>
                </a:r>
                <a:endParaRPr lang="en-US" altLang="ko-KR" b="0" dirty="0">
                  <a:solidFill>
                    <a:schemeClr val="tx1"/>
                  </a:solidFill>
                  <a:effectLst/>
                  <a:latin typeface="+mn-ea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558" y="3218987"/>
                <a:ext cx="8766672" cy="29364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83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0" y="0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Ch3 Analysis of Variance</a:t>
            </a:r>
            <a:endParaRPr lang="ko-KR" altLang="en-US" sz="2000" b="1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228" y="497325"/>
            <a:ext cx="9991669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25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The Analysis of Variance</a:t>
            </a:r>
            <a:endParaRPr lang="en-US" altLang="ko-KR" sz="25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63114" y="1322833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Typical</a:t>
            </a:r>
            <a:r>
              <a:rPr lang="ko-KR" altLang="en-US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Data for a Single-Factor Experiment</a:t>
            </a:r>
            <a:endParaRPr lang="en-US" altLang="ko-KR" sz="20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2089590"/>
                  </p:ext>
                </p:extLst>
              </p:nvPr>
            </p:nvGraphicFramePr>
            <p:xfrm>
              <a:off x="909839" y="1918738"/>
              <a:ext cx="10347632" cy="272769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93454"/>
                    <a:gridCol w="1293454"/>
                    <a:gridCol w="1293454"/>
                    <a:gridCol w="1293454"/>
                    <a:gridCol w="1293454"/>
                    <a:gridCol w="1293454"/>
                    <a:gridCol w="1293454"/>
                    <a:gridCol w="1293454"/>
                  </a:tblGrid>
                  <a:tr h="57427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(Level)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Observations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Number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Totals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Averages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752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752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752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en-US" altLang="ko-KR" dirty="0" smtClean="0"/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en-US" altLang="ko-KR" dirty="0" smtClean="0"/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mtClean="0"/>
                            <a:t>…</a:t>
                          </a:r>
                          <a:endParaRPr lang="ko-KR" altLang="en-US" dirty="0"/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en-US" altLang="ko-KR" dirty="0" smtClean="0"/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…</a:t>
                          </a:r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en-US" altLang="ko-KR" dirty="0" smtClean="0"/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en-US" altLang="ko-KR" dirty="0" smtClean="0"/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752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752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sum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…</a:t>
                          </a:r>
                          <a:endParaRPr lang="ko-KR" altLang="en-US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2089590"/>
                  </p:ext>
                </p:extLst>
              </p:nvPr>
            </p:nvGraphicFramePr>
            <p:xfrm>
              <a:off x="909839" y="1918738"/>
              <a:ext cx="10347632" cy="272769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93454"/>
                    <a:gridCol w="1293454"/>
                    <a:gridCol w="1293454"/>
                    <a:gridCol w="1293454"/>
                    <a:gridCol w="1293454"/>
                    <a:gridCol w="1293454"/>
                    <a:gridCol w="1293454"/>
                    <a:gridCol w="1293454"/>
                  </a:tblGrid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(Level)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Observations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Number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Totals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Averages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752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000" t="-159420" r="-598592" b="-4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0943" t="-159420" r="-501415" b="-4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00943" t="-159420" r="-301415" b="-4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98592" t="-159420" r="-200000" b="-4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1415" t="-159420" r="-100943" b="-4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1415" t="-159420" r="-943" b="-414493"/>
                          </a:stretch>
                        </a:blipFill>
                      </a:tcPr>
                    </a:tc>
                  </a:tr>
                  <a:tr h="41752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000" t="-259420" r="-598592" b="-3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0943" t="-259420" r="-501415" b="-3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00943" t="-259420" r="-301415" b="-3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98592" t="-259420" r="-200000" b="-3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1415" t="-259420" r="-100943" b="-3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1415" t="-259420" r="-943" b="-314493"/>
                          </a:stretch>
                        </a:blipFill>
                      </a:tcPr>
                    </a:tc>
                  </a:tr>
                  <a:tr h="41752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en-US" altLang="ko-KR" dirty="0" smtClean="0"/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en-US" altLang="ko-KR" dirty="0" smtClean="0"/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mtClean="0"/>
                            <a:t>…</a:t>
                          </a:r>
                          <a:endParaRPr lang="ko-KR" altLang="en-US" dirty="0"/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en-US" altLang="ko-KR" dirty="0" smtClean="0"/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…</a:t>
                          </a:r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en-US" altLang="ko-KR" dirty="0" smtClean="0"/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en-US" altLang="ko-KR" dirty="0" smtClean="0"/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752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000" t="-466176" r="-598592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0943" t="-466176" r="-501415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00943" t="-466176" r="-301415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98592" t="-466176" r="-200000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1415" t="-466176" r="-100943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1415" t="-466176" r="-943" b="-117647"/>
                          </a:stretch>
                        </a:blipFill>
                      </a:tcPr>
                    </a:tc>
                  </a:tr>
                  <a:tr h="41752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sum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000" t="-557971" r="-598592" b="-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943" t="-557971" r="-501415" b="-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…</a:t>
                          </a:r>
                          <a:endParaRPr lang="ko-KR" altLang="en-US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0943" t="-557971" r="-301415" b="-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98592" t="-557971" r="-200000" b="-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601415" t="-557971" r="-100943" b="-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701415" t="-557971" r="-943" b="-159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74418" y="4996557"/>
                <a:ext cx="8043164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∙∙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418" y="4996557"/>
                <a:ext cx="8043164" cy="7875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026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0" y="0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Ch3 Analysis of Variance</a:t>
            </a:r>
            <a:endParaRPr lang="ko-KR" altLang="en-US" sz="2000" b="1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228" y="497325"/>
            <a:ext cx="9991669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25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The Analysis of Variance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63114" y="1322833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Fixed Effect Model</a:t>
            </a:r>
            <a:endParaRPr lang="en-US" altLang="ko-KR" sz="20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6429" y="2101948"/>
            <a:ext cx="5325341" cy="1203614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566429" y="3804288"/>
            <a:ext cx="6806774" cy="1739846"/>
            <a:chOff x="1124600" y="3608782"/>
            <a:chExt cx="6806774" cy="1739846"/>
          </a:xfrm>
        </p:grpSpPr>
        <p:grpSp>
          <p:nvGrpSpPr>
            <p:cNvPr id="14" name="그룹 13"/>
            <p:cNvGrpSpPr/>
            <p:nvPr/>
          </p:nvGrpSpPr>
          <p:grpSpPr>
            <a:xfrm>
              <a:off x="1505924" y="4242659"/>
              <a:ext cx="6425450" cy="1105969"/>
              <a:chOff x="1505924" y="4242659"/>
              <a:chExt cx="6425450" cy="1105969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505924" y="4552443"/>
                <a:ext cx="1294635" cy="709122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640247" y="4242659"/>
                <a:ext cx="1463783" cy="1105969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330971" y="4703673"/>
                <a:ext cx="1600403" cy="351308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227757" y="4635326"/>
                <a:ext cx="11032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</a:t>
                </a:r>
                <a:endParaRPr lang="ko-KR" altLang="en-US" sz="2000" dirty="0">
                  <a:latin typeface="Cambria Math" panose="020405030504060302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8796" y="4635326"/>
                    <a:ext cx="110321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8796" y="4635326"/>
                    <a:ext cx="1103214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124600" y="3608782"/>
                  <a:ext cx="6495076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𝑓𝑖𝑥𝑒𝑑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𝑝𝑎𝑟𝑎𝑚𝑒𝑡𝑒𝑟𝑠</m:t>
                      </m:r>
                    </m:oMath>
                  </a14:m>
                  <a:endParaRPr lang="en-US" altLang="ko-KR" sz="2400" dirty="0" smtClean="0">
                    <a:latin typeface="Cambria Math" panose="020405030504060302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altLang="ko-KR" sz="2400" dirty="0">
                    <a:latin typeface="Cambria Math" panose="020405030504060302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altLang="ko-KR" sz="2400" dirty="0" smtClean="0">
                    <a:latin typeface="Cambria Math" panose="020405030504060302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ko-KR" altLang="en-US" sz="2400" dirty="0" smtClean="0">
                      <a:latin typeface="Cambria Math" panose="02040503050406030204" pitchFamily="18" charset="0"/>
                    </a:rPr>
                    <a:t> </a:t>
                  </a:r>
                  <a:endParaRPr lang="ko-KR" altLang="en-US" sz="24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600" y="3608782"/>
                  <a:ext cx="6495076" cy="15696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315" t="-1163" b="-69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4417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0" y="0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Ch3 Analysis of Variance</a:t>
            </a:r>
            <a:endParaRPr lang="ko-KR" altLang="en-US" sz="2000" b="1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228" y="497325"/>
            <a:ext cx="9991669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25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The Analysis of Variance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63114" y="1322833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+mj-lt"/>
              <a:buAutoNum type="arabicPeriod" startAt="2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Random Effect Model</a:t>
            </a:r>
            <a:endParaRPr lang="en-US" altLang="ko-KR" sz="20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566429" y="3495696"/>
                <a:ext cx="64950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𝑎𝑟𝑒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𝑟𝑎𝑛𝑑𝑜𝑚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𝑣𝑎𝑟𝑖𝑎𝑏𝑙𝑒𝑠</m:t>
                    </m:r>
                  </m:oMath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400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𝑁𝐼𝐷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(0, </m:t>
                    </m:r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ko-KR" alt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429" y="3495696"/>
                <a:ext cx="6495076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315" t="-1523" b="-96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753" y="2151713"/>
            <a:ext cx="1952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60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0" y="0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Ch3 Analysis of Variance</a:t>
            </a:r>
            <a:endParaRPr lang="ko-KR" altLang="en-US" sz="2000" b="1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228" y="497325"/>
            <a:ext cx="9991669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25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Analysis of the </a:t>
            </a:r>
            <a:r>
              <a:rPr lang="en-US" altLang="ko-KR" sz="25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Fixed Effects Model</a:t>
            </a:r>
            <a:endParaRPr lang="en-US" altLang="ko-KR" sz="25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63114" y="1322833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one-way ANOVA</a:t>
            </a:r>
            <a:endParaRPr lang="en-US" altLang="ko-KR" sz="20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317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0" y="0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Ch3 Analysis of Variance</a:t>
            </a:r>
            <a:endParaRPr lang="ko-KR" altLang="en-US" sz="2000" b="1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228" y="497325"/>
            <a:ext cx="9991669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25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Sampling and Sampling Distributions</a:t>
            </a:r>
            <a:endParaRPr lang="en-US" altLang="ko-KR" sz="25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63114" y="1322833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Statistics: Point Estimation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33415"/>
            <a:ext cx="11277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5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82731" y="1905506"/>
            <a:ext cx="5814086" cy="2308324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감사합니다</a:t>
            </a:r>
            <a:r>
              <a:rPr lang="en-US" altLang="ko-KR" sz="7200" b="1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algn="ctr"/>
            <a:r>
              <a:rPr lang="en-US" altLang="ko-KR" sz="7200" b="1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See You</a:t>
            </a:r>
            <a:endParaRPr lang="ko-KR" altLang="en-US" sz="7200" b="1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8615981" y="4071597"/>
            <a:ext cx="3576019" cy="1839577"/>
            <a:chOff x="5035685" y="4543909"/>
            <a:chExt cx="3576019" cy="1839577"/>
          </a:xfrm>
        </p:grpSpPr>
        <p:sp>
          <p:nvSpPr>
            <p:cNvPr id="34" name="Freeform 10"/>
            <p:cNvSpPr>
              <a:spLocks/>
            </p:cNvSpPr>
            <p:nvPr/>
          </p:nvSpPr>
          <p:spPr bwMode="auto">
            <a:xfrm flipH="1">
              <a:off x="5035685" y="4543909"/>
              <a:ext cx="779171" cy="781696"/>
            </a:xfrm>
            <a:custGeom>
              <a:avLst/>
              <a:gdLst>
                <a:gd name="T0" fmla="*/ 458 w 458"/>
                <a:gd name="T1" fmla="*/ 42 h 467"/>
                <a:gd name="T2" fmla="*/ 369 w 458"/>
                <a:gd name="T3" fmla="*/ 467 h 467"/>
                <a:gd name="T4" fmla="*/ 0 w 458"/>
                <a:gd name="T5" fmla="*/ 0 h 467"/>
                <a:gd name="T6" fmla="*/ 458 w 458"/>
                <a:gd name="T7" fmla="*/ 4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467">
                  <a:moveTo>
                    <a:pt x="458" y="42"/>
                  </a:moveTo>
                  <a:lnTo>
                    <a:pt x="369" y="467"/>
                  </a:lnTo>
                  <a:lnTo>
                    <a:pt x="0" y="0"/>
                  </a:lnTo>
                  <a:lnTo>
                    <a:pt x="458" y="42"/>
                  </a:lnTo>
                  <a:close/>
                </a:path>
              </a:pathLst>
            </a:custGeom>
            <a:solidFill>
              <a:srgbClr val="0E2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 flipH="1">
              <a:off x="5246639" y="4666100"/>
              <a:ext cx="3365065" cy="1717386"/>
            </a:xfrm>
            <a:custGeom>
              <a:avLst/>
              <a:gdLst>
                <a:gd name="T0" fmla="*/ 724 w 1978"/>
                <a:gd name="T1" fmla="*/ 0 h 1026"/>
                <a:gd name="T2" fmla="*/ 1019 w 1978"/>
                <a:gd name="T3" fmla="*/ 677 h 1026"/>
                <a:gd name="T4" fmla="*/ 1838 w 1978"/>
                <a:gd name="T5" fmla="*/ 22 h 1026"/>
                <a:gd name="T6" fmla="*/ 1978 w 1978"/>
                <a:gd name="T7" fmla="*/ 194 h 1026"/>
                <a:gd name="T8" fmla="*/ 933 w 1978"/>
                <a:gd name="T9" fmla="*/ 1026 h 1026"/>
                <a:gd name="T10" fmla="*/ 631 w 1978"/>
                <a:gd name="T11" fmla="*/ 340 h 1026"/>
                <a:gd name="T12" fmla="*/ 0 w 1978"/>
                <a:gd name="T13" fmla="*/ 788 h 1026"/>
                <a:gd name="T14" fmla="*/ 0 w 1978"/>
                <a:gd name="T15" fmla="*/ 518 h 1026"/>
                <a:gd name="T16" fmla="*/ 724 w 1978"/>
                <a:gd name="T17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8" h="1026">
                  <a:moveTo>
                    <a:pt x="724" y="0"/>
                  </a:moveTo>
                  <a:lnTo>
                    <a:pt x="1019" y="677"/>
                  </a:lnTo>
                  <a:lnTo>
                    <a:pt x="1838" y="22"/>
                  </a:lnTo>
                  <a:lnTo>
                    <a:pt x="1978" y="194"/>
                  </a:lnTo>
                  <a:lnTo>
                    <a:pt x="933" y="1026"/>
                  </a:lnTo>
                  <a:lnTo>
                    <a:pt x="631" y="340"/>
                  </a:lnTo>
                  <a:lnTo>
                    <a:pt x="0" y="788"/>
                  </a:lnTo>
                  <a:lnTo>
                    <a:pt x="0" y="518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rgbClr val="0E2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101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5601</TotalTime>
  <Words>128</Words>
  <Application>Microsoft Office PowerPoint</Application>
  <PresentationFormat>와이드스크린</PresentationFormat>
  <Paragraphs>91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Cambria Math</vt:lpstr>
      <vt:lpstr>Arial</vt:lpstr>
      <vt:lpstr>HY엽서M</vt:lpstr>
      <vt:lpstr>맑은 고딕</vt:lpstr>
      <vt:lpstr>-윤고딕320</vt:lpstr>
      <vt:lpstr>HY견명조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Beom</cp:lastModifiedBy>
  <cp:revision>360</cp:revision>
  <dcterms:created xsi:type="dcterms:W3CDTF">2014-02-11T14:19:02Z</dcterms:created>
  <dcterms:modified xsi:type="dcterms:W3CDTF">2016-03-23T01:04:51Z</dcterms:modified>
</cp:coreProperties>
</file>