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63" r:id="rId4"/>
    <p:sldId id="280" r:id="rId5"/>
    <p:sldId id="278" r:id="rId6"/>
    <p:sldId id="282" r:id="rId7"/>
    <p:sldId id="283" r:id="rId8"/>
    <p:sldId id="284" r:id="rId9"/>
    <p:sldId id="286" r:id="rId10"/>
    <p:sldId id="285" r:id="rId11"/>
    <p:sldId id="281" r:id="rId12"/>
    <p:sldId id="288" r:id="rId13"/>
    <p:sldId id="287" r:id="rId14"/>
    <p:sldId id="279" r:id="rId15"/>
    <p:sldId id="290" r:id="rId16"/>
    <p:sldId id="291" r:id="rId17"/>
    <p:sldId id="293" r:id="rId18"/>
    <p:sldId id="294" r:id="rId19"/>
    <p:sldId id="295" r:id="rId20"/>
    <p:sldId id="296" r:id="rId21"/>
    <p:sldId id="292" r:id="rId22"/>
    <p:sldId id="297" r:id="rId23"/>
    <p:sldId id="299" r:id="rId24"/>
    <p:sldId id="300" r:id="rId25"/>
    <p:sldId id="302" r:id="rId26"/>
    <p:sldId id="301" r:id="rId27"/>
    <p:sldId id="262" r:id="rId28"/>
  </p:sldIdLst>
  <p:sldSz cx="12192000" cy="6858000"/>
  <p:notesSz cx="6858000" cy="9144000"/>
  <p:embeddedFontLst>
    <p:embeddedFont>
      <p:font typeface="맑은 고딕" panose="020B0503020000020004" pitchFamily="50" charset="-127"/>
      <p:regular r:id="rId30"/>
      <p:bold r:id="rId31"/>
    </p:embeddedFont>
    <p:embeddedFont>
      <p:font typeface="Cambria Math" panose="02040503050406030204" pitchFamily="18" charset="0"/>
      <p:regular r:id="rId32"/>
    </p:embeddedFont>
    <p:embeddedFont>
      <p:font typeface="HY견명조" panose="02030600000101010101" pitchFamily="18" charset="-127"/>
      <p:regular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HY" initials="K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642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424" autoAdjust="0"/>
  </p:normalViewPr>
  <p:slideViewPr>
    <p:cSldViewPr snapToGrid="0">
      <p:cViewPr varScale="1">
        <p:scale>
          <a:sx n="115" d="100"/>
          <a:sy n="115" d="100"/>
        </p:scale>
        <p:origin x="57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6150D-17C3-40DD-ACA4-02565F9A489C}" type="datetimeFigureOut">
              <a:rPr lang="ko-KR" altLang="en-US" smtClean="0"/>
              <a:t>2016-03-30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D7236-780B-4973-A3D4-EFD777C6C4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13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2016-03-30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504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2016-03-30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121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2016-03-30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84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2016-03-30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7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2016-03-30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2016-03-30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20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2016-03-30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89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408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2016-03-30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345386" y="646540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D8AB94-DD6D-4079-BD19-5634E667C39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351085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2016-03-30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64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2016-03-30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03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F90C9-0CC6-4EEE-87DB-C367428B02F0}" type="datetimeFigureOut">
              <a:rPr lang="ko-KR" altLang="en-US" smtClean="0"/>
              <a:t>2016-03-30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05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3.png"/><Relationship Id="rId7" Type="http://schemas.openxmlformats.org/officeDocument/2006/relationships/image" Target="../media/image6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67937" y="1419936"/>
            <a:ext cx="11456126" cy="1908215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11547" y="1820045"/>
            <a:ext cx="82554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 smtClean="0">
                <a:solidFill>
                  <a:schemeClr val="bg1"/>
                </a:solidFill>
              </a:rPr>
              <a:t>실험계획법 실습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6514" y="3529849"/>
            <a:ext cx="5647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0E2642"/>
                </a:solidFill>
              </a:rPr>
              <a:t>Ch3. Analysis of Variance</a:t>
            </a:r>
            <a:endParaRPr lang="ko-KR" altLang="en-US" sz="3200" b="1" dirty="0">
              <a:solidFill>
                <a:srgbClr val="0E26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03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86432" y="0"/>
            <a:ext cx="3551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Ch3 Analysis of Variance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1331" y="1226817"/>
            <a:ext cx="9991669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Model </a:t>
            </a:r>
            <a:r>
              <a:rPr lang="en-US" altLang="ko-KR" sz="20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Adequacy Checking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858" y="1904301"/>
            <a:ext cx="10362285" cy="413632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2. Analysis </a:t>
            </a:r>
            <a:r>
              <a:rPr lang="en-US" altLang="ko-KR" sz="28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of the Fixed Effects Model</a:t>
            </a:r>
          </a:p>
        </p:txBody>
      </p:sp>
    </p:spTree>
    <p:extLst>
      <p:ext uri="{BB962C8B-B14F-4D97-AF65-F5344CB8AC3E}">
        <p14:creationId xmlns:p14="http://schemas.microsoft.com/office/powerpoint/2010/main" val="235390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6432" y="0"/>
            <a:ext cx="3551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Ch3 Analysis of Variance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58615" y="1779925"/>
            <a:ext cx="6253003" cy="453248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11331" y="1226817"/>
            <a:ext cx="9991669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Model </a:t>
            </a:r>
            <a:r>
              <a:rPr lang="en-US" altLang="ko-KR" sz="20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Adequacy </a:t>
            </a: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Checking ( normality checking )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HY견명조" panose="02030600000101010101" pitchFamily="18" charset="-127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2. Analysis </a:t>
            </a:r>
            <a:r>
              <a:rPr lang="en-US" altLang="ko-KR" sz="28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of the Fixed Effects Model</a:t>
            </a:r>
          </a:p>
        </p:txBody>
      </p:sp>
    </p:spTree>
    <p:extLst>
      <p:ext uri="{BB962C8B-B14F-4D97-AF65-F5344CB8AC3E}">
        <p14:creationId xmlns:p14="http://schemas.microsoft.com/office/powerpoint/2010/main" val="330386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6432" y="0"/>
            <a:ext cx="3551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Ch3 Analysis of Variance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43785" y="1626927"/>
            <a:ext cx="7904429" cy="481422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Model </a:t>
            </a:r>
            <a:r>
              <a:rPr lang="en-US" altLang="ko-KR" sz="20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Adequacy </a:t>
            </a: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Checking</a:t>
            </a:r>
            <a:r>
              <a:rPr lang="en-US" altLang="ko-KR" sz="20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</a:t>
            </a: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(Residual plot)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HY견명조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2. Analysis </a:t>
            </a:r>
            <a:r>
              <a:rPr lang="en-US" altLang="ko-KR" sz="28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of the Fixed Effects Model</a:t>
            </a:r>
          </a:p>
        </p:txBody>
      </p:sp>
    </p:spTree>
    <p:extLst>
      <p:ext uri="{BB962C8B-B14F-4D97-AF65-F5344CB8AC3E}">
        <p14:creationId xmlns:p14="http://schemas.microsoft.com/office/powerpoint/2010/main" val="30188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86432" y="0"/>
            <a:ext cx="3551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Ch3 Analysis of Variance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EXAMPLE 3.1 using R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2. Analysis </a:t>
            </a:r>
            <a:r>
              <a:rPr lang="en-US" altLang="ko-KR" sz="28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of the Fixed Effects Model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11331" y="1640833"/>
            <a:ext cx="9991669" cy="458587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 Ex 3.1</a:t>
            </a: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 preparing data set for Ex 3.1</a:t>
            </a: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RF&lt;-factor(c(160,180,200,220))</a:t>
            </a:r>
          </a:p>
          <a:p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obs</a:t>
            </a:r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&lt;-c(1,2,3,4,5)</a:t>
            </a: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dat_3.1&lt;-</a:t>
            </a:r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expand.grid</a:t>
            </a:r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</a:t>
            </a:r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obs</a:t>
            </a:r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</a:t>
            </a:r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obs,RF</a:t>
            </a:r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=RF)</a:t>
            </a: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count_3.1&lt;-c(575,542,530,539,570,565,593,590,579,610,600,651,610,637,629,725,700,715,685,710)</a:t>
            </a: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dat_3.1&lt;-</a:t>
            </a:r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cbind</a:t>
            </a:r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(dat_3.1,count_3.1)</a:t>
            </a:r>
          </a:p>
          <a:p>
            <a:endParaRPr lang="en-US" altLang="ko-KR" sz="16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 box-plot </a:t>
            </a: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boxplot(count_3.1~RF,data=dat_3.1,xlab="RF Power",</a:t>
            </a:r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ylab</a:t>
            </a:r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="Etch </a:t>
            </a:r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rate",main</a:t>
            </a:r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="RF Power vs Etch rate")</a:t>
            </a:r>
          </a:p>
          <a:p>
            <a:endParaRPr lang="en-US" altLang="ko-KR" sz="16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 fitting </a:t>
            </a:r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anova</a:t>
            </a:r>
            <a:endParaRPr lang="en-US" altLang="ko-KR" sz="16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fit_3.1&lt;-</a:t>
            </a:r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aov</a:t>
            </a:r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(count_3.1~RF,data=dat_3.1)</a:t>
            </a: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summary(fit_3.1)</a:t>
            </a:r>
          </a:p>
          <a:p>
            <a:endParaRPr lang="en-US" altLang="ko-KR" sz="16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 Model Adequacy Checking </a:t>
            </a: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par(</a:t>
            </a:r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mfrow</a:t>
            </a:r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=c(2,2))</a:t>
            </a: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plot(fit_3.1)</a:t>
            </a:r>
          </a:p>
        </p:txBody>
      </p:sp>
    </p:spTree>
    <p:extLst>
      <p:ext uri="{BB962C8B-B14F-4D97-AF65-F5344CB8AC3E}">
        <p14:creationId xmlns:p14="http://schemas.microsoft.com/office/powerpoint/2010/main" val="93505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432" y="0"/>
            <a:ext cx="3551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Ch3 Analysis of Variance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3</a:t>
            </a:r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. </a:t>
            </a:r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Contrasts</a:t>
            </a:r>
            <a:endParaRPr lang="en-US" altLang="ko-KR" sz="28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HY견명조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linear combination of parameters of the form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HY견명조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87306" y="1840888"/>
            <a:ext cx="3657600" cy="19145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46126" y="2303384"/>
            <a:ext cx="1571625" cy="7524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45067" y="2069487"/>
            <a:ext cx="1971675" cy="1457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414461" y="2521150"/>
                <a:ext cx="5610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60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461" y="2521150"/>
                <a:ext cx="561051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/>
          <p:cNvSpPr/>
          <p:nvPr/>
        </p:nvSpPr>
        <p:spPr>
          <a:xfrm>
            <a:off x="811331" y="4031760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treatment average and variance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HY견명조" panose="02030600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79655" y="4565343"/>
            <a:ext cx="1695450" cy="7429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79655" y="5388482"/>
            <a:ext cx="2190750" cy="8572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446126" y="4655890"/>
            <a:ext cx="175116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average :</a:t>
            </a:r>
            <a:endParaRPr lang="ko-KR" alt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46126" y="5532313"/>
            <a:ext cx="175116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variance : </a:t>
            </a:r>
            <a:endParaRPr lang="ko-KR" alt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3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432" y="0"/>
            <a:ext cx="3551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Ch3 Analysis of Variance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Statistics to test the hypotheses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HY견명조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62906" y="1840888"/>
            <a:ext cx="2409825" cy="1752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45389" y="1850413"/>
            <a:ext cx="2914650" cy="17430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0238" y="4711392"/>
            <a:ext cx="2495550" cy="9715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97502" y="4392304"/>
            <a:ext cx="2219325" cy="1609725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8947078" y="2609011"/>
            <a:ext cx="1592334" cy="381000"/>
            <a:chOff x="8232703" y="2879295"/>
            <a:chExt cx="1592334" cy="3810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920162" y="2888820"/>
              <a:ext cx="904875" cy="37147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232703" y="2879295"/>
              <a:ext cx="638175" cy="381000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3965788" y="2543295"/>
            <a:ext cx="1586544" cy="390525"/>
            <a:chOff x="3956263" y="2649345"/>
            <a:chExt cx="1586544" cy="39052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723657" y="2675632"/>
              <a:ext cx="819150" cy="34290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56263" y="2649345"/>
              <a:ext cx="428625" cy="390525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415810" y="2675632"/>
              <a:ext cx="276225" cy="333375"/>
            </a:xfrm>
            <a:prstGeom prst="rect">
              <a:avLst/>
            </a:prstGeom>
          </p:spPr>
        </p:pic>
      </p:grpSp>
      <p:sp>
        <p:nvSpPr>
          <p:cNvPr id="19" name="직사각형 18"/>
          <p:cNvSpPr/>
          <p:nvPr/>
        </p:nvSpPr>
        <p:spPr>
          <a:xfrm>
            <a:off x="811331" y="385000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Sum of Square contrasts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HY견명조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3</a:t>
            </a:r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. </a:t>
            </a:r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Contrasts</a:t>
            </a:r>
            <a:endParaRPr lang="en-US" altLang="ko-KR" sz="28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954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432" y="0"/>
            <a:ext cx="3551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Ch3 Analysis of Variance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Confidence Interval for a Contrast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HY견명조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81992" y="2714576"/>
            <a:ext cx="8886825" cy="1152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81992" y="1771601"/>
            <a:ext cx="6553200" cy="9429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11331" y="4025180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Standardized Contrast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HY견명조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81992" y="4568987"/>
            <a:ext cx="1066800" cy="7715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78761" y="4568987"/>
            <a:ext cx="2085975" cy="12763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3</a:t>
            </a:r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. </a:t>
            </a:r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Contrasts</a:t>
            </a:r>
            <a:endParaRPr lang="en-US" altLang="ko-KR" sz="28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87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432" y="0"/>
            <a:ext cx="3551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Ch3 Analysis of Variance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Orthogonal Contrasts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HY견명조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23829" y="1763250"/>
                <a:ext cx="876667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400"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r>
                  <a:rPr lang="en-US" altLang="ko-KR" sz="2000" dirty="0"/>
                  <a:t>Two contrasts with coefficients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2000" dirty="0"/>
                  <a:t> are orthogonal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829" y="1763250"/>
                <a:ext cx="8766672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765" t="-7576" b="-257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3265" y="2503693"/>
            <a:ext cx="1447800" cy="7429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23829" y="3646058"/>
            <a:ext cx="87666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ko-KR" sz="2000" dirty="0" smtClean="0"/>
              <a:t>for an unbalanced design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8015" y="4329938"/>
            <a:ext cx="1638300" cy="762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3</a:t>
            </a:r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. </a:t>
            </a:r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Contrasts</a:t>
            </a:r>
            <a:endParaRPr lang="en-US" altLang="ko-KR" sz="28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60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432" y="0"/>
            <a:ext cx="3551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Ch3 Analysis of Variance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EXAMPLE 3.6 using R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HY견명조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11331" y="1640833"/>
            <a:ext cx="9991669" cy="255454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endParaRPr lang="en-US" altLang="ko-KR" sz="16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 Ex 3.6</a:t>
            </a: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 H0 : mu1=mu2 H0:mu1+mu2=mu3+mu4 </a:t>
            </a:r>
            <a:r>
              <a:rPr lang="en-US" altLang="ko-KR" sz="16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H0:mu3=mu4</a:t>
            </a:r>
          </a:p>
          <a:p>
            <a:r>
              <a:rPr lang="en-US" altLang="ko-KR" sz="16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</a:t>
            </a:r>
            <a:endParaRPr lang="en-US" altLang="ko-KR" sz="16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 make contrast </a:t>
            </a:r>
          </a:p>
          <a:p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contrasmatrix</a:t>
            </a:r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&lt;-</a:t>
            </a:r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cbind</a:t>
            </a:r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(c(1,-1,0,0),c(1,1,-1,-1),c(0,0,1,-1))</a:t>
            </a: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contrasts(dat_3.1$RF)&lt;-</a:t>
            </a:r>
            <a:r>
              <a:rPr lang="en-US" altLang="ko-KR" sz="1600" b="1" dirty="0" err="1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contrasmatrix</a:t>
            </a:r>
            <a:endParaRPr lang="en-US" altLang="ko-KR" sz="1600" b="1" dirty="0" smtClean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endParaRPr lang="en-US" altLang="ko-KR" sz="16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 result for t-value </a:t>
            </a:r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anova</a:t>
            </a:r>
            <a:endParaRPr lang="en-US" altLang="ko-KR" sz="16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summary.lm</a:t>
            </a:r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</a:t>
            </a:r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aov</a:t>
            </a:r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(count_3.1~RF,data=dat_3.1))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3</a:t>
            </a:r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. </a:t>
            </a:r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Contrasts</a:t>
            </a:r>
            <a:endParaRPr lang="en-US" altLang="ko-KR" sz="28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542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432" y="0"/>
            <a:ext cx="3551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Ch3 Analysis of Variance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0329" y="489636"/>
            <a:ext cx="9268124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4. </a:t>
            </a:r>
            <a:r>
              <a:rPr lang="en-US" altLang="ko-KR" sz="2800" b="1" dirty="0" err="1">
                <a:solidFill>
                  <a:srgbClr val="0E2642"/>
                </a:solidFill>
              </a:rPr>
              <a:t>Scheffe’s</a:t>
            </a:r>
            <a:r>
              <a:rPr lang="en-US" altLang="ko-KR" sz="2800" b="1" dirty="0">
                <a:solidFill>
                  <a:srgbClr val="0E2642"/>
                </a:solidFill>
              </a:rPr>
              <a:t> Method for comparing All </a:t>
            </a:r>
            <a:r>
              <a:rPr lang="en-US" altLang="ko-KR" sz="2800" b="1" dirty="0" smtClean="0">
                <a:solidFill>
                  <a:srgbClr val="0E2642"/>
                </a:solidFill>
              </a:rPr>
              <a:t>Contrasts</a:t>
            </a:r>
            <a:endParaRPr lang="en-US" altLang="ko-KR" sz="2800" b="1" dirty="0">
              <a:solidFill>
                <a:srgbClr val="0E2642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err="1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Scheffe’s</a:t>
            </a: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 Method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HY견명조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8861" y="2134152"/>
            <a:ext cx="6486525" cy="571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44585" y="2790405"/>
            <a:ext cx="6315075" cy="5524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62312" y="3470289"/>
            <a:ext cx="3009900" cy="10096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99861" y="4593833"/>
            <a:ext cx="3657600" cy="619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37500" y="5526129"/>
            <a:ext cx="1295400" cy="4095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23829" y="3775059"/>
            <a:ext cx="219063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ko-KR" sz="2000" dirty="0" smtClean="0"/>
              <a:t>standard error :</a:t>
            </a:r>
            <a:endParaRPr lang="en-US" altLang="ko-KR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423829" y="4694023"/>
            <a:ext cx="219063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ko-KR" sz="2000" dirty="0" smtClean="0"/>
              <a:t>Critical value :</a:t>
            </a:r>
            <a:endParaRPr lang="en-US" altLang="ko-KR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423829" y="1714430"/>
            <a:ext cx="825500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ko-KR" sz="2000" dirty="0" smtClean="0"/>
              <a:t>Suppose that a set of m contrasts in the treatment means</a:t>
            </a:r>
            <a:endParaRPr lang="en-US" altLang="ko-KR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423829" y="5502731"/>
            <a:ext cx="25788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ko-KR" sz="2000" dirty="0" smtClean="0"/>
              <a:t>test the hypothesis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7049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186432" y="0"/>
            <a:ext cx="3551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Ch3 Analysis of Variance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1571" y="1327131"/>
            <a:ext cx="76671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 smtClean="0">
                <a:solidFill>
                  <a:srgbClr val="0E2642"/>
                </a:solidFill>
              </a:rPr>
              <a:t>The Analysis of Variance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 smtClean="0">
                <a:solidFill>
                  <a:srgbClr val="0E2642"/>
                </a:solidFill>
              </a:rPr>
              <a:t>Analysis of the Fixed Effects Model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 err="1" smtClean="0">
                <a:solidFill>
                  <a:srgbClr val="0E2642"/>
                </a:solidFill>
              </a:rPr>
              <a:t>Constasts</a:t>
            </a:r>
            <a:endParaRPr lang="en-US" altLang="ko-KR" sz="2400" b="1" dirty="0" smtClean="0">
              <a:solidFill>
                <a:srgbClr val="0E2642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 err="1" smtClean="0">
                <a:solidFill>
                  <a:srgbClr val="0E2642"/>
                </a:solidFill>
              </a:rPr>
              <a:t>Scheffe’s</a:t>
            </a:r>
            <a:r>
              <a:rPr lang="en-US" altLang="ko-KR" sz="2400" b="1" dirty="0" smtClean="0">
                <a:solidFill>
                  <a:srgbClr val="0E2642"/>
                </a:solidFill>
              </a:rPr>
              <a:t> Method for comparing All Contrasts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 smtClean="0">
                <a:solidFill>
                  <a:srgbClr val="0E2642"/>
                </a:solidFill>
              </a:rPr>
              <a:t>Comparing Pairs of Treatment Means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 smtClean="0">
                <a:solidFill>
                  <a:srgbClr val="0E2642"/>
                </a:solidFill>
              </a:rPr>
              <a:t>The Random Effects Model</a:t>
            </a:r>
            <a:endParaRPr lang="ko-KR" altLang="en-US" sz="2400" b="1" dirty="0">
              <a:solidFill>
                <a:srgbClr val="0E264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2857" y="540455"/>
            <a:ext cx="376790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Contents</a:t>
            </a:r>
            <a:endParaRPr lang="en-US" altLang="ko-KR" sz="28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253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432" y="0"/>
            <a:ext cx="3551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Ch3 Analysis of Variance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5</a:t>
            </a:r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. </a:t>
            </a:r>
            <a:r>
              <a:rPr lang="en-US" altLang="ko-KR" sz="28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Comparing Pairs of Treatment Means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err="1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Tukey’s</a:t>
            </a: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 Test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HY견명조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900722" y="1840888"/>
            <a:ext cx="3484652" cy="933450"/>
            <a:chOff x="1451484" y="2031922"/>
            <a:chExt cx="3484652" cy="93345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51484" y="2031922"/>
              <a:ext cx="1628775" cy="93345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07361" y="2312909"/>
              <a:ext cx="1628775" cy="371475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423829" y="2093240"/>
            <a:ext cx="219063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ko-KR" sz="2000" dirty="0" smtClean="0"/>
              <a:t>hypothesis :</a:t>
            </a:r>
            <a:endParaRPr lang="en-US" altLang="ko-KR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423829" y="3069231"/>
            <a:ext cx="348460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ko-KR" sz="2000" dirty="0" err="1" smtClean="0"/>
              <a:t>studentized</a:t>
            </a:r>
            <a:r>
              <a:rPr lang="en-US" altLang="ko-KR" sz="2000" dirty="0" smtClean="0"/>
              <a:t> range statistic :</a:t>
            </a: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56599" y="2783511"/>
            <a:ext cx="2047875" cy="9715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23829" y="4153397"/>
            <a:ext cx="348460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ko-KR" sz="2000" dirty="0" smtClean="0"/>
              <a:t>test statistic :</a:t>
            </a:r>
            <a:endParaRPr lang="en-US" altLang="ko-KR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03322" y="3852777"/>
            <a:ext cx="2628900" cy="96202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1671438" y="5219873"/>
            <a:ext cx="9045548" cy="994731"/>
            <a:chOff x="3103322" y="5052099"/>
            <a:chExt cx="9045548" cy="994731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103322" y="5103855"/>
              <a:ext cx="4514850" cy="942975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586395" y="5052099"/>
              <a:ext cx="4562475" cy="971550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1423829" y="4912519"/>
            <a:ext cx="348460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ko-KR" sz="2000" dirty="0" smtClean="0"/>
              <a:t>confidence intervals :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4360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432" y="0"/>
            <a:ext cx="3551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Ch3 Analysis of Variance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5</a:t>
            </a:r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. </a:t>
            </a:r>
            <a:r>
              <a:rPr lang="en-US" altLang="ko-KR" sz="28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Comparing Pairs of Treatment Means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The Fisher Least Significant Difference (LSD) Method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900722" y="1840888"/>
            <a:ext cx="3484652" cy="933450"/>
            <a:chOff x="1451484" y="2031922"/>
            <a:chExt cx="3484652" cy="93345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51484" y="2031922"/>
              <a:ext cx="1628775" cy="93345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07361" y="2312909"/>
              <a:ext cx="1628775" cy="371475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423829" y="2093240"/>
            <a:ext cx="219063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ko-KR" sz="2000" dirty="0" smtClean="0"/>
              <a:t>hypothesis :</a:t>
            </a:r>
            <a:endParaRPr lang="en-US" altLang="ko-KR" sz="20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6583782" y="3182603"/>
            <a:ext cx="4356970" cy="933450"/>
            <a:chOff x="2776448" y="4661261"/>
            <a:chExt cx="4356970" cy="93345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76448" y="4959501"/>
              <a:ext cx="1428750" cy="43815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75918" y="4661261"/>
              <a:ext cx="2857500" cy="933450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1561742" y="3068304"/>
            <a:ext cx="3943350" cy="1533525"/>
            <a:chOff x="1561742" y="3182108"/>
            <a:chExt cx="3943350" cy="153352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61742" y="3182108"/>
              <a:ext cx="2838450" cy="153352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400192" y="3577395"/>
              <a:ext cx="1104900" cy="37147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763911" y="3372329"/>
                <a:ext cx="5610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60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911" y="3372329"/>
                <a:ext cx="561051" cy="55399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45027" y="4819243"/>
            <a:ext cx="38957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3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432" y="0"/>
            <a:ext cx="3551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Ch3 Analysis of Variance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5</a:t>
            </a:r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. </a:t>
            </a:r>
            <a:r>
              <a:rPr lang="en-US" altLang="ko-KR" sz="28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Comparing Pairs of Treatment Means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EXAMPLE 3.7 3.8 using R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HY견명조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11331" y="1640833"/>
            <a:ext cx="9991669" cy="452431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 Ex 3.7</a:t>
            </a:r>
          </a:p>
          <a:p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install.packages</a:t>
            </a:r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("</a:t>
            </a:r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agricolae</a:t>
            </a:r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")</a:t>
            </a: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library(</a:t>
            </a:r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agricolae</a:t>
            </a:r>
            <a:r>
              <a:rPr lang="en-US" altLang="ko-KR" sz="16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)</a:t>
            </a:r>
          </a:p>
          <a:p>
            <a:endParaRPr lang="en-US" altLang="ko-KR" sz="16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 using </a:t>
            </a:r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scheffe</a:t>
            </a:r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in </a:t>
            </a:r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agricolae</a:t>
            </a:r>
            <a:endParaRPr lang="en-US" altLang="ko-KR" sz="16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fit_sch</a:t>
            </a:r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&lt;-</a:t>
            </a:r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scheffe.test</a:t>
            </a:r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(fit_3.1,"RF",group=F)</a:t>
            </a:r>
          </a:p>
          <a:p>
            <a:endParaRPr lang="en-US" altLang="ko-KR" sz="16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 using </a:t>
            </a:r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TukeyHSD</a:t>
            </a:r>
            <a:endParaRPr lang="en-US" altLang="ko-KR" sz="16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fit_tuk</a:t>
            </a:r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&lt;- </a:t>
            </a:r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TukeyHSD</a:t>
            </a:r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(x=fit_3.1, "RF", </a:t>
            </a:r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conf.level</a:t>
            </a:r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=0.95)</a:t>
            </a:r>
          </a:p>
          <a:p>
            <a:endParaRPr lang="en-US" altLang="ko-KR" sz="1600" b="1" dirty="0" smtClean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6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 </a:t>
            </a:r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using </a:t>
            </a:r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TukeyHSD</a:t>
            </a:r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another function in </a:t>
            </a:r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agricolae</a:t>
            </a:r>
            <a:endParaRPr lang="en-US" altLang="ko-KR" sz="16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6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fit_tuk2</a:t>
            </a:r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&lt;-</a:t>
            </a:r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HSD.test</a:t>
            </a:r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(fit_3.1,"RF",group = F</a:t>
            </a:r>
            <a:r>
              <a:rPr lang="en-US" altLang="ko-KR" sz="16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)</a:t>
            </a:r>
          </a:p>
          <a:p>
            <a:endParaRPr lang="en-US" altLang="ko-KR" sz="1600" b="1" dirty="0" smtClean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 Ex </a:t>
            </a:r>
            <a:r>
              <a:rPr lang="en-US" altLang="ko-KR" sz="16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3.8</a:t>
            </a:r>
            <a:endParaRPr lang="en-US" altLang="ko-KR" sz="16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6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 </a:t>
            </a:r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using LSD in </a:t>
            </a:r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agricolae</a:t>
            </a:r>
            <a:endParaRPr lang="en-US" altLang="ko-KR" sz="16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fit_lsd</a:t>
            </a:r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&lt;-</a:t>
            </a:r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LSD.test</a:t>
            </a:r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(fit_3.1,"RF",group=F</a:t>
            </a:r>
            <a:r>
              <a:rPr lang="en-US" altLang="ko-KR" sz="16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 using </a:t>
            </a:r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pairwise.t.test</a:t>
            </a:r>
            <a:endParaRPr lang="en-US" altLang="ko-KR" sz="16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fit_lsd2&lt;-</a:t>
            </a:r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pairwise.t.test</a:t>
            </a:r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(dat_3.1$count_3.1,dat_3.1$RF, </a:t>
            </a:r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p.adjust</a:t>
            </a:r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="none</a:t>
            </a:r>
            <a:r>
              <a:rPr lang="en-US" altLang="ko-KR" sz="16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")</a:t>
            </a:r>
            <a:endParaRPr lang="en-US" altLang="ko-KR" sz="16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972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432" y="0"/>
            <a:ext cx="3551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Ch3 Analysis of Variance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6</a:t>
            </a:r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. </a:t>
            </a:r>
            <a:r>
              <a:rPr lang="en-US" altLang="ko-KR" sz="28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The Random Effects </a:t>
            </a:r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Model</a:t>
            </a:r>
            <a:endParaRPr lang="en-US" altLang="ko-KR" sz="28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HY견명조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A Single Random Factor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HY견명조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15558" y="2347113"/>
                <a:ext cx="138007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>
                <a:defPPr>
                  <a:defRPr lang="ko-KR"/>
                </a:defPPr>
                <a:lvl1pPr marL="571500" indent="-571500">
                  <a:buFont typeface="+mj-lt"/>
                  <a:buAutoNum type="arabicPeriod"/>
                  <a:defRPr sz="2000" b="1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Y견명조" panose="02030600000101010101" pitchFamily="18" charset="-127"/>
                    <a:ea typeface="HY견명조" panose="02030600000101010101" pitchFamily="18" charset="-127"/>
                  </a:defRPr>
                </a:lvl1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</a:rPr>
                        <m:t>𝑴𝒐𝒅𝒆𝒍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</a:rPr>
                        <m:t> :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558" y="2347113"/>
                <a:ext cx="1380075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2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95633" y="1936904"/>
            <a:ext cx="6182591" cy="11949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15558" y="3218987"/>
                <a:ext cx="8766672" cy="29364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>
                <a:defPPr>
                  <a:defRPr lang="ko-KR"/>
                </a:defPPr>
                <a:lvl1pPr marL="571500" indent="-571500">
                  <a:buFont typeface="+mj-lt"/>
                  <a:buAutoNum type="arabicPeriod"/>
                  <a:defRPr sz="2000" b="1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Y견명조" panose="02030600000101010101" pitchFamily="18" charset="-127"/>
                    <a:ea typeface="HY견명조" panose="02030600000101010101" pitchFamily="18" charset="-127"/>
                  </a:defRPr>
                </a:lvl1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  <m:t>𝑖𝑗</m:t>
                        </m:r>
                      </m:sub>
                    </m:sSub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: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𝑅𝑒𝑠𝑝𝑜𝑛𝑠𝑒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𝑜𝑓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𝑗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𝑡h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𝑜𝑏𝑠𝑒𝑟𝑣𝑎𝑡𝑖𝑜𝑛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𝑜𝑛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𝑡h𝑒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𝑖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𝑡h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𝑡𝑟𝑒𝑎𝑡𝑚𝑒𝑛𝑡</m:t>
                    </m:r>
                  </m:oMath>
                </a14:m>
                <a:r>
                  <a:rPr lang="en-US" altLang="ko-KR" b="0" dirty="0" smtClean="0"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ko-KR" altLang="en-US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𝑐𝑜𝑚𝑚𝑜𝑛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𝑒𝑓𝑓𝑒𝑐𝑡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𝑤h𝑜𝑙𝑒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𝑒𝑥𝑝𝑒𝑟𝑖𝑚𝑒𝑛𝑡</m:t>
                    </m:r>
                  </m:oMath>
                </a14:m>
                <a:r>
                  <a:rPr lang="ko-KR" altLang="en-US" b="0" dirty="0" smtClean="0"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 </a:t>
                </a:r>
                <a:endParaRPr lang="en-US" altLang="ko-KR" b="0" dirty="0" smtClean="0"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𝑡𝑟𝑒𝑎𝑡𝑚𝑒𝑛𝑡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𝑟𝑎𝑛𝑑𝑜𝑚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𝑒𝑓𝑓𝑒𝑐𝑡</m:t>
                    </m:r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  <a:effectLst/>
                    <a:latin typeface="+mn-ea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𝑓𝑜𝑙𝑙𝑜𝑤𝑖𝑛𝑔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𝑁𝐼𝐷</m:t>
                    </m:r>
                    <m:d>
                      <m:dPr>
                        <m:ctrlP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altLang="ko-KR" b="0" i="1" dirty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b="0" i="1" dirty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ko-KR" altLang="en-US" b="0" i="1" dirty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  <m:sup>
                            <m:r>
                              <a:rPr lang="en-US" altLang="ko-KR" b="0" i="1" dirty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𝑐𝑜𝑚𝑚𝑜𝑛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𝑣𝑎𝑟𝑖𝑎𝑛𝑐𝑒</m:t>
                    </m:r>
                    <m:sSubSup>
                      <m:sSubSupPr>
                        <m:ctrlP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ko-KR" altLang="en-US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  <m:sup>
                        <m: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b="0" i="1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𝑅𝑎𝑛𝑑𝑜𝑚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𝑜𝑏𝑠𝑒𝑟𝑣𝑎𝑡𝑖𝑜𝑛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𝑡𝑟𝑒𝑎𝑡𝑚𝑒𝑛𝑡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b="0" i="1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b="0" dirty="0" smtClean="0">
                    <a:solidFill>
                      <a:schemeClr val="tx1"/>
                    </a:solidFill>
                    <a:effectLst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𝑓𝑜𝑙𝑙𝑜𝑤𝑖𝑛𝑔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𝑁𝐼𝐷</m:t>
                    </m:r>
                    <m:d>
                      <m:dPr>
                        <m:ctrlPr>
                          <a:rPr lang="en-US" altLang="ko-KR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𝑐𝑜𝑚𝑚𝑜𝑛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𝑣𝑎𝑟𝑖𝑎𝑛𝑐𝑒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b="0" dirty="0" smtClean="0">
                    <a:solidFill>
                      <a:schemeClr val="tx1"/>
                    </a:solidFill>
                    <a:effectLst/>
                    <a:latin typeface="+mn-ea"/>
                  </a:rPr>
                  <a:t> </a:t>
                </a:r>
                <a:endParaRPr lang="en-US" altLang="ko-KR" b="0" dirty="0">
                  <a:solidFill>
                    <a:schemeClr val="tx1"/>
                  </a:solidFill>
                  <a:effectLst/>
                  <a:latin typeface="+mn-ea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558" y="3218987"/>
                <a:ext cx="8766672" cy="29364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60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432" y="0"/>
            <a:ext cx="3551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Ch3 Analysis of Variance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6</a:t>
            </a:r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. </a:t>
            </a:r>
            <a:r>
              <a:rPr lang="en-US" altLang="ko-KR" sz="28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The Random Effects Model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Variance Components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HY견명조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2758" y="1741409"/>
            <a:ext cx="2181225" cy="4286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1749" y="1787091"/>
            <a:ext cx="5868145" cy="17890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2023" y="4050237"/>
            <a:ext cx="1447800" cy="2276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84715" y="3926411"/>
            <a:ext cx="8972550" cy="25241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11331" y="3613143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Covariance matrix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784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432" y="0"/>
            <a:ext cx="3551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Ch3 Analysis of Variance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6</a:t>
            </a:r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. </a:t>
            </a:r>
            <a:r>
              <a:rPr lang="en-US" altLang="ko-KR" sz="28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The Random Effects Model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Analysis of Variance for the Random Model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HY견명조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44871" y="1934478"/>
            <a:ext cx="1549977" cy="7879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93668" y="1656307"/>
            <a:ext cx="3054297" cy="1322479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603516" y="2978786"/>
            <a:ext cx="8147417" cy="3030051"/>
            <a:chOff x="2022291" y="2926807"/>
            <a:chExt cx="8147417" cy="303005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022291" y="2926807"/>
              <a:ext cx="8147417" cy="160586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770"/>
            <a:stretch/>
          </p:blipFill>
          <p:spPr>
            <a:xfrm>
              <a:off x="3465784" y="4731066"/>
              <a:ext cx="5074330" cy="551033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0849"/>
            <a:stretch/>
          </p:blipFill>
          <p:spPr>
            <a:xfrm>
              <a:off x="3465784" y="5492416"/>
              <a:ext cx="1358050" cy="464442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3516" y="6075868"/>
            <a:ext cx="1432686" cy="33062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98333" y="2117119"/>
            <a:ext cx="17526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0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432" y="0"/>
            <a:ext cx="3551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Ch3 Analysis of Variance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6</a:t>
            </a:r>
            <a:r>
              <a:rPr lang="en-US" altLang="ko-KR" sz="2800" b="1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. </a:t>
            </a:r>
            <a:r>
              <a:rPr lang="en-US" altLang="ko-KR" sz="28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The Random Effects Model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EXAMPLE 3.11 using R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HY견명조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11331" y="1640833"/>
            <a:ext cx="9991669" cy="280076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 Ex 3.11</a:t>
            </a: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 preparing data set for Ex 3.11</a:t>
            </a: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bat&lt;-factor(c(1,2,3,4))</a:t>
            </a: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obs_3.11&lt;-c(1,2,3,4)</a:t>
            </a: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dat_3.11&lt;-</a:t>
            </a:r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expand.grid</a:t>
            </a:r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(bat=</a:t>
            </a:r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bat,obs</a:t>
            </a:r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=obs_3.11)</a:t>
            </a: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count_3.11&lt;-c(98,91,96,95,97,90,95,96,99,93,97,99,96,92,95,98)</a:t>
            </a: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dat_3.11&lt;-</a:t>
            </a:r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cbind</a:t>
            </a:r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(dat_3.11,count_3.11)</a:t>
            </a:r>
          </a:p>
          <a:p>
            <a:endParaRPr lang="en-US" altLang="ko-KR" sz="16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 fitting </a:t>
            </a:r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anova</a:t>
            </a:r>
            <a:endParaRPr lang="en-US" altLang="ko-KR" sz="16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fit_3.11&lt;-</a:t>
            </a:r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aov</a:t>
            </a:r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(count_3.11~bat,data=dat_3.11)</a:t>
            </a:r>
          </a:p>
          <a:p>
            <a:r>
              <a:rPr lang="en-US" altLang="ko-KR" sz="1600" b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summary(fit_3.11)</a:t>
            </a:r>
            <a:endParaRPr lang="en-US" altLang="ko-KR" sz="16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592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539324" y="2714413"/>
            <a:ext cx="7113353" cy="130333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11547" y="2812083"/>
            <a:ext cx="82554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chemeClr val="bg1"/>
                </a:solidFill>
              </a:rPr>
              <a:t>THANK YOU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01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one-way ANOVA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15558" y="2347113"/>
                <a:ext cx="138007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>
                <a:defPPr>
                  <a:defRPr lang="ko-KR"/>
                </a:defPPr>
                <a:lvl1pPr marL="571500" indent="-571500">
                  <a:buFont typeface="+mj-lt"/>
                  <a:buAutoNum type="arabicPeriod"/>
                  <a:defRPr sz="2000" b="1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Y견명조" panose="02030600000101010101" pitchFamily="18" charset="-127"/>
                    <a:ea typeface="HY견명조" panose="02030600000101010101" pitchFamily="18" charset="-127"/>
                  </a:defRPr>
                </a:lvl1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</a:rPr>
                        <m:t>𝑴𝒐𝒅𝒆𝒍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</a:rPr>
                        <m:t> :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558" y="2347113"/>
                <a:ext cx="1380075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2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95633" y="1936904"/>
            <a:ext cx="6182591" cy="11949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915558" y="3218987"/>
                <a:ext cx="8766672" cy="29364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>
                <a:defPPr>
                  <a:defRPr lang="ko-KR"/>
                </a:defPPr>
                <a:lvl1pPr marL="571500" indent="-571500">
                  <a:buFont typeface="+mj-lt"/>
                  <a:buAutoNum type="arabicPeriod"/>
                  <a:defRPr sz="2000" b="1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Y견명조" panose="02030600000101010101" pitchFamily="18" charset="-127"/>
                    <a:ea typeface="HY견명조" panose="02030600000101010101" pitchFamily="18" charset="-127"/>
                  </a:defRPr>
                </a:lvl1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  <m:t>𝑖𝑗</m:t>
                        </m:r>
                      </m:sub>
                    </m:sSub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: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𝑅𝑒𝑠𝑝𝑜𝑛𝑠𝑒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𝑜𝑓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𝑗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𝑡h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𝑜𝑏𝑠𝑒𝑟𝑣𝑎𝑡𝑖𝑜𝑛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𝑜𝑛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𝑡h𝑒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𝑖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𝑡h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𝑡𝑟𝑒𝑎𝑡𝑚𝑒𝑛𝑡</m:t>
                    </m:r>
                  </m:oMath>
                </a14:m>
                <a:r>
                  <a:rPr lang="en-US" altLang="ko-KR" b="0" dirty="0" smtClean="0"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ko-KR" altLang="en-US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𝑐𝑜𝑚𝑚𝑜𝑛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𝑒𝑓𝑓𝑒𝑐𝑡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𝑤h𝑜𝑙𝑒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𝑒𝑥𝑝𝑒𝑟𝑖𝑚𝑒𝑛𝑡</m:t>
                    </m:r>
                  </m:oMath>
                </a14:m>
                <a:r>
                  <a:rPr lang="ko-KR" altLang="en-US" b="0" dirty="0" smtClean="0"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 </a:t>
                </a:r>
                <a:endParaRPr lang="en-US" altLang="ko-KR" b="0" dirty="0" smtClean="0"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𝑡𝑟𝑒𝑎𝑡𝑚𝑒𝑛𝑡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𝑒𝑓𝑓𝑒𝑐𝑡</m:t>
                    </m:r>
                  </m:oMath>
                </a14:m>
                <a:r>
                  <a:rPr lang="en-US" altLang="ko-KR" b="0" dirty="0" smtClean="0">
                    <a:solidFill>
                      <a:schemeClr val="tx1"/>
                    </a:solidFill>
                    <a:effectLst/>
                    <a:latin typeface="+mn-ea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b="0" dirty="0" smtClean="0">
                    <a:solidFill>
                      <a:schemeClr val="tx1"/>
                    </a:solidFill>
                    <a:effectLst/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where</m:t>
                    </m:r>
                    <m:sSub>
                      <m:sSubPr>
                        <m:ctrlP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𝑝𝑜𝑝𝑢𝑙𝑎𝑡𝑖𝑜𝑛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dirty="0" smtClean="0">
                    <a:solidFill>
                      <a:schemeClr val="tx1"/>
                    </a:solidFill>
                    <a:effectLst/>
                    <a:latin typeface="+mn-ea"/>
                  </a:rPr>
                  <a:t>  </a:t>
                </a:r>
                <a:endParaRPr lang="en-US" altLang="ko-KR" b="0" dirty="0">
                  <a:solidFill>
                    <a:schemeClr val="tx1"/>
                  </a:solidFill>
                  <a:effectLst/>
                  <a:latin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𝑅𝑎𝑛𝑑𝑜𝑚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𝑜𝑏𝑠𝑒𝑟𝑣𝑎𝑡𝑖𝑜𝑛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𝑡𝑟𝑒𝑎𝑡𝑚𝑒𝑛𝑡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b="0" i="1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b="0" dirty="0" smtClean="0">
                    <a:solidFill>
                      <a:schemeClr val="tx1"/>
                    </a:solidFill>
                    <a:effectLst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𝑓𝑜𝑙𝑙𝑜𝑤𝑖𝑛𝑔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𝑁𝐼𝐷</m:t>
                    </m:r>
                    <m:d>
                      <m:dPr>
                        <m:ctrlPr>
                          <a:rPr lang="en-US" altLang="ko-KR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𝑐𝑜𝑚𝑚𝑜𝑛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𝑣𝑎𝑟𝑖𝑎𝑛𝑐𝑒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b="0" dirty="0" smtClean="0">
                    <a:solidFill>
                      <a:schemeClr val="tx1"/>
                    </a:solidFill>
                    <a:effectLst/>
                    <a:latin typeface="+mn-ea"/>
                  </a:rPr>
                  <a:t> </a:t>
                </a:r>
                <a:endParaRPr lang="en-US" altLang="ko-KR" b="0" dirty="0">
                  <a:solidFill>
                    <a:schemeClr val="tx1"/>
                  </a:solidFill>
                  <a:effectLst/>
                  <a:latin typeface="+mn-ea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558" y="3218987"/>
                <a:ext cx="8766672" cy="29364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1. The </a:t>
            </a:r>
            <a:r>
              <a:rPr lang="en-US" altLang="ko-KR" sz="28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Analysis of Variance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6432" y="0"/>
            <a:ext cx="3551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Ch3 Analysis of Variance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883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2089590"/>
                  </p:ext>
                </p:extLst>
              </p:nvPr>
            </p:nvGraphicFramePr>
            <p:xfrm>
              <a:off x="909839" y="1918738"/>
              <a:ext cx="10347632" cy="272769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93454"/>
                    <a:gridCol w="1293454"/>
                    <a:gridCol w="1293454"/>
                    <a:gridCol w="1293454"/>
                    <a:gridCol w="1293454"/>
                    <a:gridCol w="1293454"/>
                    <a:gridCol w="1293454"/>
                    <a:gridCol w="1293454"/>
                  </a:tblGrid>
                  <a:tr h="57427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/>
                            <a:t>(Level)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Observations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Number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Totals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Averages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1752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1752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1752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mtClean="0"/>
                            <a:t>…</a:t>
                          </a:r>
                          <a:endParaRPr lang="ko-KR" altLang="en-US" dirty="0"/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…</a:t>
                          </a:r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1752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1752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sum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∙1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∙2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…</a:t>
                          </a:r>
                          <a:endParaRPr lang="ko-KR" altLang="en-US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∙∙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∙∙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2089590"/>
                  </p:ext>
                </p:extLst>
              </p:nvPr>
            </p:nvGraphicFramePr>
            <p:xfrm>
              <a:off x="909839" y="1918738"/>
              <a:ext cx="10347632" cy="272769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93454"/>
                    <a:gridCol w="1293454"/>
                    <a:gridCol w="1293454"/>
                    <a:gridCol w="1293454"/>
                    <a:gridCol w="1293454"/>
                    <a:gridCol w="1293454"/>
                    <a:gridCol w="1293454"/>
                    <a:gridCol w="1293454"/>
                  </a:tblGrid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/>
                            <a:t>(Level)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Observations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Number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Totals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Averages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1752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000" t="-159420" r="-598592" b="-4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0943" t="-159420" r="-501415" b="-4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00943" t="-159420" r="-301415" b="-4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98592" t="-159420" r="-200000" b="-4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01415" t="-159420" r="-100943" b="-4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1415" t="-159420" r="-943" b="-414493"/>
                          </a:stretch>
                        </a:blipFill>
                      </a:tcPr>
                    </a:tc>
                  </a:tr>
                  <a:tr h="41752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000" t="-259420" r="-598592" b="-3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0943" t="-259420" r="-501415" b="-3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00943" t="-259420" r="-301415" b="-3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98592" t="-259420" r="-200000" b="-3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01415" t="-259420" r="-100943" b="-3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1415" t="-259420" r="-943" b="-314493"/>
                          </a:stretch>
                        </a:blipFill>
                      </a:tcPr>
                    </a:tc>
                  </a:tr>
                  <a:tr h="41752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en-US" altLang="ko-KR" dirty="0" smtClean="0"/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en-US" altLang="ko-KR" dirty="0" smtClean="0"/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mtClean="0"/>
                            <a:t>…</a:t>
                          </a:r>
                          <a:endParaRPr lang="ko-KR" altLang="en-US" dirty="0"/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en-US" altLang="ko-KR" dirty="0" smtClean="0"/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…</a:t>
                          </a:r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en-US" altLang="ko-KR" dirty="0" smtClean="0"/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en-US" altLang="ko-KR" dirty="0" smtClean="0"/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1752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000" t="-466176" r="-598592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0943" t="-466176" r="-501415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00943" t="-466176" r="-301415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98592" t="-466176" r="-200000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01415" t="-466176" r="-100943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1415" t="-466176" r="-943" b="-117647"/>
                          </a:stretch>
                        </a:blipFill>
                      </a:tcPr>
                    </a:tc>
                  </a:tr>
                  <a:tr h="41752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sum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0000" t="-557971" r="-598592" b="-15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00943" t="-557971" r="-501415" b="-15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…</a:t>
                          </a:r>
                          <a:endParaRPr lang="ko-KR" altLang="en-US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00943" t="-557971" r="-301415" b="-15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98592" t="-557971" r="-200000" b="-15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601415" t="-557971" r="-100943" b="-15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701415" t="-557971" r="-943" b="-159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74418" y="4996557"/>
                <a:ext cx="8043164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∙∙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∙∙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∙∙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418" y="4996557"/>
                <a:ext cx="8043164" cy="78752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6432" y="0"/>
            <a:ext cx="3551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Ch3 Analysis of Variance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1. The </a:t>
            </a:r>
            <a:r>
              <a:rPr lang="en-US" altLang="ko-KR" sz="28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Analysis of Variance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Typical Data for a Single-Factor Experiment</a:t>
            </a:r>
          </a:p>
        </p:txBody>
      </p:sp>
    </p:spTree>
    <p:extLst>
      <p:ext uri="{BB962C8B-B14F-4D97-AF65-F5344CB8AC3E}">
        <p14:creationId xmlns:p14="http://schemas.microsoft.com/office/powerpoint/2010/main" val="218702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66429" y="2101948"/>
            <a:ext cx="5325341" cy="1203614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566429" y="3804288"/>
            <a:ext cx="6806774" cy="1739846"/>
            <a:chOff x="1124600" y="3608782"/>
            <a:chExt cx="6806774" cy="1739846"/>
          </a:xfrm>
        </p:grpSpPr>
        <p:grpSp>
          <p:nvGrpSpPr>
            <p:cNvPr id="14" name="그룹 13"/>
            <p:cNvGrpSpPr/>
            <p:nvPr/>
          </p:nvGrpSpPr>
          <p:grpSpPr>
            <a:xfrm>
              <a:off x="1505924" y="4242659"/>
              <a:ext cx="6425450" cy="1105969"/>
              <a:chOff x="1505924" y="4242659"/>
              <a:chExt cx="6425450" cy="1105969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505924" y="4552443"/>
                <a:ext cx="1294635" cy="709122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640247" y="4242659"/>
                <a:ext cx="1463783" cy="1105969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330971" y="4703673"/>
                <a:ext cx="1600403" cy="351308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5227757" y="4635326"/>
                <a:ext cx="11032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</a:t>
                </a:r>
                <a:endParaRPr lang="ko-KR" altLang="en-US" sz="2000" dirty="0">
                  <a:latin typeface="Cambria Math" panose="020405030504060302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8796" y="4635326"/>
                    <a:ext cx="110321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</m:oMath>
                      </m:oMathPara>
                    </a14:m>
                    <a:endParaRPr lang="ko-KR" altLang="en-US" sz="2000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8796" y="4635326"/>
                    <a:ext cx="1103214" cy="40011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124600" y="3608782"/>
                  <a:ext cx="6495076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𝑓𝑖𝑥𝑒𝑑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𝑝𝑎𝑟𝑎𝑚𝑒𝑡𝑒𝑟𝑠</m:t>
                      </m:r>
                    </m:oMath>
                  </a14:m>
                  <a:endParaRPr lang="en-US" altLang="ko-KR" sz="2400" dirty="0" smtClean="0">
                    <a:latin typeface="Cambria Math" panose="020405030504060302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altLang="ko-KR" sz="2400" dirty="0">
                    <a:latin typeface="Cambria Math" panose="020405030504060302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altLang="ko-KR" sz="2400" dirty="0" smtClean="0">
                    <a:latin typeface="Cambria Math" panose="020405030504060302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ko-KR" altLang="en-US" sz="2400" dirty="0" smtClean="0">
                      <a:latin typeface="Cambria Math" panose="02040503050406030204" pitchFamily="18" charset="0"/>
                    </a:rPr>
                    <a:t> </a:t>
                  </a:r>
                  <a:endParaRPr lang="ko-KR" altLang="en-US" sz="24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600" y="3608782"/>
                  <a:ext cx="6495076" cy="15696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315" t="-1163" b="-69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86432" y="0"/>
            <a:ext cx="3551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Ch3 Analysis of Variance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Fixed Effect Model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2. Analysis </a:t>
            </a:r>
            <a:r>
              <a:rPr lang="en-US" altLang="ko-KR" sz="28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of the Fixed Effects Model</a:t>
            </a:r>
          </a:p>
        </p:txBody>
      </p:sp>
    </p:spTree>
    <p:extLst>
      <p:ext uri="{BB962C8B-B14F-4D97-AF65-F5344CB8AC3E}">
        <p14:creationId xmlns:p14="http://schemas.microsoft.com/office/powerpoint/2010/main" val="37344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86432" y="0"/>
            <a:ext cx="3551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Ch3 Analysis of Variance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Decomposition of the Total Sum of Squares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2. Analysis </a:t>
            </a:r>
            <a:r>
              <a:rPr lang="en-US" altLang="ko-KR" sz="28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of the Fixed Effects Model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6042" y="1815048"/>
            <a:ext cx="6229350" cy="8858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3488" y="2807651"/>
            <a:ext cx="6686550" cy="1647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3488" y="5390593"/>
            <a:ext cx="6715125" cy="80010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5061309" y="4562254"/>
            <a:ext cx="5208500" cy="653368"/>
            <a:chOff x="6994613" y="3719049"/>
            <a:chExt cx="5208500" cy="65336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288461" y="3719049"/>
              <a:ext cx="4620805" cy="65336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994613" y="3749619"/>
              <a:ext cx="52085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					  </a:t>
              </a:r>
              <a:r>
                <a:rPr lang="en-US" altLang="ko-KR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)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579963" y="3631563"/>
            <a:ext cx="3761117" cy="9306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59381" y="5476853"/>
                <a:ext cx="5610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60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81" y="5476853"/>
                <a:ext cx="561051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꺾인 연결선 23"/>
          <p:cNvCxnSpPr>
            <a:endCxn id="7" idx="1"/>
          </p:cNvCxnSpPr>
          <p:nvPr/>
        </p:nvCxnSpPr>
        <p:spPr>
          <a:xfrm>
            <a:off x="4270076" y="4562254"/>
            <a:ext cx="791233" cy="292180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018613" y="5652143"/>
                <a:ext cx="37395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𝑇𝑟𝑒𝑎𝑡𝑚𝑒𝑛𝑡𝑠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613" y="5652143"/>
                <a:ext cx="373955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792" r="-1954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15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86432" y="0"/>
            <a:ext cx="3551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Ch3 Analysis of Variance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Expected values of mean square error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2. Analysis </a:t>
            </a:r>
            <a:r>
              <a:rPr lang="en-US" altLang="ko-KR" sz="28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of the Fixed Effects Model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5695" y="1840888"/>
            <a:ext cx="6467475" cy="1981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07309" y="3896222"/>
            <a:ext cx="55911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9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86432" y="0"/>
            <a:ext cx="3551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Ch3 Analysis of Variance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Expected values of mean square error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2. Analysis </a:t>
            </a:r>
            <a:r>
              <a:rPr lang="en-US" altLang="ko-KR" sz="28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of the Fixed Effects Model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6262" y="1744513"/>
            <a:ext cx="110394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1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86432" y="0"/>
            <a:ext cx="3551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Ch3 Analysis of Variance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ANOVA Table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2. Analysis </a:t>
            </a:r>
            <a:r>
              <a:rPr lang="en-US" altLang="ko-KR" sz="28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of the Fixed Effects Model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1025" y="1840888"/>
            <a:ext cx="110299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6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6112</TotalTime>
  <Words>749</Words>
  <Application>Microsoft Office PowerPoint</Application>
  <PresentationFormat>와이드스크린</PresentationFormat>
  <Paragraphs>254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맑은 고딕</vt:lpstr>
      <vt:lpstr>Wingdings</vt:lpstr>
      <vt:lpstr>Cambria Math</vt:lpstr>
      <vt:lpstr>Arial</vt:lpstr>
      <vt:lpstr>HY견명조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</dc:creator>
  <cp:lastModifiedBy>admin</cp:lastModifiedBy>
  <cp:revision>390</cp:revision>
  <dcterms:created xsi:type="dcterms:W3CDTF">2014-02-11T14:19:02Z</dcterms:created>
  <dcterms:modified xsi:type="dcterms:W3CDTF">2016-03-30T06:32:43Z</dcterms:modified>
</cp:coreProperties>
</file>