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304" r:id="rId5"/>
    <p:sldId id="280" r:id="rId6"/>
    <p:sldId id="27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62" r:id="rId17"/>
  </p:sldIdLst>
  <p:sldSz cx="12192000" cy="6858000"/>
  <p:notesSz cx="6858000" cy="9144000"/>
  <p:embeddedFontLst>
    <p:embeddedFont>
      <p:font typeface="HY견명조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432" y="0"/>
            <a:ext cx="85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Ch4 Experiments with Blocking Factors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514" y="3529849"/>
            <a:ext cx="5647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E2642"/>
                </a:solidFill>
              </a:rPr>
              <a:t>Ch4. Experiments with Blocking Factors</a:t>
            </a:r>
            <a:endParaRPr lang="ko-KR" altLang="en-US" sz="3200" b="1" dirty="0">
              <a:solidFill>
                <a:srgbClr val="0E2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Random Treatments and Blocks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2. Some Other Aspects of the RCBD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15558" y="3109837"/>
                <a:ext cx="8766672" cy="304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i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3109837"/>
                <a:ext cx="8766672" cy="3040641"/>
              </a:xfrm>
              <a:prstGeom prst="rect">
                <a:avLst/>
              </a:prstGeom>
              <a:blipFill rotWithShape="0">
                <a:blip r:embed="rId2"/>
                <a:stretch>
                  <a:fillRect l="-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89127"/>
            <a:ext cx="7680614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Random Treatments and Blocks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2. Some Other Aspects of the RCBD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904" y="3948891"/>
            <a:ext cx="3857625" cy="2295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6341" y="4950005"/>
            <a:ext cx="2962275" cy="85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36409" y="5101631"/>
                <a:ext cx="561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09" y="5101631"/>
                <a:ext cx="56105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8402" y="1759209"/>
            <a:ext cx="5410200" cy="2057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5442" y="2212432"/>
            <a:ext cx="2124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Statistical model for a Latin square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Latin Square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1749" y="1930245"/>
            <a:ext cx="6191250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42108" y="2347113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08" y="2347113"/>
                <a:ext cx="257964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5558" y="3354125"/>
                <a:ext cx="8766672" cy="2982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𝑜𝑏𝑠𝑒𝑟𝑎𝑣𝑎𝑡𝑖𝑜𝑛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𝑘𝑡h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𝑗𝑡h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𝑐𝑜𝑙𝑢𝑚𝑛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i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3354125"/>
                <a:ext cx="8766672" cy="2982804"/>
              </a:xfrm>
              <a:prstGeom prst="rect">
                <a:avLst/>
              </a:prstGeom>
              <a:blipFill rotWithShape="0">
                <a:blip r:embed="rId4"/>
                <a:stretch>
                  <a:fillRect l="-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Latin Square Design Example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Latin Square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3" y="1894315"/>
            <a:ext cx="10555432" cy="41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 for Latin Square Design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Latin Square Design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4986" y="1720379"/>
            <a:ext cx="8702029" cy="46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4.3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3. The Latin Square Design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11331" y="1640833"/>
            <a:ext cx="9991669" cy="3539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4.3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RM&lt;-factor(c(1,2,3,4,5))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OP&lt;-factor(c(1,2,3,4,5))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dat_4.3&lt;-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(RM=RM,OP=OP)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c_4.3&lt;-c(-1,-8,-7,1,-3,-5,-1,13,6,5,-6,5,1,1,-5,-1,2,2,-2,4,-1,11,-4,-3,6)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LA&lt;-c('A','B','C','D','E','B','C','D','E','A','C','D','E','A','B','D','E','A','B','C','E','A','B','C','D')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dat_4.3&lt;-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(dat_4.3,LA,c_4.3)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fitting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fit_4.3&lt;-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(c_4.3~LA+RM+OP,data=dat_4.3) #treat + row +col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summary(fit_4.3)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lsd_4.3&lt;-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LSD.test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(fit_4.3,"LA",group=F)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Model Adequacy Checking 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</a:p>
          <a:p>
            <a:r>
              <a:rPr lang="en-US" altLang="ko-KR" sz="1600" b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plot(fit_4.3)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4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571" y="1327131"/>
            <a:ext cx="766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>
                <a:solidFill>
                  <a:srgbClr val="0E2642"/>
                </a:solidFill>
              </a:rPr>
              <a:t>The Randomized Complete Block </a:t>
            </a:r>
            <a:r>
              <a:rPr lang="en-US" altLang="ko-KR" sz="2400" b="1" dirty="0" smtClean="0">
                <a:solidFill>
                  <a:srgbClr val="0E2642"/>
                </a:solidFill>
              </a:rPr>
              <a:t>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n w="0"/>
                <a:solidFill>
                  <a:srgbClr val="0E2642"/>
                </a:solidFill>
                <a:ea typeface="HY견명조" panose="02030600000101010101" pitchFamily="18" charset="-127"/>
              </a:rPr>
              <a:t>Some Other Aspects of the </a:t>
            </a:r>
            <a:r>
              <a:rPr lang="en-US" altLang="ko-KR" sz="2400" b="1" dirty="0" smtClean="0">
                <a:ln w="0"/>
                <a:solidFill>
                  <a:srgbClr val="0E2642"/>
                </a:solidFill>
                <a:ea typeface="HY견명조" panose="02030600000101010101" pitchFamily="18" charset="-127"/>
              </a:rPr>
              <a:t>RCBD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ln w="0"/>
                <a:solidFill>
                  <a:srgbClr val="0E2642"/>
                </a:solidFill>
                <a:ea typeface="HY견명조" panose="02030600000101010101" pitchFamily="18" charset="-127"/>
              </a:rPr>
              <a:t>The Latin Square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b="1" dirty="0" smtClean="0">
              <a:solidFill>
                <a:srgbClr val="0E264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b="1" dirty="0" smtClean="0">
              <a:solidFill>
                <a:srgbClr val="0E264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400" b="1" dirty="0">
              <a:solidFill>
                <a:srgbClr val="0E26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Statistical Analysis of the RCBD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𝒆𝒇𝒇𝒆𝒄𝒕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𝒎𝒐𝒅𝒆𝒍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</a:rPr>
                        <m:t> :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2" y="2347113"/>
                <a:ext cx="257964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15558" y="3400142"/>
                <a:ext cx="8766672" cy="247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>
                <a:defPPr>
                  <a:defRPr lang="ko-KR"/>
                </a:defPPr>
                <a:lvl1pPr marL="571500" indent="-571500">
                  <a:buFont typeface="+mj-lt"/>
                  <a:buAutoNum type="arabicPeriod"/>
                  <a:defRPr sz="2000" b="1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Y견명조" panose="02030600000101010101" pitchFamily="18" charset="-127"/>
                    <a:ea typeface="HY견명조" panose="02030600000101010101" pitchFamily="18" charset="-127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  <a:endParaRPr lang="en-US" altLang="ko-KR" b="0" dirty="0" smtClean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endParaRPr lang="en-US" altLang="ko-KR" b="0" i="1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𝑒𝑓𝑓𝑒𝑐𝑡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endParaRPr lang="en-US" altLang="ko-KR" b="0" i="1" dirty="0"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𝑡𝑟𝑒𝑎𝑡𝑚𝑒𝑛𝑡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 smtClean="0">
                    <a:solidFill>
                      <a:schemeClr val="tx1"/>
                    </a:solidFill>
                    <a:effectLst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  <a:endParaRPr lang="en-US" altLang="ko-KR" b="0" dirty="0"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58" y="3400142"/>
                <a:ext cx="8766672" cy="2474780"/>
              </a:xfrm>
              <a:prstGeom prst="rect">
                <a:avLst/>
              </a:prstGeom>
              <a:blipFill rotWithShape="0">
                <a:blip r:embed="rId3"/>
                <a:stretch>
                  <a:fillRect l="-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1.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Randomized Complete Block Design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5633" y="1989127"/>
            <a:ext cx="7680614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Hardness Testing Example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1. 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The Randomized Complete Block Design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0390" y="1840888"/>
            <a:ext cx="5951220" cy="27451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1425" y="4799954"/>
            <a:ext cx="111491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Notice the two-way structure of the experiment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Once again, we are interested in testing the equality of treatment means, but now we have to remove the variability associated with the nuisance factor (the block)</a:t>
            </a:r>
            <a:endParaRPr lang="ko-KR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571655"/>
                  </p:ext>
                </p:extLst>
              </p:nvPr>
            </p:nvGraphicFramePr>
            <p:xfrm>
              <a:off x="909839" y="1918738"/>
              <a:ext cx="10347632" cy="2819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</a:tblGrid>
                  <a:tr h="3200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(Level)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Block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Number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Averages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…</a:t>
                          </a:r>
                          <a:endParaRPr lang="ko-KR" altLang="en-US" dirty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∙∙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571655"/>
                  </p:ext>
                </p:extLst>
              </p:nvPr>
            </p:nvGraphicFramePr>
            <p:xfrm>
              <a:off x="909839" y="1918738"/>
              <a:ext cx="10347632" cy="2819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  <a:gridCol w="1293454"/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(Level)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Block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Number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Totals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Averages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181159" r="-598592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181159" r="-501415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181159" r="-301415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181159" r="-200000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181159" r="-100943" b="-4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181159" r="-943" b="-414493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281159" r="-598592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281159" r="-501415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281159" r="-301415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281159" r="-200000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281159" r="-100943" b="-3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281159" r="-943" b="-314493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…</a:t>
                          </a:r>
                          <a:endParaRPr lang="ko-KR" altLang="en-US" dirty="0"/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</a:p>
                      </a:txBody>
                      <a:tcPr vert="eaVert"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488235" r="-59859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943" t="-488235" r="-50141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0943" t="-488235" r="-301415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592" t="-488235" r="-200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01415" t="-488235" r="-10094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1415" t="-488235" r="-943" b="-117647"/>
                          </a:stretch>
                        </a:blipFill>
                      </a:tcPr>
                    </a:tc>
                  </a:tr>
                  <a:tr h="41752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000" t="-579710" r="-598592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943" t="-579710" r="-501415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…</a:t>
                          </a:r>
                          <a:endParaRPr lang="ko-KR" altLang="en-US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943" t="-579710" r="-301415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98592" t="-579710" r="-200000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601415" t="-579710" r="-100943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01415" t="-579710" r="-943" b="-159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74418" y="4996557"/>
                <a:ext cx="8043163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18" y="4996557"/>
                <a:ext cx="8043163" cy="8158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1. The Randomized Complete Block Design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Typical Data for a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Block design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0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Decomposition of the Total Sum of Squares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1. The Randomized Complete Block Design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061107" y="1705272"/>
            <a:ext cx="9316461" cy="4397865"/>
            <a:chOff x="1690836" y="1825789"/>
            <a:chExt cx="9316461" cy="43978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90836" y="2529587"/>
              <a:ext cx="8960129" cy="297488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76771" y="1825789"/>
              <a:ext cx="4134079" cy="70379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39490" y="1977346"/>
              <a:ext cx="4021708" cy="4258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83474" y="5508027"/>
              <a:ext cx="3323823" cy="715627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17260" y="5522813"/>
              <a:ext cx="5742761" cy="68605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0090" y="6043239"/>
            <a:ext cx="3403397" cy="3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Expectation of Mean Square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1. The Randomized Complete Block Design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6857" y="1740402"/>
            <a:ext cx="4401108" cy="3234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89" y="5088512"/>
            <a:ext cx="3076575" cy="1228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4664" y="5440936"/>
            <a:ext cx="3048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ANOVA for RCBD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1. The Randomized Complete Block Design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8" y="1741454"/>
            <a:ext cx="10225782" cy="43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1331" y="1226817"/>
            <a:ext cx="999166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EXAMPLE 4.1 using 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329" y="489636"/>
            <a:ext cx="754284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1. The Randomized Complete Block Design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11331" y="1640833"/>
            <a:ext cx="9991669" cy="37856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Ex 4.1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PSI&lt;-factor(c(8500,8700,8900,9100))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block&lt;-factor(c(1,2,3,4,5,6))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dat_4.1&lt;-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(PSI=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PSI,block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=block)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c_4.1&lt;-c(90.3,92.5,85.5,82.5,89.2,89.5,90.8,89.5,98.2,90.6,89.6,85.6,93.9,94.7,86.2,87.4,87.4,87.0,88.0,78.9,97.9,95.8,93.4,90.7)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dat_4.1&lt;-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(dat_4.1,c_4.1)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fitting 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anova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fit_4.1&lt;-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(c_4.1~PSI+block,data=dat_4.1)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summary(fit_4.1)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lsd_4.1&lt;-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LSD.test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(fit_4.1,"PSI",group=F)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Model Adequacy Checking 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par(</a:t>
            </a:r>
            <a:r>
              <a:rPr lang="en-US" altLang="ko-KR" sz="16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mfrow</a:t>
            </a:r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=c(2,2))</a:t>
            </a:r>
          </a:p>
          <a:p>
            <a:r>
              <a:rPr lang="en-US" altLang="ko-KR" sz="16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plot(fit_4.1)</a:t>
            </a:r>
            <a:endParaRPr lang="en-US" altLang="ko-KR" sz="16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3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461</Words>
  <Application>Microsoft Office PowerPoint</Application>
  <PresentationFormat>와이드스크린</PresentationFormat>
  <Paragraphs>149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HY견명조</vt:lpstr>
      <vt:lpstr>맑은 고딕</vt:lpstr>
      <vt:lpstr>Wingdings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admin</cp:lastModifiedBy>
  <cp:revision>404</cp:revision>
  <dcterms:created xsi:type="dcterms:W3CDTF">2014-02-11T14:19:02Z</dcterms:created>
  <dcterms:modified xsi:type="dcterms:W3CDTF">2016-04-05T08:05:27Z</dcterms:modified>
</cp:coreProperties>
</file>