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3" r:id="rId4"/>
    <p:sldId id="314" r:id="rId5"/>
    <p:sldId id="317" r:id="rId6"/>
    <p:sldId id="316" r:id="rId7"/>
    <p:sldId id="319" r:id="rId8"/>
    <p:sldId id="318" r:id="rId9"/>
    <p:sldId id="320" r:id="rId10"/>
    <p:sldId id="321" r:id="rId11"/>
    <p:sldId id="322" r:id="rId12"/>
    <p:sldId id="315" r:id="rId13"/>
    <p:sldId id="323" r:id="rId14"/>
    <p:sldId id="313" r:id="rId15"/>
    <p:sldId id="324" r:id="rId16"/>
    <p:sldId id="325" r:id="rId17"/>
    <p:sldId id="262" r:id="rId18"/>
  </p:sldIdLst>
  <p:sldSz cx="12192000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HY견명조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Y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64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150D-17C3-40DD-ACA4-02565F9A489C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7236-780B-4973-A3D4-EFD777C6C4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1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50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8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0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45386" y="646540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86432" y="0"/>
            <a:ext cx="857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Ch5 Factorial Experiments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510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0C9-0CC6-4EEE-87DB-C367428B02F0}" type="datetimeFigureOut">
              <a:rPr lang="ko-KR" altLang="en-US" smtClean="0"/>
              <a:t>2016-04-27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67937" y="1419936"/>
            <a:ext cx="11456126" cy="1908215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1547" y="1820045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실험계획법 실습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6514" y="3529849"/>
            <a:ext cx="564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E2642"/>
                </a:solidFill>
              </a:rPr>
              <a:t>Ch5. Factorial Experiment</a:t>
            </a:r>
            <a:endParaRPr lang="ko-KR" altLang="en-US" sz="3200" b="1" dirty="0">
              <a:solidFill>
                <a:srgbClr val="0E26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Expectation of Mean Square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7857" y="1638007"/>
            <a:ext cx="5738615" cy="44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ANOVA table for Two-Factor Factorial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4233" y="1743637"/>
            <a:ext cx="9123533" cy="46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The Battery Life Experiment Example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1967" y="1682748"/>
            <a:ext cx="7488065" cy="30121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7302" y="4851997"/>
            <a:ext cx="8517396" cy="14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One Observation per Cell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2. The Two-Factor Factorial Design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0050" y="1626927"/>
            <a:ext cx="6781800" cy="904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57863" y="1848531"/>
                <a:ext cx="25796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𝒆𝒇𝒇𝒆𝒄𝒕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𝒎𝒐𝒅𝒆𝒍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: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3" y="1848531"/>
                <a:ext cx="257964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5461" y="2650063"/>
            <a:ext cx="7501076" cy="36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968031"/>
            <a:ext cx="11277255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EXAMPLE 5.1 using 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2. The Two-Factor Factorial Design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1331" y="1364117"/>
            <a:ext cx="11277255" cy="48320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5.1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temp&lt;-factor(c(15,70,125))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mat&lt;-factor(c(1,2,3))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&lt;-factor(c(1,2,3,4))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dat_5.1&lt;-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obs,temp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temp,mat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=mat)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count_5.1&lt;-c(130,155,74,180,34,40,80,75,20,70,82,58,150,188,159,126,136,122,106,115,25,70,58,45,138,110,168,160,174,120,150,139,96,104,82,60)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dat_5.1&lt;-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(dat_5.1,count_5.1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#fitting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fit_5.1&lt;-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(count_5.1~mat*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temp,data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=dat_5.1)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#fitting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2)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fit_5.1_2&lt;-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(count_5.1~mat+temp+temp:mat,data=dat_5.1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Model Adequacy Checking 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par(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mfrow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=c(2,2))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plot(fit_5.1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summary(fit_5.1)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</a:t>
            </a:r>
            <a:r>
              <a:rPr lang="ko-KR" altLang="en-US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모든 요인수준평균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model.tables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(fit_5.1,type="means")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interaction plot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interaction.plot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(dat_5.1$temp,dat_5.1$mat,response=dat_5.1$count_5.1)</a:t>
            </a:r>
          </a:p>
        </p:txBody>
      </p:sp>
    </p:spTree>
    <p:extLst>
      <p:ext uri="{BB962C8B-B14F-4D97-AF65-F5344CB8AC3E}">
        <p14:creationId xmlns:p14="http://schemas.microsoft.com/office/powerpoint/2010/main" val="270547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Three-Factor Factorial Design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3. The General Factorial Design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55033" y="1453297"/>
            <a:ext cx="8851995" cy="1203640"/>
            <a:chOff x="921349" y="1327123"/>
            <a:chExt cx="11782005" cy="16020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72197"/>
            <a:stretch/>
          </p:blipFill>
          <p:spPr>
            <a:xfrm>
              <a:off x="921349" y="1840889"/>
              <a:ext cx="6400800" cy="64352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0784"/>
            <a:stretch/>
          </p:blipFill>
          <p:spPr>
            <a:xfrm>
              <a:off x="6302554" y="1327123"/>
              <a:ext cx="6400800" cy="1602044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2359" y="2656937"/>
            <a:ext cx="5930029" cy="37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012856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EXAMPLE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5.3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using 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3. The General Factorial Design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1331" y="1412966"/>
            <a:ext cx="11277255" cy="504753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5.3 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pre&lt;-factor(c(25,30))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car&lt;-factor(c(10,12,14))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spe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&lt;-factor(c(200,250))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&lt;-factor(c(1,2))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dat_5.3&lt;-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obs,spe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spe,pre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pre,car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=car)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count_5.3&lt;-c(-3,-1,-1,0,-1,0,1,1,0,1,2,1,2,3,6,5,5,4,7,6,7,9,10,11)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dat_5.3&lt;-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(dat_5.3,count_5.3)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#fitting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fit_5.3&lt;-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(count_5.3~spe*car*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pre,data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=dat_5.3)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summary(fit_5.3)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</a:t>
            </a:r>
            <a:r>
              <a:rPr lang="ko-KR" altLang="en-US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압력 수준 편차의 평균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tapply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(dat_5.3$count_5.3,dat_5.3$pre,mean)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</a:t>
            </a:r>
            <a:r>
              <a:rPr lang="ko-KR" altLang="en-US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라인 속도 수준 편차의 평균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tapply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(dat_5.3$count_5.3,dat_5.3$spe,mean)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</a:t>
            </a:r>
            <a:r>
              <a:rPr lang="ko-KR" altLang="en-US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탄산포화 비율 수준 편차의 평균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tapply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(dat_5.3$count_5.3,dat_5.3$car,mean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par(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mfrow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=c(1,3))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interaction plot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interaction.plot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(dat_5.3$pre,dat_5.3$car,response=dat_5.3$count_5.3)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interaction.plot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(dat_5.3$pre,dat_5.3$spe,response=dat_5.3$count_5.3)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interaction.plot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(dat_5.3$car,dat_5.3$spe,response=dat_5.3$count_5.3)</a:t>
            </a:r>
          </a:p>
        </p:txBody>
      </p:sp>
    </p:spTree>
    <p:extLst>
      <p:ext uri="{BB962C8B-B14F-4D97-AF65-F5344CB8AC3E}">
        <p14:creationId xmlns:p14="http://schemas.microsoft.com/office/powerpoint/2010/main" val="3584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39324" y="2714413"/>
            <a:ext cx="7113353" cy="130333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1547" y="2812083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571" y="1327131"/>
            <a:ext cx="7667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0E2642"/>
                </a:solidFill>
              </a:rPr>
              <a:t>Basic Definitions and </a:t>
            </a:r>
            <a:r>
              <a:rPr lang="en-US" altLang="ko-KR" sz="2400" b="1" dirty="0" smtClean="0">
                <a:solidFill>
                  <a:srgbClr val="0E2642"/>
                </a:solidFill>
              </a:rPr>
              <a:t>Principles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rgbClr val="0E2642"/>
                </a:solidFill>
              </a:rPr>
              <a:t>The </a:t>
            </a:r>
            <a:r>
              <a:rPr lang="en-US" altLang="ko-KR" sz="2400" b="1" dirty="0">
                <a:solidFill>
                  <a:srgbClr val="0E2642"/>
                </a:solidFill>
              </a:rPr>
              <a:t>Two-Factor Factorial 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rgbClr val="0E2642"/>
                </a:solidFill>
              </a:rPr>
              <a:t>The </a:t>
            </a:r>
            <a:r>
              <a:rPr lang="en-US" altLang="ko-KR" sz="2400" b="1" dirty="0">
                <a:solidFill>
                  <a:srgbClr val="0E2642"/>
                </a:solidFill>
              </a:rPr>
              <a:t>General Factorial 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sz="2400" b="1" dirty="0">
              <a:solidFill>
                <a:srgbClr val="0E264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857" y="540455"/>
            <a:ext cx="376790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Contents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Some Basic Definitions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Basic Definitions and Principles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03" y="1715614"/>
            <a:ext cx="2779568" cy="2866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8321" y="1745920"/>
            <a:ext cx="2710296" cy="28055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6993" y="1778930"/>
            <a:ext cx="2727614" cy="2502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5281" y="1804907"/>
            <a:ext cx="2848841" cy="24505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917" y="4733776"/>
            <a:ext cx="4736152" cy="13987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8646" y="4732149"/>
            <a:ext cx="5553268" cy="14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Regression model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representation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Basic Definitions and Principles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6662" y="1786316"/>
            <a:ext cx="4638675" cy="504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6259" y="2464784"/>
            <a:ext cx="95967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estimates of 1 and 2 are one-half the value of the corresponding main effect</a:t>
            </a:r>
            <a:endParaRPr lang="ko-KR" alt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543" b="9421"/>
          <a:stretch/>
        </p:blipFill>
        <p:spPr>
          <a:xfrm>
            <a:off x="201832" y="4043024"/>
            <a:ext cx="5894167" cy="20306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299"/>
          <a:stretch/>
        </p:blipFill>
        <p:spPr>
          <a:xfrm>
            <a:off x="6095999" y="4039182"/>
            <a:ext cx="5809593" cy="211518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11331" y="3283248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Regression Surface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Plot from Figure 5.1 </a:t>
            </a:r>
          </a:p>
        </p:txBody>
      </p:sp>
    </p:spTree>
    <p:extLst>
      <p:ext uri="{BB962C8B-B14F-4D97-AF65-F5344CB8AC3E}">
        <p14:creationId xmlns:p14="http://schemas.microsoft.com/office/powerpoint/2010/main" val="33577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The General Two-Factor Factorial Experiment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3913" y="1767578"/>
            <a:ext cx="9084174" cy="43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Statistical Effect Model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5992" y="2347113"/>
                <a:ext cx="25796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𝒆𝒇𝒇𝒆𝒄𝒕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𝒎𝒐𝒅𝒆𝒍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: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2" y="2347113"/>
                <a:ext cx="257964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8524" y="3412913"/>
                <a:ext cx="9178012" cy="2521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𝑜𝑣𝑒𝑟𝑎𝑙𝑙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ko-KR" altLang="en-US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  <a:endParaRPr lang="en-US" altLang="ko-KR" b="0" dirty="0" smtClean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𝑖𝑡h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𝑓𝑖𝑥𝑒𝑑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𝑗𝑡h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𝑐𝑜𝑙𝑢𝑚𝑛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𝑓𝑖𝑥𝑒𝑑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𝜏𝛽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𝑖𝑛𝑡𝑒𝑟𝑎𝑐𝑡𝑖𝑜𝑛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𝑏𝑒𝑡𝑤𝑒𝑒𝑛</m:t>
                    </m:r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i="1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524" y="3412913"/>
                <a:ext cx="9178012" cy="2521139"/>
              </a:xfrm>
              <a:prstGeom prst="rect">
                <a:avLst/>
              </a:prstGeom>
              <a:blipFill rotWithShape="0">
                <a:blip r:embed="rId3"/>
                <a:stretch>
                  <a:fillRect l="-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5633" y="1925482"/>
            <a:ext cx="6696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Assumptions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9425" y="1840888"/>
            <a:ext cx="6153150" cy="685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1331" y="2891668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Hypotheses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8920" y="3291778"/>
            <a:ext cx="3429000" cy="857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5582" y="4226531"/>
            <a:ext cx="3495675" cy="87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3670" y="5180334"/>
            <a:ext cx="3619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6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Statistical Effect Model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3675" y="1971496"/>
            <a:ext cx="6724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Total corrected sum of squares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665" y="1840888"/>
            <a:ext cx="8001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350</Words>
  <Application>Microsoft Office PowerPoint</Application>
  <PresentationFormat>와이드스크린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Wingdings</vt:lpstr>
      <vt:lpstr>Cambria Math</vt:lpstr>
      <vt:lpstr>Arial</vt:lpstr>
      <vt:lpstr>HY견명조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Beom</cp:lastModifiedBy>
  <cp:revision>420</cp:revision>
  <dcterms:created xsi:type="dcterms:W3CDTF">2014-02-11T14:19:02Z</dcterms:created>
  <dcterms:modified xsi:type="dcterms:W3CDTF">2016-04-27T06:55:32Z</dcterms:modified>
</cp:coreProperties>
</file>