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sldIdLst>
    <p:sldId id="256" r:id="rId3"/>
    <p:sldId id="262" r:id="rId4"/>
    <p:sldId id="264" r:id="rId5"/>
    <p:sldId id="265" r:id="rId6"/>
    <p:sldId id="266" r:id="rId7"/>
    <p:sldId id="268" r:id="rId8"/>
    <p:sldId id="267" r:id="rId9"/>
    <p:sldId id="269" r:id="rId10"/>
    <p:sldId id="271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내용" id="{B9B51309-D148-4332-87C2-07BE32FBCA3B}">
          <p14:sldIdLst>
            <p14:sldId id="262"/>
            <p14:sldId id="264"/>
            <p14:sldId id="265"/>
            <p14:sldId id="266"/>
            <p14:sldId id="268"/>
            <p14:sldId id="267"/>
            <p14:sldId id="269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Q&amp;A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280" autoAdjust="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EC13577B-6902-467D-A26C-08A0DD5E4E03}" type="datetimeFigureOut">
              <a:t>2014-06-12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DF61EA0F-A667-4B49-8422-0062BC55E249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ko-KR" smtClean="0"/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06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164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804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17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 smtClean="0"/>
              <a:t> </a:t>
            </a:r>
            <a:r>
              <a:rPr lang="ko-KR" baseline="0" dirty="0" smtClean="0"/>
              <a:t>슬라이드 쇼 모드에서 PowerPoint 시작 센터로 이동하려면 화살표를 클릭하세요.</a:t>
            </a: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22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96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548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317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904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52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03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076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001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1">
              <a:defRPr lang="ko-KR" sz="54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1">
              <a:lnSpc>
                <a:spcPct val="150000"/>
              </a:lnSpc>
              <a:spcBef>
                <a:spcPts val="600"/>
              </a:spcBef>
              <a:buNone/>
              <a:defRPr lang="ko-KR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2014-06-12</a:t>
            </a:fld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2014-06-12</a:t>
            </a:fld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2014-06-12</a:t>
            </a:fld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 dirty="0"/>
          </a:p>
        </p:txBody>
      </p:sp>
      <p:sp>
        <p:nvSpPr>
          <p:cNvPr id="8" name="사각형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1">
              <a:lnSpc>
                <a:spcPct val="150000"/>
              </a:lnSpc>
              <a:spcAft>
                <a:spcPts val="1200"/>
              </a:spcAft>
              <a:buNone/>
              <a:defRPr lang="ko-KR" sz="1600">
                <a:solidFill>
                  <a:schemeClr val="bg1">
                    <a:lumMod val="50000"/>
                  </a:schemeClr>
                </a:solidFill>
              </a:defRPr>
            </a:lvl1pPr>
            <a:lvl2pPr latinLnBrk="1">
              <a:lnSpc>
                <a:spcPct val="150000"/>
              </a:lnSpc>
              <a:spcAft>
                <a:spcPts val="1200"/>
              </a:spcAft>
              <a:defRPr lang="ko-KR" sz="1400">
                <a:solidFill>
                  <a:schemeClr val="bg1">
                    <a:lumMod val="50000"/>
                  </a:schemeClr>
                </a:solidFill>
              </a:defRPr>
            </a:lvl2pPr>
            <a:lvl3pPr latinLnBrk="1">
              <a:lnSpc>
                <a:spcPct val="150000"/>
              </a:lnSpc>
              <a:spcAft>
                <a:spcPts val="1200"/>
              </a:spcAft>
              <a:defRPr lang="ko-KR" sz="1200">
                <a:solidFill>
                  <a:schemeClr val="bg1">
                    <a:lumMod val="50000"/>
                  </a:schemeClr>
                </a:solidFill>
              </a:defRPr>
            </a:lvl3pPr>
            <a:lvl4pPr latinLnBrk="1">
              <a:lnSpc>
                <a:spcPct val="150000"/>
              </a:lnSpc>
              <a:spcAft>
                <a:spcPts val="1200"/>
              </a:spcAft>
              <a:defRPr lang="ko-KR" sz="1100">
                <a:solidFill>
                  <a:schemeClr val="bg1">
                    <a:lumMod val="50000"/>
                  </a:schemeClr>
                </a:solidFill>
              </a:defRPr>
            </a:lvl4pPr>
            <a:lvl5pPr latinLnBrk="1">
              <a:lnSpc>
                <a:spcPct val="150000"/>
              </a:lnSpc>
              <a:spcAft>
                <a:spcPts val="1200"/>
              </a:spcAft>
              <a:defRPr lang="ko-KR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2014-06-12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1">
              <a:defRPr lang="ko-KR" sz="480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1">
              <a:lnSpc>
                <a:spcPct val="150000"/>
              </a:lnSpc>
              <a:buNone/>
              <a:defRPr lang="ko-KR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6/12/2014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8" name="사각형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6/12/2014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사각형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1">
              <a:buNone/>
              <a:defRPr lang="ko-KR"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1">
              <a:buNone/>
              <a:defRPr lang="ko-KR"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6/12/2014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1" name="사각형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6/12/2014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" name="사각형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6/12/2014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1"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1">
              <a:buNone/>
              <a:defRPr lang="ko-KR"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6/12/2014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1"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1">
              <a:buNone/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1">
              <a:buNone/>
              <a:defRPr lang="ko-KR"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6/12/2014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6/12/2014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lang="ko-KR"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dirty="0" smtClean="0"/>
              <a:t>을 이용한 통계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(1</a:t>
            </a:r>
            <a:r>
              <a:rPr lang="ko-KR" altLang="en-US" dirty="0" smtClean="0"/>
              <a:t>일차</a:t>
            </a:r>
            <a:r>
              <a:rPr lang="en-US" altLang="ko-KR" dirty="0" smtClean="0"/>
              <a:t>)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0" y="5306552"/>
            <a:ext cx="7602920" cy="113779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인하대학교 대학원 통계학과 국성희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벡터 만들기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9086" y="20574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4.1 c</a:t>
            </a:r>
            <a:r>
              <a:rPr lang="en-US" altLang="ko-KR" dirty="0" smtClean="0"/>
              <a:t>( )</a:t>
            </a:r>
            <a:r>
              <a:rPr lang="ko-KR" altLang="en-US" dirty="0" smtClean="0"/>
              <a:t>를 이용하여 데이터 벡터 만들기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228436" y="2706255"/>
            <a:ext cx="92825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k_score</a:t>
            </a:r>
            <a:r>
              <a:rPr lang="en-US" altLang="ko-KR" dirty="0" smtClean="0"/>
              <a:t>=c(96,80,76,96,88,75,78,89,92,70)</a:t>
            </a:r>
          </a:p>
          <a:p>
            <a:r>
              <a:rPr lang="en-US" altLang="ko-KR" dirty="0" smtClean="0"/>
              <a:t>k_score_2=c(67,83,96,90,85,75,82,89,92,75)</a:t>
            </a:r>
          </a:p>
          <a:p>
            <a:r>
              <a:rPr lang="en-US" altLang="ko-KR" dirty="0"/>
              <a:t>score=c(k_score,k_score_2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 err="1" smtClean="0"/>
              <a:t>숫자형</a:t>
            </a:r>
            <a:r>
              <a:rPr lang="ko-KR" altLang="en-US" dirty="0" smtClean="0"/>
              <a:t> 데이터</a:t>
            </a:r>
            <a:endParaRPr lang="en-US" altLang="ko-KR" dirty="0" smtClean="0"/>
          </a:p>
          <a:p>
            <a:r>
              <a:rPr lang="en-US" altLang="ko-KR" dirty="0" smtClean="0"/>
              <a:t>      y=c(1,5,7)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(2)</a:t>
            </a:r>
            <a:r>
              <a:rPr lang="ko-KR" altLang="en-US" dirty="0"/>
              <a:t> </a:t>
            </a:r>
            <a:r>
              <a:rPr lang="ko-KR" altLang="en-US" dirty="0" smtClean="0"/>
              <a:t>문자형 데이터</a:t>
            </a:r>
            <a:endParaRPr lang="en-US" altLang="ko-KR" dirty="0" smtClean="0"/>
          </a:p>
          <a:p>
            <a:r>
              <a:rPr lang="en-US" altLang="ko-KR" dirty="0" smtClean="0"/>
              <a:t>     family=c</a:t>
            </a:r>
            <a:r>
              <a:rPr lang="en-US" altLang="ko-KR" dirty="0"/>
              <a:t>("</a:t>
            </a:r>
            <a:r>
              <a:rPr lang="en-US" altLang="ko-KR" dirty="0" err="1"/>
              <a:t>kim</a:t>
            </a:r>
            <a:r>
              <a:rPr lang="en-US" altLang="ko-KR" dirty="0"/>
              <a:t>","lee","</a:t>
            </a:r>
            <a:r>
              <a:rPr lang="en-US" altLang="ko-KR" dirty="0" err="1"/>
              <a:t>chulsu</a:t>
            </a:r>
            <a:r>
              <a:rPr lang="en-US" altLang="ko-KR" dirty="0"/>
              <a:t>","</a:t>
            </a:r>
            <a:r>
              <a:rPr lang="en-US" altLang="ko-KR" dirty="0" err="1"/>
              <a:t>suhee</a:t>
            </a:r>
            <a:r>
              <a:rPr lang="en-US" altLang="ko-KR" dirty="0"/>
              <a:t>")</a:t>
            </a:r>
          </a:p>
          <a:p>
            <a:r>
              <a:rPr lang="en-US" altLang="ko-KR" dirty="0" smtClean="0"/>
              <a:t>     names(family</a:t>
            </a:r>
            <a:r>
              <a:rPr lang="en-US" altLang="ko-KR" dirty="0"/>
              <a:t>)=c("</a:t>
            </a:r>
            <a:r>
              <a:rPr lang="en-US" altLang="ko-KR" dirty="0" err="1"/>
              <a:t>father","mother","son","daughter</a:t>
            </a:r>
            <a:r>
              <a:rPr lang="en-US" altLang="ko-KR" dirty="0"/>
              <a:t>")</a:t>
            </a:r>
          </a:p>
          <a:p>
            <a:endParaRPr lang="en-US" altLang="ko-KR" dirty="0"/>
          </a:p>
          <a:p>
            <a:r>
              <a:rPr lang="en-US" altLang="ko-KR" dirty="0" smtClean="0"/>
              <a:t>     x=c</a:t>
            </a:r>
            <a:r>
              <a:rPr lang="en-US" altLang="ko-KR" dirty="0"/>
              <a:t>("kim",2,3)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604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벡터 만들기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9086" y="20574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4.1 c</a:t>
            </a:r>
            <a:r>
              <a:rPr lang="en-US" altLang="ko-KR" dirty="0" smtClean="0"/>
              <a:t>( )</a:t>
            </a:r>
            <a:r>
              <a:rPr lang="ko-KR" altLang="en-US" dirty="0" smtClean="0"/>
              <a:t>를 이용하여 데이터 벡터 만들기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228436" y="2706255"/>
            <a:ext cx="9282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(3) </a:t>
            </a:r>
            <a:r>
              <a:rPr lang="ko-KR" altLang="en-US" dirty="0" smtClean="0"/>
              <a:t>논리형 데이터 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/>
              <a:t> </a:t>
            </a:r>
            <a:r>
              <a:rPr lang="en-US" altLang="ko-KR" dirty="0" smtClean="0"/>
              <a:t>c(T,F,F,F,T,T,F)</a:t>
            </a:r>
          </a:p>
          <a:p>
            <a:r>
              <a:rPr lang="en-US" altLang="ko-KR" dirty="0"/>
              <a:t>      x=-</a:t>
            </a:r>
            <a:r>
              <a:rPr lang="en-US" altLang="ko-KR" dirty="0" smtClean="0"/>
              <a:t>3:3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w=w&lt;2</a:t>
            </a:r>
          </a:p>
          <a:p>
            <a:endParaRPr lang="en-US" altLang="ko-KR" dirty="0"/>
          </a:p>
          <a:p>
            <a:r>
              <a:rPr lang="en-US" altLang="ko-KR" dirty="0" smtClean="0"/>
              <a:t>     sum(w)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5950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벡터 만들기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9086" y="20574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4.2 </a:t>
            </a:r>
            <a:r>
              <a:rPr lang="ko-KR" altLang="en-US" dirty="0" smtClean="0"/>
              <a:t>데이터의 형태 변환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827284"/>
              </p:ext>
            </p:extLst>
          </p:nvPr>
        </p:nvGraphicFramePr>
        <p:xfrm>
          <a:off x="1182255" y="2539231"/>
          <a:ext cx="8127999" cy="4033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변환 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변환 규칙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numeric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as.numeric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r>
                        <a:rPr lang="en-US" altLang="ko-KR" baseline="0" dirty="0" smtClean="0"/>
                        <a:t> -&gt; 0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THRE  -&gt; 1</a:t>
                      </a:r>
                    </a:p>
                    <a:p>
                      <a:pPr latinLnBrk="1"/>
                      <a:r>
                        <a:rPr lang="en-US" altLang="ko-KR" dirty="0" smtClean="0"/>
                        <a:t>"1","2",… -&gt; 1,2,…</a:t>
                      </a:r>
                    </a:p>
                    <a:p>
                      <a:pPr latinLnBrk="1"/>
                      <a:r>
                        <a:rPr lang="en-US" altLang="ko-KR" dirty="0" smtClean="0"/>
                        <a:t>"A" -&gt;</a:t>
                      </a:r>
                      <a:r>
                        <a:rPr lang="en-US" altLang="ko-KR" baseline="0" dirty="0" smtClean="0"/>
                        <a:t> NA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logical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as.logical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0 -&gt;FALSE</a:t>
                      </a:r>
                    </a:p>
                    <a:p>
                      <a:pPr latinLnBrk="1"/>
                      <a:r>
                        <a:rPr lang="ko-KR" altLang="en-US" dirty="0" smtClean="0"/>
                        <a:t>그 외 다른 수 </a:t>
                      </a:r>
                      <a:r>
                        <a:rPr lang="en-US" altLang="ko-KR" dirty="0" smtClean="0"/>
                        <a:t>-&gt; TRUE</a:t>
                      </a:r>
                    </a:p>
                    <a:p>
                      <a:pPr latinLnBrk="1"/>
                      <a:r>
                        <a:rPr lang="en-US" altLang="ko-KR" dirty="0" smtClean="0"/>
                        <a:t>"</a:t>
                      </a:r>
                      <a:r>
                        <a:rPr lang="en-US" altLang="ko-KR" dirty="0" smtClean="0"/>
                        <a:t>FALSE</a:t>
                      </a:r>
                      <a:r>
                        <a:rPr lang="en-US" altLang="ko-KR" dirty="0" smtClean="0"/>
                        <a:t>"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smtClean="0"/>
                        <a:t>"</a:t>
                      </a:r>
                      <a:r>
                        <a:rPr lang="en-US" altLang="ko-KR" dirty="0" smtClean="0"/>
                        <a:t>F</a:t>
                      </a:r>
                      <a:r>
                        <a:rPr lang="en-US" altLang="ko-KR" dirty="0" smtClean="0"/>
                        <a:t>" -&gt; FALSE</a:t>
                      </a:r>
                    </a:p>
                    <a:p>
                      <a:pPr latinLnBrk="1"/>
                      <a:r>
                        <a:rPr lang="en-US" altLang="ko-KR" dirty="0" smtClean="0"/>
                        <a:t>"TRUE", "T" -&gt; TRUE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as.character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1,2,… -&gt; </a:t>
                      </a:r>
                      <a:r>
                        <a:rPr lang="en-US" altLang="ko-KR" dirty="0" smtClean="0"/>
                        <a:t>"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en-US" altLang="ko-KR" dirty="0" smtClean="0"/>
                        <a:t>"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dirty="0" smtClean="0"/>
                        <a:t> "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en-US" altLang="ko-KR" dirty="0" smtClean="0"/>
                        <a:t>"</a:t>
                      </a:r>
                      <a:r>
                        <a:rPr lang="en-US" altLang="ko-KR" dirty="0" smtClean="0"/>
                        <a:t>,…</a:t>
                      </a:r>
                    </a:p>
                    <a:p>
                      <a:pPr latinLnBrk="1"/>
                      <a:r>
                        <a:rPr lang="en-US" altLang="ko-KR" dirty="0" smtClean="0"/>
                        <a:t>FALSE -&gt;</a:t>
                      </a:r>
                      <a:r>
                        <a:rPr lang="en-US" altLang="ko-KR" dirty="0" smtClean="0"/>
                        <a:t>"</a:t>
                      </a:r>
                      <a:r>
                        <a:rPr lang="en-US" altLang="ko-KR" dirty="0" smtClean="0"/>
                        <a:t>FALSE</a:t>
                      </a:r>
                      <a:r>
                        <a:rPr lang="en-US" altLang="ko-KR" dirty="0" smtClean="0"/>
                        <a:t>“</a:t>
                      </a:r>
                    </a:p>
                    <a:p>
                      <a:pPr latinLnBrk="1"/>
                      <a:r>
                        <a:rPr lang="en-US" altLang="ko-KR" dirty="0" smtClean="0"/>
                        <a:t>TRUE -&gt; “TRUE"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as.factor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범주형 </a:t>
                      </a:r>
                      <a:r>
                        <a:rPr lang="en-US" altLang="ko-KR" dirty="0" smtClean="0"/>
                        <a:t>factor</a:t>
                      </a:r>
                      <a:r>
                        <a:rPr lang="ko-KR" altLang="en-US" dirty="0" smtClean="0"/>
                        <a:t>형식으로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365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벡터 만들기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9086" y="20574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4.2 </a:t>
            </a:r>
            <a:r>
              <a:rPr lang="ko-KR" altLang="en-US" dirty="0" smtClean="0"/>
              <a:t>데이터의 형태 변환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28436" y="2706255"/>
            <a:ext cx="9282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fact=c(1,2,3)</a:t>
            </a:r>
          </a:p>
          <a:p>
            <a:r>
              <a:rPr lang="en-US" altLang="ko-KR" dirty="0" smtClean="0"/>
              <a:t>f.log=</a:t>
            </a:r>
            <a:r>
              <a:rPr lang="en-US" altLang="ko-KR" dirty="0" err="1" smtClean="0"/>
              <a:t>as.logical</a:t>
            </a:r>
            <a:r>
              <a:rPr lang="en-US" altLang="ko-KR" dirty="0" smtClean="0"/>
              <a:t>(fact)</a:t>
            </a:r>
          </a:p>
          <a:p>
            <a:endParaRPr lang="en-US" altLang="ko-KR" dirty="0"/>
          </a:p>
          <a:p>
            <a:r>
              <a:rPr lang="en-US" altLang="ko-KR" dirty="0" smtClean="0"/>
              <a:t>character=</a:t>
            </a:r>
            <a:r>
              <a:rPr lang="en-US" altLang="ko-KR" dirty="0" err="1" smtClean="0"/>
              <a:t>as.character</a:t>
            </a:r>
            <a:r>
              <a:rPr lang="en-US" altLang="ko-KR" dirty="0" smtClean="0"/>
              <a:t>(factor)</a:t>
            </a:r>
          </a:p>
          <a:p>
            <a:r>
              <a:rPr lang="en-US" altLang="ko-KR" dirty="0" smtClean="0"/>
              <a:t>numeric=</a:t>
            </a:r>
            <a:r>
              <a:rPr lang="en-US" altLang="ko-KR" dirty="0" err="1" smtClean="0"/>
              <a:t>as.numeric</a:t>
            </a:r>
            <a:r>
              <a:rPr lang="en-US" altLang="ko-KR" dirty="0" smtClean="0"/>
              <a:t>(character)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9086" y="4560453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3.5 </a:t>
            </a:r>
            <a:r>
              <a:rPr lang="ko-KR" altLang="en-US" dirty="0" smtClean="0"/>
              <a:t>데이터의 </a:t>
            </a:r>
            <a:r>
              <a:rPr lang="ko-KR" altLang="en-US" dirty="0" smtClean="0"/>
              <a:t>벡터에 함수 적용하기 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688893"/>
              </p:ext>
            </p:extLst>
          </p:nvPr>
        </p:nvGraphicFramePr>
        <p:xfrm>
          <a:off x="1112981" y="4929785"/>
          <a:ext cx="996603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3019"/>
                <a:gridCol w="49830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#</a:t>
                      </a:r>
                      <a:r>
                        <a:rPr lang="ko-KR" altLang="en-US" dirty="0" smtClean="0"/>
                        <a:t>합 </a:t>
                      </a:r>
                      <a:r>
                        <a:rPr lang="en-US" altLang="ko-KR" dirty="0" smtClean="0"/>
                        <a:t>; sum(</a:t>
                      </a:r>
                      <a:r>
                        <a:rPr lang="en-US" altLang="ko-KR" dirty="0" err="1" smtClean="0"/>
                        <a:t>k_score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#</a:t>
                      </a:r>
                      <a:r>
                        <a:rPr lang="ko-KR" altLang="en-US" dirty="0" smtClean="0"/>
                        <a:t>분산</a:t>
                      </a:r>
                      <a:r>
                        <a:rPr lang="en-US" altLang="ko-KR" dirty="0" smtClean="0"/>
                        <a:t> ; </a:t>
                      </a:r>
                      <a:r>
                        <a:rPr lang="en-US" altLang="ko-KR" dirty="0" err="1" smtClean="0"/>
                        <a:t>var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k_score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#</a:t>
                      </a:r>
                      <a:r>
                        <a:rPr lang="ko-KR" altLang="en-US" dirty="0" smtClean="0"/>
                        <a:t>평균 </a:t>
                      </a:r>
                      <a:r>
                        <a:rPr lang="en-US" altLang="ko-KR" dirty="0" smtClean="0"/>
                        <a:t>; mean(</a:t>
                      </a:r>
                      <a:r>
                        <a:rPr lang="en-US" altLang="ko-KR" dirty="0" err="1" smtClean="0"/>
                        <a:t>k_score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r>
                        <a:rPr lang="ko-KR" altLang="en-US" dirty="0" smtClean="0"/>
                        <a:t>표준편차 </a:t>
                      </a:r>
                      <a:r>
                        <a:rPr lang="en-US" altLang="ko-KR" dirty="0" smtClean="0"/>
                        <a:t>; </a:t>
                      </a:r>
                      <a:r>
                        <a:rPr lang="en-US" altLang="ko-KR" dirty="0" err="1" smtClean="0"/>
                        <a:t>sd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k_score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#</a:t>
                      </a:r>
                      <a:r>
                        <a:rPr lang="ko-KR" altLang="en-US" dirty="0" smtClean="0"/>
                        <a:t>최댓값 </a:t>
                      </a:r>
                      <a:r>
                        <a:rPr lang="en-US" altLang="ko-KR" dirty="0" smtClean="0"/>
                        <a:t>; max(</a:t>
                      </a:r>
                      <a:r>
                        <a:rPr lang="en-US" altLang="ko-KR" dirty="0" err="1" smtClean="0"/>
                        <a:t>k_score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r>
                        <a:rPr lang="ko-KR" altLang="en-US" dirty="0" smtClean="0"/>
                        <a:t>중앙값 </a:t>
                      </a:r>
                      <a:r>
                        <a:rPr lang="en-US" altLang="ko-KR" dirty="0" smtClean="0"/>
                        <a:t>; median(</a:t>
                      </a:r>
                      <a:r>
                        <a:rPr lang="en-US" altLang="ko-KR" dirty="0" err="1" smtClean="0"/>
                        <a:t>k_score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#</a:t>
                      </a:r>
                      <a:r>
                        <a:rPr lang="ko-KR" altLang="en-US" dirty="0" smtClean="0"/>
                        <a:t>최솟값 </a:t>
                      </a:r>
                      <a:r>
                        <a:rPr lang="en-US" altLang="ko-KR" dirty="0" smtClean="0"/>
                        <a:t>; min(</a:t>
                      </a:r>
                      <a:r>
                        <a:rPr lang="en-US" altLang="ko-KR" dirty="0" err="1" smtClean="0"/>
                        <a:t>k_score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r>
                        <a:rPr lang="ko-KR" altLang="en-US" dirty="0" smtClean="0"/>
                        <a:t>벡터길이</a:t>
                      </a:r>
                      <a:r>
                        <a:rPr lang="en-US" altLang="ko-KR" dirty="0" smtClean="0"/>
                        <a:t>; length(</a:t>
                      </a:r>
                      <a:r>
                        <a:rPr lang="en-US" altLang="ko-KR" dirty="0" err="1" smtClean="0"/>
                        <a:t>k_score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#</a:t>
                      </a:r>
                      <a:r>
                        <a:rPr lang="ko-KR" altLang="en-US" dirty="0" smtClean="0"/>
                        <a:t>범위 </a:t>
                      </a:r>
                      <a:r>
                        <a:rPr lang="en-US" altLang="ko-KR" dirty="0" smtClean="0"/>
                        <a:t>; range(</a:t>
                      </a:r>
                      <a:r>
                        <a:rPr lang="en-US" altLang="ko-KR" dirty="0" err="1" smtClean="0"/>
                        <a:t>k_score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42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데이터의 벡터에 함수 적용하기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9086" y="20574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5.1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데이터의 벡터에 함수 적용하기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28436" y="2706255"/>
            <a:ext cx="92825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apply() </a:t>
            </a:r>
            <a:r>
              <a:rPr lang="ko-KR" altLang="en-US" dirty="0" smtClean="0"/>
              <a:t>함수는 행렬의 행과 열에 대해 원하는 함수를 적용하는 함수이다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apply(</a:t>
            </a:r>
            <a:r>
              <a:rPr lang="en-US" altLang="ko-KR" dirty="0" err="1" smtClean="0"/>
              <a:t>data,dim,function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데이터 생성</a:t>
            </a:r>
            <a:endParaRPr lang="en-US" altLang="ko-KR" dirty="0" smtClean="0"/>
          </a:p>
          <a:p>
            <a:r>
              <a:rPr lang="en-US" altLang="ko-KR" dirty="0" smtClean="0"/>
              <a:t>x=</a:t>
            </a:r>
            <a:r>
              <a:rPr lang="en-US" altLang="ko-KR" dirty="0" err="1" smtClean="0"/>
              <a:t>cbind</a:t>
            </a:r>
            <a:r>
              <a:rPr lang="en-US" altLang="ko-KR" dirty="0" smtClean="0"/>
              <a:t>(x1=3,x2=c(4:1,2:8</a:t>
            </a:r>
            <a:r>
              <a:rPr lang="en-US" altLang="ko-KR" dirty="0"/>
              <a:t>))</a:t>
            </a:r>
          </a:p>
          <a:p>
            <a:r>
              <a:rPr lang="en-US" altLang="ko-KR" dirty="0" err="1"/>
              <a:t>dimnames</a:t>
            </a:r>
            <a:r>
              <a:rPr lang="en-US" altLang="ko-KR" dirty="0"/>
              <a:t>(x)[[1]]=letters[1:11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r>
              <a:rPr lang="en-US" altLang="ko-KR" dirty="0" smtClean="0"/>
              <a:t>#</a:t>
            </a:r>
            <a:r>
              <a:rPr lang="ko-KR" altLang="en-US" dirty="0" err="1" smtClean="0"/>
              <a:t>행별</a:t>
            </a:r>
            <a:r>
              <a:rPr lang="ko-KR" altLang="en-US" dirty="0" smtClean="0"/>
              <a:t> 합과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열별</a:t>
            </a:r>
            <a:r>
              <a:rPr lang="ko-KR" altLang="en-US" dirty="0" smtClean="0"/>
              <a:t> 합</a:t>
            </a:r>
            <a:endParaRPr lang="en-US" altLang="ko-KR" dirty="0" smtClean="0"/>
          </a:p>
          <a:p>
            <a:r>
              <a:rPr lang="en-US" altLang="ko-KR" dirty="0"/>
              <a:t>apply(x,1,sum)</a:t>
            </a:r>
          </a:p>
          <a:p>
            <a:r>
              <a:rPr lang="en-US" altLang="ko-KR" dirty="0"/>
              <a:t>apply(x,2,sum)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3177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9086" y="20574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5.2 </a:t>
            </a:r>
            <a:r>
              <a:rPr lang="ko-KR" altLang="en-US" dirty="0" smtClean="0"/>
              <a:t>필요한 데이터만 선택하기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28436" y="2706255"/>
            <a:ext cx="92825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MASS </a:t>
            </a:r>
            <a:r>
              <a:rPr lang="ko-KR" altLang="en-US" dirty="0" smtClean="0"/>
              <a:t>패키지에 포함되어있는 </a:t>
            </a:r>
            <a:r>
              <a:rPr lang="en-US" altLang="ko-KR" dirty="0" smtClean="0"/>
              <a:t>cabbages </a:t>
            </a:r>
            <a:r>
              <a:rPr lang="ko-KR" altLang="en-US" dirty="0" smtClean="0"/>
              <a:t>데이터 셋에서 필요한 데이터만 선택한다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library(MASS)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#Date=d16</a:t>
            </a:r>
            <a:r>
              <a:rPr lang="ko-KR" altLang="en-US" dirty="0" smtClean="0"/>
              <a:t>인 경우의 표본</a:t>
            </a:r>
            <a:endParaRPr lang="en-US" altLang="ko-KR" dirty="0" smtClean="0"/>
          </a:p>
          <a:p>
            <a:r>
              <a:rPr lang="en-US" altLang="ko-KR" dirty="0" smtClean="0"/>
              <a:t>cabbages1=cabbages[(</a:t>
            </a:r>
            <a:r>
              <a:rPr lang="en-US" altLang="ko-KR" dirty="0" err="1" smtClean="0"/>
              <a:t>cabbages$Date</a:t>
            </a:r>
            <a:r>
              <a:rPr lang="en-US" altLang="ko-KR" dirty="0" smtClean="0"/>
              <a:t>==“d16”),]</a:t>
            </a:r>
          </a:p>
          <a:p>
            <a:endParaRPr lang="en-US" altLang="ko-KR" dirty="0"/>
          </a:p>
          <a:p>
            <a:r>
              <a:rPr lang="en-US" altLang="ko-KR" dirty="0" smtClean="0"/>
              <a:t>#Vitamin C </a:t>
            </a:r>
            <a:r>
              <a:rPr lang="ko-KR" altLang="en-US" dirty="0" smtClean="0"/>
              <a:t>함량이 </a:t>
            </a:r>
            <a:r>
              <a:rPr lang="en-US" altLang="ko-KR" dirty="0" smtClean="0"/>
              <a:t>50 </a:t>
            </a:r>
            <a:r>
              <a:rPr lang="ko-KR" altLang="en-US" dirty="0" smtClean="0"/>
              <a:t>이상인 경우의 표본</a:t>
            </a:r>
            <a:endParaRPr lang="en-US" altLang="ko-KR" dirty="0" smtClean="0"/>
          </a:p>
          <a:p>
            <a:r>
              <a:rPr lang="en-US" altLang="ko-KR" dirty="0" smtClean="0"/>
              <a:t>cabbages2=cabbages[(</a:t>
            </a:r>
            <a:r>
              <a:rPr lang="en-US" altLang="ko-KR" dirty="0" err="1" smtClean="0"/>
              <a:t>cabbages$VitC</a:t>
            </a:r>
            <a:r>
              <a:rPr lang="en-US" altLang="ko-KR" dirty="0" smtClean="0"/>
              <a:t>&gt;=50),]</a:t>
            </a:r>
          </a:p>
          <a:p>
            <a:endParaRPr lang="en-US" altLang="ko-KR" dirty="0"/>
          </a:p>
          <a:p>
            <a:r>
              <a:rPr lang="en-US" altLang="ko-KR" dirty="0" smtClean="0"/>
              <a:t>#Date=d16</a:t>
            </a:r>
            <a:r>
              <a:rPr lang="ko-KR" altLang="en-US" dirty="0" smtClean="0"/>
              <a:t>인 경우와 </a:t>
            </a:r>
            <a:r>
              <a:rPr lang="en-US" altLang="ko-KR" dirty="0" smtClean="0"/>
              <a:t>Vitamin C</a:t>
            </a:r>
            <a:r>
              <a:rPr lang="ko-KR" altLang="en-US" dirty="0" smtClean="0"/>
              <a:t>함량이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인 경우의 표본</a:t>
            </a:r>
            <a:endParaRPr lang="en-US" altLang="ko-KR" dirty="0" smtClean="0"/>
          </a:p>
          <a:p>
            <a:r>
              <a:rPr lang="en-US" altLang="ko-KR" dirty="0" smtClean="0"/>
              <a:t>cabbages3=cabbages[(</a:t>
            </a:r>
            <a:r>
              <a:rPr lang="en-US" altLang="ko-KR" dirty="0" err="1" smtClean="0"/>
              <a:t>cabbages$Date</a:t>
            </a:r>
            <a:r>
              <a:rPr lang="en-US" altLang="ko-KR" dirty="0" smtClean="0"/>
              <a:t>==“d16”)&amp;(</a:t>
            </a:r>
            <a:r>
              <a:rPr lang="en-US" altLang="ko-KR" dirty="0" err="1" smtClean="0"/>
              <a:t>cabbages$VitC</a:t>
            </a:r>
            <a:r>
              <a:rPr lang="en-US" altLang="ko-KR" dirty="0" smtClean="0"/>
              <a:t>&gt;=60),]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데이터의 벡터에 함수 적용하기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454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9086" y="20574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5.3 </a:t>
            </a:r>
            <a:r>
              <a:rPr lang="ko-KR" altLang="en-US" dirty="0" smtClean="0"/>
              <a:t>순서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28436" y="2706255"/>
            <a:ext cx="92825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데이터에 대해 특정 변수를 기준으로 순서대로 정렬하거나 배열한다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id=c(1,2,3,4,5)</a:t>
            </a:r>
          </a:p>
          <a:p>
            <a:r>
              <a:rPr lang="en-US" altLang="ko-KR" dirty="0" smtClean="0"/>
              <a:t>a=c(4,9,7,2,8)</a:t>
            </a:r>
          </a:p>
          <a:p>
            <a:r>
              <a:rPr lang="en-US" altLang="ko-KR" dirty="0" smtClean="0"/>
              <a:t>da=</a:t>
            </a:r>
            <a:r>
              <a:rPr lang="en-US" altLang="ko-KR" dirty="0" err="1" smtClean="0"/>
              <a:t>cbind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id,a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#sorting or order</a:t>
            </a:r>
            <a:endParaRPr lang="en-US" altLang="ko-KR" dirty="0"/>
          </a:p>
          <a:p>
            <a:r>
              <a:rPr lang="en-US" altLang="ko-KR" dirty="0" err="1" smtClean="0"/>
              <a:t>a_s</a:t>
            </a:r>
            <a:r>
              <a:rPr lang="en-US" altLang="ko-KR" dirty="0" smtClean="0"/>
              <a:t>=sort(a)</a:t>
            </a:r>
          </a:p>
          <a:p>
            <a:r>
              <a:rPr lang="en-US" altLang="ko-KR" dirty="0" err="1" smtClean="0"/>
              <a:t>da_s</a:t>
            </a:r>
            <a:r>
              <a:rPr lang="en-US" altLang="ko-KR" dirty="0" smtClean="0"/>
              <a:t>=da[order(a),]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#rank</a:t>
            </a:r>
          </a:p>
          <a:p>
            <a:r>
              <a:rPr lang="en-US" altLang="ko-KR" dirty="0" smtClean="0"/>
              <a:t>x=c(11,24,24,30,30,30)</a:t>
            </a:r>
          </a:p>
          <a:p>
            <a:r>
              <a:rPr lang="en-US" altLang="ko-KR" dirty="0" smtClean="0"/>
              <a:t>rank(x) #0.5</a:t>
            </a:r>
            <a:r>
              <a:rPr lang="ko-KR" altLang="en-US" dirty="0" smtClean="0"/>
              <a:t>씩 더해져서 </a:t>
            </a:r>
            <a:r>
              <a:rPr lang="ko-KR" altLang="en-US" dirty="0" err="1" smtClean="0"/>
              <a:t>순위값을</a:t>
            </a:r>
            <a:r>
              <a:rPr lang="ko-KR" altLang="en-US" dirty="0"/>
              <a:t> </a:t>
            </a:r>
            <a:r>
              <a:rPr lang="ko-KR" altLang="en-US" dirty="0" smtClean="0"/>
              <a:t>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order(x)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데이터의 벡터에 함수 적용하기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723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9086" y="20574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6.1 </a:t>
            </a:r>
            <a:r>
              <a:rPr lang="ko-KR" altLang="en-US" dirty="0" smtClean="0"/>
              <a:t>구조적인 데이터 만들기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28436" y="2706255"/>
            <a:ext cx="92825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구조</a:t>
            </a:r>
            <a:r>
              <a:rPr lang="en-US" altLang="ko-KR" dirty="0" smtClean="0"/>
              <a:t>(structure) </a:t>
            </a:r>
            <a:r>
              <a:rPr lang="ko-KR" altLang="en-US" dirty="0" smtClean="0"/>
              <a:t>또는 패턴</a:t>
            </a:r>
            <a:r>
              <a:rPr lang="en-US" altLang="ko-KR" dirty="0" smtClean="0"/>
              <a:t>(pattern)</a:t>
            </a:r>
            <a:r>
              <a:rPr lang="ko-KR" altLang="en-US" dirty="0" smtClean="0"/>
              <a:t>이 있는 데이터를 생성한다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#1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 일련 번호를 생성하고자 하는 경우</a:t>
            </a:r>
            <a:endParaRPr lang="en-US" altLang="ko-KR" dirty="0" smtClean="0"/>
          </a:p>
          <a:p>
            <a:r>
              <a:rPr lang="en-US" altLang="ko-KR" dirty="0" smtClean="0"/>
              <a:t>1:10 </a:t>
            </a:r>
          </a:p>
          <a:p>
            <a:r>
              <a:rPr lang="en-US" altLang="ko-KR" dirty="0" err="1" smtClean="0"/>
              <a:t>seq</a:t>
            </a:r>
            <a:r>
              <a:rPr lang="en-US" altLang="ko-KR" dirty="0" smtClean="0"/>
              <a:t>(1,10)</a:t>
            </a:r>
          </a:p>
          <a:p>
            <a:endParaRPr lang="en-US" altLang="ko-KR" dirty="0"/>
          </a:p>
          <a:p>
            <a:r>
              <a:rPr lang="en-US" altLang="ko-KR" dirty="0" smtClean="0"/>
              <a:t>#1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 역으로 번호를 생성하고자 할 경우</a:t>
            </a:r>
            <a:endParaRPr lang="en-US" altLang="ko-KR" dirty="0" smtClean="0"/>
          </a:p>
          <a:p>
            <a:r>
              <a:rPr lang="en-US" altLang="ko-KR" dirty="0" smtClean="0"/>
              <a:t>rev(1:10)</a:t>
            </a:r>
          </a:p>
          <a:p>
            <a:r>
              <a:rPr lang="en-US" altLang="ko-KR" dirty="0" smtClean="0"/>
              <a:t>10:1</a:t>
            </a:r>
          </a:p>
          <a:p>
            <a:endParaRPr lang="en-US" altLang="ko-KR" dirty="0"/>
          </a:p>
          <a:p>
            <a:r>
              <a:rPr lang="en-US" altLang="ko-KR" dirty="0" smtClean="0"/>
              <a:t>#1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씩 증가한 번호를 생성하고자 할 경우</a:t>
            </a:r>
            <a:endParaRPr lang="en-US" altLang="ko-KR" dirty="0" smtClean="0"/>
          </a:p>
          <a:p>
            <a:r>
              <a:rPr lang="en-US" altLang="ko-KR" dirty="0" err="1" smtClean="0"/>
              <a:t>seq</a:t>
            </a:r>
            <a:r>
              <a:rPr lang="en-US" altLang="ko-KR" dirty="0" smtClean="0"/>
              <a:t>(1,10,by=2)</a:t>
            </a:r>
          </a:p>
          <a:p>
            <a:r>
              <a:rPr lang="en-US" altLang="ko-KR" dirty="0" err="1" smtClean="0"/>
              <a:t>seq</a:t>
            </a:r>
            <a:r>
              <a:rPr lang="en-US" altLang="ko-KR" dirty="0" smtClean="0"/>
              <a:t>(from=1,to=10,by=2)</a:t>
            </a:r>
          </a:p>
          <a:p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구조적인 데이터 만들기 및 다루기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137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9086" y="20574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6.1 </a:t>
            </a:r>
            <a:r>
              <a:rPr lang="ko-KR" altLang="en-US" dirty="0" smtClean="0"/>
              <a:t>구조적인 데이터 만들기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28436" y="2706255"/>
            <a:ext cx="92825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3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반복해서 생성할 경우</a:t>
            </a:r>
            <a:endParaRPr lang="en-US" altLang="ko-KR" dirty="0" smtClean="0"/>
          </a:p>
          <a:p>
            <a:r>
              <a:rPr lang="en-US" altLang="ko-KR" dirty="0" smtClean="0"/>
              <a:t>rep(1:3,time=3)</a:t>
            </a:r>
          </a:p>
          <a:p>
            <a:r>
              <a:rPr lang="en-US" altLang="ko-KR" dirty="0" smtClean="0"/>
              <a:t>rep(1:3,3)</a:t>
            </a:r>
          </a:p>
          <a:p>
            <a:endParaRPr lang="en-US" altLang="ko-KR" dirty="0"/>
          </a:p>
          <a:p>
            <a:r>
              <a:rPr lang="en-US" altLang="ko-KR" dirty="0" smtClean="0"/>
              <a:t>#1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3</a:t>
            </a:r>
            <a:r>
              <a:rPr lang="ko-KR" altLang="en-US" dirty="0" smtClean="0"/>
              <a:t>까지 각각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번씩 반복해서 생성할 경우</a:t>
            </a:r>
            <a:endParaRPr lang="en-US" altLang="ko-KR" dirty="0" smtClean="0"/>
          </a:p>
          <a:p>
            <a:r>
              <a:rPr lang="en-US" altLang="ko-KR" dirty="0" smtClean="0"/>
              <a:t>rep(1:3,each=3)</a:t>
            </a:r>
          </a:p>
          <a:p>
            <a:endParaRPr lang="en-US" altLang="ko-KR" dirty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벡터나 </a:t>
            </a:r>
            <a:r>
              <a:rPr lang="ko-KR" altLang="en-US" dirty="0" err="1" smtClean="0"/>
              <a:t>행렬값의</a:t>
            </a:r>
            <a:r>
              <a:rPr lang="ko-KR" altLang="en-US" dirty="0" smtClean="0"/>
              <a:t> 초기화</a:t>
            </a:r>
            <a:endParaRPr lang="en-US" altLang="ko-KR" dirty="0" smtClean="0"/>
          </a:p>
          <a:p>
            <a:r>
              <a:rPr lang="en-US" altLang="ko-KR" dirty="0" smtClean="0"/>
              <a:t>a=rep(0,12)</a:t>
            </a:r>
          </a:p>
          <a:p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구조적인 데이터 만들기 및 다루기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0754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9086" y="20574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6.1 </a:t>
            </a:r>
            <a:r>
              <a:rPr lang="ko-KR" altLang="en-US" dirty="0" smtClean="0"/>
              <a:t>구조적인 데이터 만들기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28436" y="2706255"/>
            <a:ext cx="92825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3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반복해서 생성할 경우</a:t>
            </a:r>
            <a:endParaRPr lang="en-US" altLang="ko-KR" dirty="0" smtClean="0"/>
          </a:p>
          <a:p>
            <a:r>
              <a:rPr lang="en-US" altLang="ko-KR" dirty="0" smtClean="0"/>
              <a:t>rep(1:3,time=3)</a:t>
            </a:r>
          </a:p>
          <a:p>
            <a:r>
              <a:rPr lang="en-US" altLang="ko-KR" dirty="0" smtClean="0"/>
              <a:t>rep(1:3,3)</a:t>
            </a:r>
          </a:p>
          <a:p>
            <a:endParaRPr lang="en-US" altLang="ko-KR" dirty="0"/>
          </a:p>
          <a:p>
            <a:r>
              <a:rPr lang="en-US" altLang="ko-KR" dirty="0" smtClean="0"/>
              <a:t>#1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3</a:t>
            </a:r>
            <a:r>
              <a:rPr lang="ko-KR" altLang="en-US" dirty="0" smtClean="0"/>
              <a:t>까지 각각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번씩 반복해서 생성할 경우</a:t>
            </a:r>
            <a:endParaRPr lang="en-US" altLang="ko-KR" dirty="0" smtClean="0"/>
          </a:p>
          <a:p>
            <a:r>
              <a:rPr lang="en-US" altLang="ko-KR" dirty="0" smtClean="0"/>
              <a:t>rep(1:3,each=3)</a:t>
            </a:r>
          </a:p>
          <a:p>
            <a:endParaRPr lang="en-US" altLang="ko-KR" dirty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벡터나 </a:t>
            </a:r>
            <a:r>
              <a:rPr lang="ko-KR" altLang="en-US" dirty="0" err="1" smtClean="0"/>
              <a:t>행렬값의</a:t>
            </a:r>
            <a:r>
              <a:rPr lang="ko-KR" altLang="en-US" dirty="0" smtClean="0"/>
              <a:t> 초기화</a:t>
            </a:r>
            <a:endParaRPr lang="en-US" altLang="ko-KR" dirty="0" smtClean="0"/>
          </a:p>
          <a:p>
            <a:r>
              <a:rPr lang="en-US" altLang="ko-KR" dirty="0" smtClean="0"/>
              <a:t>a=rep(0,12)</a:t>
            </a:r>
          </a:p>
          <a:p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구조적인 데이터 만들기 및 다루기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765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9086" y="2057400"/>
            <a:ext cx="101999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Big Data</a:t>
            </a:r>
            <a:r>
              <a:rPr lang="ko-KR" altLang="en-US" dirty="0" smtClean="0"/>
              <a:t>에 대한 소개 및 활용 사례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R</a:t>
            </a:r>
            <a:r>
              <a:rPr lang="ko-KR" altLang="en-US" dirty="0" smtClean="0"/>
              <a:t>이란 무엇인가</a:t>
            </a:r>
            <a:r>
              <a:rPr lang="en-US" altLang="ko-KR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R</a:t>
            </a:r>
            <a:r>
              <a:rPr lang="ko-KR" altLang="en-US" dirty="0" smtClean="0"/>
              <a:t>의 기본 연산 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데이터 벡터 만들기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데이터 벡터에 함수 적용하기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구조적인 데이터 만들기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smtClean="0"/>
              <a:t>다루기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연습문제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8114" y="2388207"/>
            <a:ext cx="324394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9086" y="20574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6.3 </a:t>
            </a:r>
            <a:r>
              <a:rPr lang="ko-KR" altLang="en-US" dirty="0" smtClean="0"/>
              <a:t>데이터 벡터 다루기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28436" y="2706255"/>
            <a:ext cx="92825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 </a:t>
            </a:r>
            <a:r>
              <a:rPr lang="ko-KR" altLang="en-US" dirty="0" smtClean="0"/>
              <a:t>회사의 </a:t>
            </a:r>
            <a:r>
              <a:rPr lang="en-US" altLang="ko-KR" dirty="0" smtClean="0"/>
              <a:t>2007</a:t>
            </a:r>
            <a:r>
              <a:rPr lang="ko-KR" altLang="en-US" dirty="0" smtClean="0"/>
              <a:t>년 월별매출액이 다음과 같다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100, 120, 130, 124, 150, 167, 170, 163, 160, 155, 145, 157</a:t>
            </a:r>
          </a:p>
          <a:p>
            <a:endParaRPr lang="en-US" altLang="ko-KR" dirty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원하는 위치의 벡터의 값 선택하기</a:t>
            </a:r>
            <a:endParaRPr lang="en-US" altLang="ko-KR" dirty="0" smtClean="0"/>
          </a:p>
          <a:p>
            <a:r>
              <a:rPr lang="en-US" altLang="ko-KR" dirty="0" smtClean="0"/>
              <a:t>x[1]</a:t>
            </a:r>
          </a:p>
          <a:p>
            <a:r>
              <a:rPr lang="en-US" altLang="ko-KR" dirty="0" smtClean="0"/>
              <a:t>x[1:3]</a:t>
            </a:r>
          </a:p>
          <a:p>
            <a:r>
              <a:rPr lang="en-US" altLang="ko-KR" dirty="0" smtClean="0"/>
              <a:t>x[c(6,7)]</a:t>
            </a:r>
          </a:p>
          <a:p>
            <a:r>
              <a:rPr lang="en-US" altLang="ko-KR" dirty="0" smtClean="0"/>
              <a:t>xm1=x[-1]</a:t>
            </a:r>
          </a:p>
          <a:p>
            <a:r>
              <a:rPr lang="en-US" altLang="ko-KR" dirty="0" smtClean="0"/>
              <a:t>xm2=x[-c(1,12)]</a:t>
            </a:r>
          </a:p>
          <a:p>
            <a:r>
              <a:rPr lang="en-US" altLang="ko-KR" dirty="0" smtClean="0"/>
              <a:t>xx=x[x!=150]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각 벡터에 일련번호를 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names(x)=</a:t>
            </a:r>
            <a:r>
              <a:rPr lang="en-US" altLang="ko-KR" dirty="0" err="1"/>
              <a:t>seq</a:t>
            </a:r>
            <a:r>
              <a:rPr lang="en-US" altLang="ko-KR" dirty="0"/>
              <a:t>(1,12)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구조적인 데이터 만들기 및 다루기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170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9086" y="20574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연습문제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28436" y="2706255"/>
            <a:ext cx="92825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다음의 데이터를 사용하시오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2 3 5 7 9 10</a:t>
            </a:r>
          </a:p>
          <a:p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 smtClean="0"/>
              <a:t>데이터 벡터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만드시오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Both"/>
            </a:pPr>
            <a:r>
              <a:rPr lang="ko-KR" altLang="en-US" dirty="0" smtClean="0"/>
              <a:t>각 데이터의 제곱으로 구성된 벡터 </a:t>
            </a:r>
            <a:r>
              <a:rPr lang="en-US" altLang="ko-KR" dirty="0" smtClean="0"/>
              <a:t>x2</a:t>
            </a:r>
            <a:r>
              <a:rPr lang="ko-KR" altLang="en-US" dirty="0" smtClean="0"/>
              <a:t>를 만드시오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arenBoth"/>
            </a:pPr>
            <a:r>
              <a:rPr lang="ko-KR" altLang="en-US" dirty="0" smtClean="0"/>
              <a:t>각 데이터의 제곱의 합을 구하시오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Both"/>
            </a:pPr>
            <a:r>
              <a:rPr lang="ko-KR" altLang="en-US" dirty="0" smtClean="0"/>
              <a:t>각 데이터에서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뺀 값들을 구하시오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Both"/>
            </a:pPr>
            <a:r>
              <a:rPr lang="ko-KR" altLang="en-US" dirty="0" smtClean="0"/>
              <a:t>최대값과 최소값을 구하시오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5</a:t>
            </a:r>
            <a:r>
              <a:rPr lang="ko-KR" altLang="en-US" dirty="0" smtClean="0"/>
              <a:t>보다 큰 값들만으로 구성된 데이터 벡터 </a:t>
            </a:r>
            <a:r>
              <a:rPr lang="en-US" altLang="ko-KR" dirty="0" err="1" smtClean="0"/>
              <a:t>x_up</a:t>
            </a:r>
            <a:r>
              <a:rPr lang="ko-KR" altLang="en-US" dirty="0" smtClean="0"/>
              <a:t>을 만드시오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Both"/>
            </a:pPr>
            <a:r>
              <a:rPr lang="ko-KR" altLang="en-US" dirty="0" smtClean="0"/>
              <a:t>벡터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길이를 구하시오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3 5 6 2 1 9</a:t>
            </a:r>
            <a:r>
              <a:rPr lang="ko-KR" altLang="en-US" dirty="0" smtClean="0"/>
              <a:t>를 두 번째 열로 만드시오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ko-KR" altLang="en-US" dirty="0" smtClean="0"/>
              <a:t>연습문제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640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/>
              <a:t>Q&amp;A</a:t>
            </a:r>
            <a:endParaRPr 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dirty="0" smtClean="0"/>
              <a:t>Big Data</a:t>
            </a:r>
            <a:r>
              <a:rPr lang="ko-KR" altLang="en-US" dirty="0" smtClean="0"/>
              <a:t>에 대한 소개 및 활용 사례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185" y="1992766"/>
            <a:ext cx="52578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1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dirty="0" smtClean="0"/>
              <a:t>Big Data</a:t>
            </a:r>
            <a:r>
              <a:rPr lang="ko-KR" altLang="en-US" dirty="0" smtClean="0"/>
              <a:t>에 대한 소개 및 활용 사례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2799669"/>
            <a:ext cx="5210175" cy="3000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4435" y="2035629"/>
            <a:ext cx="437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한국 석유공사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국가 유가 예보 서비스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887" y="2799669"/>
            <a:ext cx="5448300" cy="3000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5887" y="2035629"/>
            <a:ext cx="437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공간적 특성 확인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95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R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이란 무엇인가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9086" y="2057400"/>
            <a:ext cx="10199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Open Source Package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The language is very powerful for writing programs.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Many statistical functions are already built in.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14" y="3621816"/>
            <a:ext cx="75819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R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이란 무엇인가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2114750"/>
            <a:ext cx="8800442" cy="4743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4434" y="1567543"/>
            <a:ext cx="6264452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Go to </a:t>
            </a:r>
            <a:r>
              <a:rPr lang="en-US" altLang="ko-KR" u="sng" dirty="0" smtClean="0">
                <a:solidFill>
                  <a:srgbClr val="FF0000"/>
                </a:solidFill>
              </a:rPr>
              <a:t>www.rseek.org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4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</a:t>
            </a:r>
            <a:r>
              <a:rPr lang="ko-KR" altLang="en-US" dirty="0"/>
              <a:t>이란 무엇인가</a:t>
            </a:r>
            <a:r>
              <a:rPr lang="en-US" altLang="ko-KR" dirty="0"/>
              <a:t>?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2153356"/>
            <a:ext cx="8887543" cy="45324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4434" y="1567543"/>
            <a:ext cx="6264452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Where to get R? -&gt; Go to </a:t>
            </a:r>
            <a:r>
              <a:rPr lang="en-US" altLang="ko-KR" u="sng" dirty="0" smtClean="0">
                <a:solidFill>
                  <a:srgbClr val="FF0000"/>
                </a:solidFill>
              </a:rPr>
              <a:t>www.r-project.org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77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</a:t>
            </a:r>
            <a:r>
              <a:rPr lang="ko-KR" altLang="en-US" dirty="0"/>
              <a:t>이란 무엇인가</a:t>
            </a:r>
            <a:r>
              <a:rPr lang="en-US" altLang="ko-KR" dirty="0"/>
              <a:t>?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774371"/>
            <a:ext cx="9818407" cy="458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R</a:t>
            </a:r>
            <a:r>
              <a:rPr lang="ko-KR" altLang="en-US" dirty="0" smtClean="0"/>
              <a:t>의 기본 연산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9086" y="2057400"/>
            <a:ext cx="10199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3.1 </a:t>
            </a:r>
            <a:r>
              <a:rPr lang="ko-KR" altLang="en-US" dirty="0" smtClean="0"/>
              <a:t>단순계산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덧셈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뺄셈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나눗셈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제곱 등 간단한 수학 계산을 사용할 수 있다</a:t>
            </a:r>
            <a:r>
              <a:rPr lang="en-US" altLang="ko-KR" dirty="0" smtClean="0"/>
              <a:t>. (+,-,*,/,^)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3.2 </a:t>
            </a:r>
            <a:r>
              <a:rPr lang="ko-KR" altLang="en-US" dirty="0" smtClean="0"/>
              <a:t>함수를 이용한 계산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97858" y="3407230"/>
          <a:ext cx="8128000" cy="3237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5713"/>
                <a:gridCol w="6132287"/>
              </a:tblGrid>
              <a:tr h="37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내장 수학 함수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sqrt</a:t>
                      </a:r>
                      <a:r>
                        <a:rPr lang="en-US" altLang="ko-KR" dirty="0" smtClean="0"/>
                        <a:t>(x)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의 제곱근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sin(x)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sin x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cos</a:t>
                      </a:r>
                      <a:r>
                        <a:rPr lang="en-US" altLang="ko-KR" dirty="0" smtClean="0"/>
                        <a:t>(x)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cos</a:t>
                      </a:r>
                      <a:r>
                        <a:rPr lang="en-US" altLang="ko-KR" baseline="0" dirty="0" smtClean="0"/>
                        <a:t> x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tan(x)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tan x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abs(x)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의 절대값</a:t>
                      </a:r>
                      <a:r>
                        <a:rPr lang="en-US" altLang="ko-KR" dirty="0" smtClean="0"/>
                        <a:t>(absolute</a:t>
                      </a:r>
                      <a:r>
                        <a:rPr lang="en-US" altLang="ko-KR" baseline="0" dirty="0" smtClean="0"/>
                        <a:t> value)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log(x)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log(x, base=a)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밑이 </a:t>
                      </a:r>
                      <a:r>
                        <a:rPr lang="en-US" altLang="ko-KR" dirty="0" smtClean="0"/>
                        <a:t>e</a:t>
                      </a:r>
                      <a:r>
                        <a:rPr lang="ko-KR" altLang="en-US" dirty="0" smtClean="0"/>
                        <a:t>인 </a:t>
                      </a:r>
                      <a:r>
                        <a:rPr lang="en-US" altLang="ko-KR" dirty="0" smtClean="0"/>
                        <a:t>log</a:t>
                      </a:r>
                    </a:p>
                    <a:p>
                      <a:pPr algn="l" latinLnBrk="1"/>
                      <a:r>
                        <a:rPr lang="ko-KR" altLang="en-US" dirty="0" smtClean="0"/>
                        <a:t>밑이 </a:t>
                      </a:r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인 </a:t>
                      </a:r>
                      <a:r>
                        <a:rPr lang="en-US" altLang="ko-KR" dirty="0" smtClean="0"/>
                        <a:t>log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factorial(n)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N!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38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TP102923943" id="{B7BD5452-C074-4907-9B99-F9409E699835}" vid="{0936D03B-FA15-4A45-B128-C663FDDCAB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AF57D73-4CF7-495B-958A-E53F34C393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0</TotalTime>
  <Words>882</Words>
  <Application>Microsoft Office PowerPoint</Application>
  <PresentationFormat>와이드스크린</PresentationFormat>
  <Paragraphs>241</Paragraphs>
  <Slides>22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Calibri</vt:lpstr>
      <vt:lpstr>Segoe UI</vt:lpstr>
      <vt:lpstr>Segoe UI Light</vt:lpstr>
      <vt:lpstr>WelcomeDoc</vt:lpstr>
      <vt:lpstr>R을 이용한 통계 기초 (1일차)</vt:lpstr>
      <vt:lpstr>Contents</vt:lpstr>
      <vt:lpstr>1. Big Data에 대한 소개 및 활용 사례</vt:lpstr>
      <vt:lpstr>1. Big Data에 대한 소개 및 활용 사례</vt:lpstr>
      <vt:lpstr>2. R이란 무엇인가?</vt:lpstr>
      <vt:lpstr>2. R이란 무엇인가?</vt:lpstr>
      <vt:lpstr>2. R이란 무엇인가?</vt:lpstr>
      <vt:lpstr>2. R이란 무엇인가?</vt:lpstr>
      <vt:lpstr>3. R의 기본 연산</vt:lpstr>
      <vt:lpstr>4. 데이터 벡터 만들기</vt:lpstr>
      <vt:lpstr>4. 데이터 벡터 만들기</vt:lpstr>
      <vt:lpstr>4. 데이터 벡터 만들기</vt:lpstr>
      <vt:lpstr>4. 데이터 벡터 만들기</vt:lpstr>
      <vt:lpstr>5. 데이터의 벡터에 함수 적용하기</vt:lpstr>
      <vt:lpstr>5. 데이터의 벡터에 함수 적용하기</vt:lpstr>
      <vt:lpstr>5. 데이터의 벡터에 함수 적용하기</vt:lpstr>
      <vt:lpstr>6. 구조적인 데이터 만들기 및 다루기</vt:lpstr>
      <vt:lpstr>6. 구조적인 데이터 만들기 및 다루기</vt:lpstr>
      <vt:lpstr>6. 구조적인 데이터 만들기 및 다루기</vt:lpstr>
      <vt:lpstr>6. 구조적인 데이터 만들기 및 다루기</vt:lpstr>
      <vt:lpstr>연습문제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2014-06-03T08:53:02Z</dcterms:created>
  <dcterms:modified xsi:type="dcterms:W3CDTF">2014-06-18T02:26:00Z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