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sldIdLst>
    <p:sldId id="256" r:id="rId3"/>
    <p:sldId id="264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감동, 공동 작업" id="{B9B51309-D148-4332-87C2-07BE32FBCA3B}">
          <p14:sldIdLst>
            <p14:sldId id="264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자세히 알아보기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5" autoAdjust="0"/>
    <p:restoredTop sz="94280" autoAdjust="0"/>
  </p:normalViewPr>
  <p:slideViewPr>
    <p:cSldViewPr snapToGrid="0">
      <p:cViewPr varScale="1">
        <p:scale>
          <a:sx n="79" d="100"/>
          <a:sy n="79" d="100"/>
        </p:scale>
        <p:origin x="3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EC13577B-6902-467D-A26C-08A0DD5E4E03}" type="datetimeFigureOut">
              <a:t>2014-06-21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DF61EA0F-A667-4B49-8422-0062BC55E249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ko-KR" smtClean="0"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 smtClean="0"/>
              <a:t> </a:t>
            </a:r>
            <a:r>
              <a:rPr lang="ko-KR" baseline="0" dirty="0" smtClean="0"/>
              <a:t>슬라이드 쇼 모드에서 PowerPoint 시작 센터로 이동하려면 화살표를 클릭하세요.</a:t>
            </a: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21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1">
              <a:defRPr lang="ko-KR" sz="54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1">
              <a:lnSpc>
                <a:spcPct val="150000"/>
              </a:lnSpc>
              <a:spcBef>
                <a:spcPts val="600"/>
              </a:spcBef>
              <a:buNone/>
              <a:defRPr lang="ko-KR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2014-06-21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2014-06-21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2014-06-21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 dirty="0"/>
          </a:p>
        </p:txBody>
      </p:sp>
      <p:sp>
        <p:nvSpPr>
          <p:cNvPr id="8" name="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1">
              <a:lnSpc>
                <a:spcPct val="150000"/>
              </a:lnSpc>
              <a:spcAft>
                <a:spcPts val="1200"/>
              </a:spcAft>
              <a:buNone/>
              <a:defRPr lang="ko-KR" sz="1600">
                <a:solidFill>
                  <a:schemeClr val="bg1">
                    <a:lumMod val="50000"/>
                  </a:schemeClr>
                </a:solidFill>
              </a:defRPr>
            </a:lvl1pPr>
            <a:lvl2pPr latinLnBrk="1">
              <a:lnSpc>
                <a:spcPct val="150000"/>
              </a:lnSpc>
              <a:spcAft>
                <a:spcPts val="1200"/>
              </a:spcAft>
              <a:defRPr lang="ko-KR" sz="1400">
                <a:solidFill>
                  <a:schemeClr val="bg1">
                    <a:lumMod val="50000"/>
                  </a:schemeClr>
                </a:solidFill>
              </a:defRPr>
            </a:lvl2pPr>
            <a:lvl3pPr latinLnBrk="1">
              <a:lnSpc>
                <a:spcPct val="150000"/>
              </a:lnSpc>
              <a:spcAft>
                <a:spcPts val="1200"/>
              </a:spcAft>
              <a:defRPr lang="ko-KR" sz="1200">
                <a:solidFill>
                  <a:schemeClr val="bg1">
                    <a:lumMod val="50000"/>
                  </a:schemeClr>
                </a:solidFill>
              </a:defRPr>
            </a:lvl3pPr>
            <a:lvl4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4pPr>
            <a:lvl5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2014-06-21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1">
              <a:defRPr lang="ko-KR" sz="4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1">
              <a:lnSpc>
                <a:spcPct val="150000"/>
              </a:lnSpc>
              <a:buNone/>
              <a:defRPr lang="ko-KR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6/21/2014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" name="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6/21/2014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6/21/2014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1" name="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6/21/2014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6/21/2014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6/21/2014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1">
              <a:buNone/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6/21/2014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6/21/2014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lang="ko-KR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/>
          <a:lstStyle/>
          <a:p>
            <a:r>
              <a:rPr lang="en-US" altLang="ko-KR" sz="9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dirty="0" smtClean="0"/>
              <a:t>을 이용한 통계 기초</a:t>
            </a:r>
            <a:r>
              <a:rPr lang="en-US" altLang="ko-KR" dirty="0" smtClean="0"/>
              <a:t>(3</a:t>
            </a:r>
            <a:r>
              <a:rPr lang="ko-KR" altLang="en-US" dirty="0" smtClean="0"/>
              <a:t>일차</a:t>
            </a:r>
            <a:r>
              <a:rPr lang="en-US" altLang="ko-KR" dirty="0" smtClean="0"/>
              <a:t>)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838200" y="5306552"/>
            <a:ext cx="7602920" cy="113779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인하대학교 대학원 통계학과 국성희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 smtClean="0"/>
              <a:t>숫자형</a:t>
            </a:r>
            <a:r>
              <a:rPr lang="ko-KR" altLang="en-US" dirty="0" smtClean="0"/>
              <a:t> 자료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10199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관측값의</a:t>
            </a:r>
            <a:r>
              <a:rPr lang="ko-KR" altLang="en-US" dirty="0" smtClean="0"/>
              <a:t> 개수가 너무 많지 않으며 </a:t>
            </a:r>
            <a:r>
              <a:rPr lang="ko-KR" altLang="en-US" dirty="0" err="1" smtClean="0"/>
              <a:t>관측값을</a:t>
            </a:r>
            <a:r>
              <a:rPr lang="ko-KR" altLang="en-US" dirty="0" smtClean="0"/>
              <a:t> 줄기와 잎으로 구분할 수 있을 경우 줄기 잎 그림을 그려보면 전체 데이터의 분포를 알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#</a:t>
            </a:r>
            <a:r>
              <a:rPr lang="ko-KR" altLang="en-US" dirty="0" smtClean="0"/>
              <a:t>농구경기에서 시합한 팀들의 점수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x=c(45,86,34,98,67,78,56,45,85,75,64,75,75,75,58,45,83,74)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stem(x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#scale </a:t>
            </a:r>
            <a:r>
              <a:rPr lang="ko-KR" altLang="en-US" dirty="0" smtClean="0"/>
              <a:t>늘리기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stem(</a:t>
            </a:r>
            <a:r>
              <a:rPr lang="en-US" altLang="ko-KR" dirty="0" err="1"/>
              <a:t>x,scale</a:t>
            </a:r>
            <a:r>
              <a:rPr lang="en-US" altLang="ko-KR" dirty="0"/>
              <a:t>=2)</a:t>
            </a:r>
            <a:endParaRPr lang="es-E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3.1 </a:t>
            </a:r>
            <a:r>
              <a:rPr lang="ko-KR" altLang="en-US" dirty="0" smtClean="0"/>
              <a:t>줄기 잎 그림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998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 smtClean="0"/>
              <a:t>숫자형</a:t>
            </a:r>
            <a:r>
              <a:rPr lang="ko-KR" altLang="en-US" dirty="0" smtClean="0"/>
              <a:t> 자료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10199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상자그림은 사분위수로 상자를 그리고 최소값과 최대값이 표시되어 데이터의 분포를 대략적으로 알 수 있게 해준다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사용하는 함수는 </a:t>
            </a:r>
            <a:r>
              <a:rPr lang="en-US" altLang="ko-KR" dirty="0" smtClean="0"/>
              <a:t>boxplot()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boxplot(</a:t>
            </a:r>
            <a:r>
              <a:rPr lang="en-US" altLang="ko-KR" dirty="0" err="1"/>
              <a:t>x,main</a:t>
            </a:r>
            <a:r>
              <a:rPr lang="en-US" altLang="ko-KR" dirty="0"/>
              <a:t>="Box Plot", sub="basketball game scores")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boxplot(</a:t>
            </a:r>
            <a:r>
              <a:rPr lang="en-US" altLang="ko-KR" dirty="0" err="1"/>
              <a:t>x,horizontal</a:t>
            </a:r>
            <a:r>
              <a:rPr lang="en-US" altLang="ko-KR" dirty="0"/>
              <a:t>=</a:t>
            </a:r>
            <a:r>
              <a:rPr lang="en-US" altLang="ko-KR" dirty="0" err="1"/>
              <a:t>T,main</a:t>
            </a:r>
            <a:r>
              <a:rPr lang="en-US" altLang="ko-KR" dirty="0"/>
              <a:t>="Box Plot", sub="basketball game scores</a:t>
            </a:r>
            <a:r>
              <a:rPr lang="en-US" altLang="ko-KR" dirty="0" smtClean="0"/>
              <a:t>")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3.2 </a:t>
            </a:r>
            <a:r>
              <a:rPr lang="ko-KR" altLang="en-US" dirty="0" smtClean="0"/>
              <a:t>상자그림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561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 smtClean="0"/>
              <a:t>숫자형</a:t>
            </a:r>
            <a:r>
              <a:rPr lang="ko-KR" altLang="en-US" dirty="0" smtClean="0"/>
              <a:t> 자료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10199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 smtClean="0"/>
              <a:t>평균 </a:t>
            </a:r>
            <a:r>
              <a:rPr lang="en-US" altLang="ko-KR" dirty="0" smtClean="0"/>
              <a:t>: mean()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 smtClean="0"/>
              <a:t>중앙값 </a:t>
            </a:r>
            <a:r>
              <a:rPr lang="en-US" altLang="ko-KR" dirty="0" smtClean="0"/>
              <a:t>: median()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 smtClean="0"/>
              <a:t>표본 분산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()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 smtClean="0"/>
              <a:t>표본 표준편차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sd</a:t>
            </a:r>
            <a:r>
              <a:rPr lang="en-US" altLang="ko-KR" dirty="0" smtClean="0"/>
              <a:t>()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 smtClean="0"/>
              <a:t>사분위수 범위 </a:t>
            </a:r>
            <a:r>
              <a:rPr lang="en-US" altLang="ko-KR" dirty="0" smtClean="0"/>
              <a:t>: IQR()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 smtClean="0"/>
              <a:t>범위 </a:t>
            </a:r>
            <a:r>
              <a:rPr lang="en-US" altLang="ko-KR" dirty="0" smtClean="0"/>
              <a:t>: range()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 smtClean="0"/>
              <a:t>사분위수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quantile</a:t>
            </a:r>
            <a:r>
              <a:rPr lang="en-US" altLang="ko-KR" dirty="0" smtClean="0"/>
              <a:t>()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 smtClean="0"/>
              <a:t>기술통계량 요약 </a:t>
            </a:r>
            <a:r>
              <a:rPr lang="en-US" altLang="ko-KR" dirty="0" smtClean="0"/>
              <a:t>: summary()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3.3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중앙값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사분위수 범위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3225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 smtClean="0"/>
              <a:t>이변량</a:t>
            </a:r>
            <a:r>
              <a:rPr lang="ko-KR" altLang="en-US" dirty="0" smtClean="0"/>
              <a:t> 데이터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1019991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두 개의 범주형 변수가 있는 경우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부모의 안전벨트 착용여부와 아이의 안전벨트 착용여부를 조사한 빈도 데이터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matrix(c(54,3,7,12),</a:t>
            </a:r>
            <a:r>
              <a:rPr lang="en-US" altLang="ko-KR" dirty="0" err="1" smtClean="0"/>
              <a:t>nrow</a:t>
            </a:r>
            <a:r>
              <a:rPr lang="en-US" altLang="ko-KR" dirty="0" smtClean="0"/>
              <a:t>=2) #matrix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rbind</a:t>
            </a:r>
            <a:r>
              <a:rPr lang="en-US" altLang="ko-KR" dirty="0" smtClean="0"/>
              <a:t>(c(54,7),c(3,12)) #</a:t>
            </a:r>
            <a:r>
              <a:rPr lang="en-US" altLang="ko-KR" dirty="0" err="1" smtClean="0"/>
              <a:t>rbind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cbind</a:t>
            </a:r>
            <a:r>
              <a:rPr lang="en-US" altLang="ko-KR" dirty="0" smtClean="0"/>
              <a:t>(c(54,3),c(7,12)) #</a:t>
            </a:r>
            <a:r>
              <a:rPr lang="en-US" altLang="ko-KR" dirty="0" err="1" smtClean="0"/>
              <a:t>cbind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4.1 </a:t>
            </a:r>
            <a:r>
              <a:rPr lang="ko-KR" altLang="en-US" dirty="0" smtClean="0"/>
              <a:t>범주형 데이터의 </a:t>
            </a:r>
            <a:r>
              <a:rPr lang="ko-KR" altLang="en-US" dirty="0" err="1" smtClean="0"/>
              <a:t>이원분할표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031" y="3932372"/>
            <a:ext cx="36385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 smtClean="0"/>
              <a:t>이변량</a:t>
            </a:r>
            <a:r>
              <a:rPr lang="ko-KR" altLang="en-US" dirty="0" smtClean="0"/>
              <a:t> 데이터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101999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#</a:t>
            </a:r>
            <a:r>
              <a:rPr lang="ko-KR" altLang="en-US" dirty="0" smtClean="0"/>
              <a:t>각 행렬에 이름 주기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en-US" altLang="ko-KR" dirty="0" smtClean="0"/>
              <a:t>= </a:t>
            </a:r>
            <a:r>
              <a:rPr lang="en-US" altLang="ko-KR" dirty="0"/>
              <a:t>matrix(c(54,3,7,12),</a:t>
            </a:r>
            <a:r>
              <a:rPr lang="en-US" altLang="ko-KR" dirty="0" err="1"/>
              <a:t>nrow</a:t>
            </a:r>
            <a:r>
              <a:rPr lang="en-US" altLang="ko-KR" dirty="0"/>
              <a:t>=2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rownames</a:t>
            </a:r>
            <a:r>
              <a:rPr lang="en-US" altLang="ko-KR" dirty="0"/>
              <a:t>(x)=c("p.buckled","</a:t>
            </a:r>
            <a:r>
              <a:rPr lang="en-US" altLang="ko-KR" dirty="0" err="1"/>
              <a:t>p.unbuckled</a:t>
            </a:r>
            <a:r>
              <a:rPr lang="en-US" altLang="ko-KR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cownames</a:t>
            </a:r>
            <a:r>
              <a:rPr lang="en-US" altLang="ko-KR" dirty="0"/>
              <a:t>(x)=c("c.buckled","</a:t>
            </a:r>
            <a:r>
              <a:rPr lang="en-US" altLang="ko-KR" dirty="0" err="1"/>
              <a:t>c.unbuckled</a:t>
            </a:r>
            <a:r>
              <a:rPr lang="en-US" altLang="ko-KR" dirty="0" smtClean="0"/>
              <a:t>")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#</a:t>
            </a:r>
            <a:r>
              <a:rPr lang="ko-KR" altLang="en-US" dirty="0" smtClean="0"/>
              <a:t>행과 열의 합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colSums</a:t>
            </a:r>
            <a:r>
              <a:rPr lang="en-US" altLang="ko-KR" dirty="0" smtClean="0"/>
              <a:t>(x)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rowSums</a:t>
            </a:r>
            <a:r>
              <a:rPr lang="en-US" altLang="ko-KR" dirty="0" smtClean="0"/>
              <a:t>(x)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#</a:t>
            </a:r>
            <a:r>
              <a:rPr lang="ko-KR" altLang="en-US" dirty="0" smtClean="0"/>
              <a:t>행렬에 포함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addmargins</a:t>
            </a:r>
            <a:r>
              <a:rPr lang="en-US" altLang="ko-KR" dirty="0" smtClean="0"/>
              <a:t>(x)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4.1 </a:t>
            </a:r>
            <a:r>
              <a:rPr lang="ko-KR" altLang="en-US" dirty="0" smtClean="0"/>
              <a:t>범주형 데이터의 </a:t>
            </a:r>
            <a:r>
              <a:rPr lang="ko-KR" altLang="en-US" dirty="0" err="1" smtClean="0"/>
              <a:t>이원분할표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46823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 smtClean="0"/>
              <a:t>이변량</a:t>
            </a:r>
            <a:r>
              <a:rPr lang="ko-KR" altLang="en-US" dirty="0" smtClean="0"/>
              <a:t> 데이터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10199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#</a:t>
            </a:r>
            <a:r>
              <a:rPr lang="ko-KR" altLang="en-US" dirty="0" smtClean="0"/>
              <a:t>그래프 그리기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barplot</a:t>
            </a:r>
            <a:r>
              <a:rPr lang="en-US" altLang="ko-KR" dirty="0"/>
              <a:t>(</a:t>
            </a:r>
            <a:r>
              <a:rPr lang="en-US" altLang="ko-KR" dirty="0" err="1"/>
              <a:t>x,main</a:t>
            </a:r>
            <a:r>
              <a:rPr lang="en-US" altLang="ko-KR" dirty="0"/>
              <a:t>="child seat-belt usage")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barplot</a:t>
            </a:r>
            <a:r>
              <a:rPr lang="en-US" altLang="ko-KR" dirty="0"/>
              <a:t>(</a:t>
            </a:r>
            <a:r>
              <a:rPr lang="en-US" altLang="ko-KR" dirty="0" err="1"/>
              <a:t>x,main</a:t>
            </a:r>
            <a:r>
              <a:rPr lang="en-US" altLang="ko-KR" dirty="0"/>
              <a:t>="child seat-belt usage",</a:t>
            </a:r>
            <a:r>
              <a:rPr lang="en-US" altLang="ko-KR" dirty="0" err="1"/>
              <a:t>legend.text</a:t>
            </a:r>
            <a:r>
              <a:rPr lang="en-US" altLang="ko-KR" dirty="0"/>
              <a:t>=</a:t>
            </a:r>
            <a:r>
              <a:rPr lang="en-US" altLang="ko-KR" dirty="0" err="1"/>
              <a:t>T,beside</a:t>
            </a:r>
            <a:r>
              <a:rPr lang="en-US" altLang="ko-KR" dirty="0"/>
              <a:t>=TRUE)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4.1 </a:t>
            </a:r>
            <a:r>
              <a:rPr lang="ko-KR" altLang="en-US" dirty="0" smtClean="0"/>
              <a:t>범주형 데이터의 </a:t>
            </a:r>
            <a:r>
              <a:rPr lang="ko-KR" altLang="en-US" dirty="0" err="1" smtClean="0"/>
              <a:t>이원분할표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503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 smtClean="0"/>
              <a:t>이변량</a:t>
            </a:r>
            <a:r>
              <a:rPr lang="ko-KR" altLang="en-US" dirty="0" smtClean="0"/>
              <a:t> 데이터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24153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#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nicotin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stopsmoke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Y	Y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Y	Y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Y	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Y	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Y	Y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N	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N	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N	N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4.1 </a:t>
            </a:r>
            <a:r>
              <a:rPr lang="ko-KR" altLang="en-US" dirty="0" smtClean="0"/>
              <a:t>범주형 데이터의 </a:t>
            </a:r>
            <a:r>
              <a:rPr lang="ko-KR" altLang="en-US" dirty="0" err="1" smtClean="0"/>
              <a:t>이원분할표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16950" y="3161681"/>
            <a:ext cx="708760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왼쪽의 데이터를 </a:t>
            </a:r>
            <a:r>
              <a:rPr lang="en-US" altLang="ko-KR" dirty="0" err="1" smtClean="0"/>
              <a:t>csv</a:t>
            </a:r>
            <a:r>
              <a:rPr lang="ko-KR" altLang="en-US" dirty="0" smtClean="0"/>
              <a:t>파일로 저장하고 불러온다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nico</a:t>
            </a:r>
            <a:r>
              <a:rPr lang="en-US" altLang="ko-KR" dirty="0" smtClean="0"/>
              <a:t>=read.csv(“</a:t>
            </a:r>
            <a:r>
              <a:rPr lang="ko-KR" altLang="en-US" dirty="0" smtClean="0"/>
              <a:t>파일주소</a:t>
            </a:r>
            <a:r>
              <a:rPr lang="en-US" altLang="ko-KR" dirty="0" smtClean="0"/>
              <a:t>”,</a:t>
            </a:r>
            <a:r>
              <a:rPr lang="en-US" altLang="ko-KR" dirty="0" err="1" smtClean="0"/>
              <a:t>sep</a:t>
            </a:r>
            <a:r>
              <a:rPr lang="en-US" altLang="ko-KR" dirty="0" smtClean="0"/>
              <a:t>=“,”,header=T)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attach(</a:t>
            </a:r>
            <a:r>
              <a:rPr lang="en-US" altLang="ko-KR" dirty="0" err="1" smtClean="0"/>
              <a:t>nico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y=table(</a:t>
            </a:r>
            <a:r>
              <a:rPr lang="en-US" altLang="ko-KR" dirty="0" err="1" smtClean="0"/>
              <a:t>nicotin,stopsmoke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prop.table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detach(</a:t>
            </a:r>
            <a:r>
              <a:rPr lang="en-US" altLang="ko-KR" dirty="0" err="1" smtClean="0"/>
              <a:t>nico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3902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 smtClean="0"/>
              <a:t>이변량</a:t>
            </a:r>
            <a:r>
              <a:rPr lang="ko-KR" altLang="en-US" dirty="0" smtClean="0"/>
              <a:t> 데이터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2415343" cy="4611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ko-KR" dirty="0"/>
              <a:t>machine	expert</a:t>
            </a:r>
          </a:p>
          <a:p>
            <a:pPr>
              <a:lnSpc>
                <a:spcPct val="150000"/>
              </a:lnSpc>
            </a:pPr>
            <a:r>
              <a:rPr lang="de-DE" altLang="ko-KR" dirty="0"/>
              <a:t>68	72</a:t>
            </a:r>
          </a:p>
          <a:p>
            <a:pPr>
              <a:lnSpc>
                <a:spcPct val="150000"/>
              </a:lnSpc>
            </a:pPr>
            <a:r>
              <a:rPr lang="de-DE" altLang="ko-KR" dirty="0"/>
              <a:t>82	84</a:t>
            </a:r>
          </a:p>
          <a:p>
            <a:pPr>
              <a:lnSpc>
                <a:spcPct val="150000"/>
              </a:lnSpc>
            </a:pPr>
            <a:r>
              <a:rPr lang="de-DE" altLang="ko-KR" dirty="0"/>
              <a:t>94	89</a:t>
            </a:r>
          </a:p>
          <a:p>
            <a:pPr>
              <a:lnSpc>
                <a:spcPct val="150000"/>
              </a:lnSpc>
            </a:pPr>
            <a:r>
              <a:rPr lang="de-DE" altLang="ko-KR" dirty="0"/>
              <a:t>106	100</a:t>
            </a:r>
          </a:p>
          <a:p>
            <a:pPr>
              <a:lnSpc>
                <a:spcPct val="150000"/>
              </a:lnSpc>
            </a:pPr>
            <a:r>
              <a:rPr lang="de-DE" altLang="ko-KR" dirty="0"/>
              <a:t>92	97</a:t>
            </a:r>
          </a:p>
          <a:p>
            <a:pPr>
              <a:lnSpc>
                <a:spcPct val="150000"/>
              </a:lnSpc>
            </a:pPr>
            <a:r>
              <a:rPr lang="de-DE" altLang="ko-KR" dirty="0"/>
              <a:t>80	88</a:t>
            </a:r>
          </a:p>
          <a:p>
            <a:pPr>
              <a:lnSpc>
                <a:spcPct val="150000"/>
              </a:lnSpc>
            </a:pPr>
            <a:r>
              <a:rPr lang="de-DE" altLang="ko-KR" dirty="0"/>
              <a:t>76	84</a:t>
            </a:r>
          </a:p>
          <a:p>
            <a:pPr>
              <a:lnSpc>
                <a:spcPct val="150000"/>
              </a:lnSpc>
            </a:pPr>
            <a:r>
              <a:rPr lang="de-DE" altLang="ko-KR" dirty="0"/>
              <a:t>74	70</a:t>
            </a:r>
          </a:p>
          <a:p>
            <a:pPr>
              <a:lnSpc>
                <a:spcPct val="150000"/>
              </a:lnSpc>
            </a:pPr>
            <a:r>
              <a:rPr lang="de-DE" altLang="ko-KR" dirty="0"/>
              <a:t>110	103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4.2 </a:t>
            </a:r>
            <a:r>
              <a:rPr lang="ko-KR" altLang="en-US" dirty="0" smtClean="0"/>
              <a:t>상관계수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16950" y="3161681"/>
            <a:ext cx="708760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왼쪽의 데이터를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파일로 저장하고 불러온다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blood=</a:t>
            </a:r>
            <a:r>
              <a:rPr lang="en-US" altLang="ko-KR" dirty="0" err="1" smtClean="0"/>
              <a:t>read.table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파일주소</a:t>
            </a:r>
            <a:r>
              <a:rPr lang="en-US" altLang="ko-KR" dirty="0" smtClean="0"/>
              <a:t>”,</a:t>
            </a:r>
            <a:r>
              <a:rPr lang="en-US" altLang="ko-KR" dirty="0" err="1" smtClean="0"/>
              <a:t>sep</a:t>
            </a:r>
            <a:r>
              <a:rPr lang="en-US" altLang="ko-KR" dirty="0" smtClean="0"/>
              <a:t>=“,”,header=T)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attach(blood)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cor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machine,expert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1345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/>
              <a:t>연습문제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9658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en-US" altLang="ko-KR" dirty="0" smtClean="0"/>
              <a:t>25 16 44 62 36 58 38</a:t>
            </a:r>
          </a:p>
          <a:p>
            <a:pPr algn="ctr">
              <a:lnSpc>
                <a:spcPct val="150000"/>
              </a:lnSpc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ko-KR" altLang="en-US" dirty="0" smtClean="0"/>
              <a:t>평균 전구 수명을 구하시오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ko-KR" altLang="en-US" dirty="0" smtClean="0"/>
              <a:t>전구 수명 분산을 구하시오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ko-KR" altLang="en-US" dirty="0" smtClean="0"/>
              <a:t>전구 수명 표준편차를 구하시오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ko-KR" altLang="en-US" dirty="0" smtClean="0"/>
              <a:t>상자그림을 그리시오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ko-KR" altLang="en-US" dirty="0" err="1" smtClean="0"/>
              <a:t>줄기잎그림을</a:t>
            </a:r>
            <a:r>
              <a:rPr lang="ko-KR" altLang="en-US" dirty="0" smtClean="0"/>
              <a:t> 그리시오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1. </a:t>
            </a:r>
            <a:r>
              <a:rPr lang="ko-KR" altLang="en-US" dirty="0" smtClean="0"/>
              <a:t>다음은 전구수명을 나타낸 자료이다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781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/>
              <a:t>연습문제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965835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ko-KR" dirty="0" smtClean="0"/>
              <a:t>spray </a:t>
            </a:r>
            <a:r>
              <a:rPr lang="ko-KR" altLang="en-US" dirty="0" smtClean="0"/>
              <a:t>종류에 따른 </a:t>
            </a:r>
            <a:r>
              <a:rPr lang="ko-KR" altLang="en-US" dirty="0" err="1" smtClean="0"/>
              <a:t>빈도표를</a:t>
            </a:r>
            <a:r>
              <a:rPr lang="ko-KR" altLang="en-US" dirty="0" smtClean="0"/>
              <a:t> 구하시오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ko-KR" dirty="0" smtClean="0"/>
              <a:t>count </a:t>
            </a:r>
            <a:r>
              <a:rPr lang="ko-KR" altLang="en-US" dirty="0" smtClean="0"/>
              <a:t>평균을 구하시오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ko-KR" dirty="0" smtClean="0"/>
              <a:t>spray </a:t>
            </a:r>
            <a:r>
              <a:rPr lang="ko-KR" altLang="en-US" dirty="0" smtClean="0"/>
              <a:t>종류에 따른 빈도를 파이그림으로 그리시오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2. </a:t>
            </a:r>
            <a:r>
              <a:rPr lang="ko-KR" altLang="en-US" dirty="0" smtClean="0"/>
              <a:t>내장된 </a:t>
            </a:r>
            <a:r>
              <a:rPr lang="ko-KR" altLang="en-US" dirty="0" err="1" smtClean="0"/>
              <a:t>데이터셋인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InsectSprays</a:t>
            </a:r>
            <a:r>
              <a:rPr lang="ko-KR" altLang="en-US" dirty="0" smtClean="0"/>
              <a:t>를 불러들인 후 다음을 구하시오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339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086" y="2057400"/>
            <a:ext cx="10199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그래프 그리</a:t>
            </a:r>
            <a:r>
              <a:rPr lang="ko-KR" altLang="en-US" dirty="0"/>
              <a:t>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범주형 자료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숫자형</a:t>
            </a:r>
            <a:r>
              <a:rPr lang="ko-KR" altLang="en-US" dirty="0" smtClean="0"/>
              <a:t> 자료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이변량</a:t>
            </a:r>
            <a:r>
              <a:rPr lang="ko-KR" altLang="en-US" dirty="0" smtClean="0"/>
              <a:t> 자료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연습문제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8114" y="2388207"/>
            <a:ext cx="324394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/>
              <a:t>연습문제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272266" y="4232491"/>
            <a:ext cx="9658354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ko-KR" altLang="en-US" dirty="0" smtClean="0"/>
              <a:t>학년별로 참석 비율을 구하고 막대그래프를 그리시오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ko-KR" altLang="en-US" dirty="0" smtClean="0"/>
              <a:t>전체적으로 참석 비율을 구하고 막대그래프를 그리시오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3. </a:t>
            </a:r>
            <a:r>
              <a:rPr lang="ko-KR" altLang="en-US" dirty="0" smtClean="0"/>
              <a:t>다음은 지난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동안 </a:t>
            </a:r>
            <a:r>
              <a:rPr lang="en-US" altLang="ko-KR" dirty="0" smtClean="0"/>
              <a:t>A </a:t>
            </a:r>
            <a:r>
              <a:rPr lang="ko-KR" altLang="en-US" dirty="0" smtClean="0"/>
              <a:t>학과의 각 학년별 학과행사 참석여부를 조사한 데이터다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283" y="3062724"/>
            <a:ext cx="4183666" cy="85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7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/>
              <a:t>그래프 </a:t>
            </a:r>
            <a:r>
              <a:rPr lang="ko-KR" altLang="en-US" dirty="0" smtClean="0"/>
              <a:t>그리기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en-US" altLang="ko-KR" dirty="0" smtClean="0"/>
              <a:t>.1 </a:t>
            </a:r>
            <a:r>
              <a:rPr lang="ko-KR" altLang="en-US" dirty="0" smtClean="0"/>
              <a:t>그래프 </a:t>
            </a:r>
            <a:r>
              <a:rPr lang="ko-KR" altLang="en-US" dirty="0" smtClean="0"/>
              <a:t>그리기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10199914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altLang="ko-KR" dirty="0"/>
              <a:t>x=1:10</a:t>
            </a:r>
          </a:p>
          <a:p>
            <a:pPr>
              <a:lnSpc>
                <a:spcPct val="150000"/>
              </a:lnSpc>
            </a:pPr>
            <a:r>
              <a:rPr lang="es-ES" altLang="ko-KR" dirty="0"/>
              <a:t>y=(x-5)^2</a:t>
            </a:r>
          </a:p>
          <a:p>
            <a:pPr>
              <a:lnSpc>
                <a:spcPct val="150000"/>
              </a:lnSpc>
            </a:pPr>
            <a:endParaRPr lang="es-ES" altLang="ko-KR" dirty="0"/>
          </a:p>
          <a:p>
            <a:pPr>
              <a:lnSpc>
                <a:spcPct val="150000"/>
              </a:lnSpc>
            </a:pPr>
            <a:r>
              <a:rPr lang="es-ES" altLang="ko-KR" dirty="0"/>
              <a:t>plot(x,y)</a:t>
            </a:r>
          </a:p>
          <a:p>
            <a:pPr>
              <a:lnSpc>
                <a:spcPct val="150000"/>
              </a:lnSpc>
            </a:pPr>
            <a:r>
              <a:rPr lang="es-ES" altLang="ko-KR" dirty="0"/>
              <a:t>plot(y~x)</a:t>
            </a:r>
          </a:p>
        </p:txBody>
      </p:sp>
    </p:spTree>
    <p:extLst>
      <p:ext uri="{BB962C8B-B14F-4D97-AF65-F5344CB8AC3E}">
        <p14:creationId xmlns:p14="http://schemas.microsoft.com/office/powerpoint/2010/main" val="2439457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/>
              <a:t>그래프 </a:t>
            </a:r>
            <a:r>
              <a:rPr lang="ko-KR" altLang="en-US" dirty="0" smtClean="0"/>
              <a:t>그리기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10199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altLang="ko-KR" dirty="0" smtClean="0"/>
              <a:t>#</a:t>
            </a:r>
            <a:r>
              <a:rPr lang="ko-KR" altLang="en-US" dirty="0" smtClean="0"/>
              <a:t>화면 나누기</a:t>
            </a:r>
            <a:endParaRPr lang="es-ES" altLang="ko-KR" dirty="0" smtClean="0"/>
          </a:p>
          <a:p>
            <a:pPr>
              <a:lnSpc>
                <a:spcPct val="150000"/>
              </a:lnSpc>
            </a:pPr>
            <a:r>
              <a:rPr lang="es-ES" altLang="ko-KR" dirty="0"/>
              <a:t>p</a:t>
            </a:r>
            <a:r>
              <a:rPr lang="es-ES" altLang="ko-KR" dirty="0" smtClean="0"/>
              <a:t>ar(mfrow=c(2,2</a:t>
            </a:r>
            <a:r>
              <a:rPr lang="es-ES" altLang="ko-KR" dirty="0"/>
              <a:t>))</a:t>
            </a:r>
          </a:p>
          <a:p>
            <a:pPr>
              <a:lnSpc>
                <a:spcPct val="150000"/>
              </a:lnSpc>
            </a:pPr>
            <a:endParaRPr lang="es-ES" altLang="ko-KR" dirty="0" smtClean="0"/>
          </a:p>
          <a:p>
            <a:pPr>
              <a:lnSpc>
                <a:spcPct val="150000"/>
              </a:lnSpc>
            </a:pPr>
            <a:r>
              <a:rPr lang="es-ES" altLang="ko-KR" dirty="0" smtClean="0"/>
              <a:t>#type</a:t>
            </a:r>
            <a:r>
              <a:rPr lang="ko-KR" altLang="en-US" dirty="0" smtClean="0"/>
              <a:t>별 그래프 </a:t>
            </a:r>
            <a:endParaRPr lang="es-ES" altLang="ko-KR" dirty="0" smtClean="0"/>
          </a:p>
          <a:p>
            <a:pPr>
              <a:lnSpc>
                <a:spcPct val="150000"/>
              </a:lnSpc>
            </a:pPr>
            <a:r>
              <a:rPr lang="es-ES" altLang="ko-KR" dirty="0" smtClean="0"/>
              <a:t>plot(x,y,type</a:t>
            </a:r>
            <a:r>
              <a:rPr lang="es-ES" altLang="ko-KR" dirty="0"/>
              <a:t>="p")</a:t>
            </a:r>
          </a:p>
          <a:p>
            <a:pPr>
              <a:lnSpc>
                <a:spcPct val="150000"/>
              </a:lnSpc>
            </a:pPr>
            <a:r>
              <a:rPr lang="es-ES" altLang="ko-KR" dirty="0"/>
              <a:t>plot(x,y,type="l")</a:t>
            </a:r>
          </a:p>
          <a:p>
            <a:pPr>
              <a:lnSpc>
                <a:spcPct val="150000"/>
              </a:lnSpc>
            </a:pPr>
            <a:r>
              <a:rPr lang="es-ES" altLang="ko-KR" dirty="0"/>
              <a:t>plot(x,y,type="b")</a:t>
            </a:r>
          </a:p>
          <a:p>
            <a:pPr>
              <a:lnSpc>
                <a:spcPct val="150000"/>
              </a:lnSpc>
            </a:pPr>
            <a:r>
              <a:rPr lang="es-ES" altLang="ko-KR" dirty="0"/>
              <a:t>plot(x,y,type="p",pch=19,col="red")</a:t>
            </a:r>
            <a:endParaRPr lang="es-E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064" y="2209800"/>
            <a:ext cx="4050450" cy="38643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en-US" altLang="ko-KR" dirty="0" smtClean="0"/>
              <a:t>.1 </a:t>
            </a:r>
            <a:r>
              <a:rPr lang="ko-KR" altLang="en-US" dirty="0" smtClean="0"/>
              <a:t>그래프 </a:t>
            </a:r>
            <a:r>
              <a:rPr lang="ko-KR" altLang="en-US" dirty="0" smtClean="0"/>
              <a:t>그리기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804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/>
              <a:t>그래프 </a:t>
            </a:r>
            <a:r>
              <a:rPr lang="ko-KR" altLang="en-US" dirty="0" smtClean="0"/>
              <a:t>그리기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10199914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altLang="ko-KR" dirty="0" smtClean="0"/>
              <a:t>Plot(x,y) </a:t>
            </a:r>
            <a:r>
              <a:rPr lang="ko-KR" altLang="en-US" dirty="0" smtClean="0"/>
              <a:t>함수에 다음 여러 가지 옵션을 넣어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다양한 형태의 그래프를 그릴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6" y="1778667"/>
            <a:ext cx="5133975" cy="4648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en-US" altLang="ko-KR" dirty="0" smtClean="0"/>
              <a:t>.1 </a:t>
            </a:r>
            <a:r>
              <a:rPr lang="ko-KR" altLang="en-US" dirty="0" smtClean="0"/>
              <a:t>그래프 </a:t>
            </a:r>
            <a:r>
              <a:rPr lang="ko-KR" altLang="en-US" dirty="0" smtClean="0"/>
              <a:t>그리기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12590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/>
              <a:t>그래프 </a:t>
            </a:r>
            <a:r>
              <a:rPr lang="ko-KR" altLang="en-US" dirty="0" smtClean="0"/>
              <a:t>그리기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10199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cars </a:t>
            </a:r>
            <a:r>
              <a:rPr lang="ko-KR" altLang="en-US" dirty="0" smtClean="0"/>
              <a:t>데이터를 이용하여 </a:t>
            </a:r>
            <a:r>
              <a:rPr lang="ko-KR" altLang="en-US" dirty="0" err="1" smtClean="0"/>
              <a:t>산점도에</a:t>
            </a:r>
            <a:r>
              <a:rPr lang="ko-KR" altLang="en-US" dirty="0" smtClean="0"/>
              <a:t> 각 변수의 평균인 </a:t>
            </a:r>
            <a:r>
              <a:rPr lang="en-US" altLang="ko-KR" dirty="0" smtClean="0"/>
              <a:t>x=15.4 , y=42.98</a:t>
            </a:r>
            <a:r>
              <a:rPr lang="ko-KR" altLang="en-US" dirty="0" smtClean="0"/>
              <a:t>와 추정된 직선 </a:t>
            </a:r>
            <a:r>
              <a:rPr lang="en-US" altLang="ko-KR" dirty="0" smtClean="0"/>
              <a:t>y=-17+4x</a:t>
            </a:r>
            <a:r>
              <a:rPr lang="ko-KR" altLang="en-US" dirty="0" smtClean="0"/>
              <a:t>를 그려보자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abline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data(cars)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attach(cars)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mean(speed)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mean(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690358" y="3796487"/>
            <a:ext cx="5245769" cy="294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=c(2,2))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plot(</a:t>
            </a:r>
            <a:r>
              <a:rPr lang="en-US" altLang="ko-KR" dirty="0" err="1" smtClean="0"/>
              <a:t>speed,dist,pch</a:t>
            </a:r>
            <a:r>
              <a:rPr lang="en-US" altLang="ko-KR" dirty="0" smtClean="0"/>
              <a:t>=1);</a:t>
            </a:r>
            <a:r>
              <a:rPr lang="en-US" altLang="ko-KR" dirty="0" err="1" smtClean="0"/>
              <a:t>abline</a:t>
            </a:r>
            <a:r>
              <a:rPr lang="en-US" altLang="ko-KR" dirty="0" smtClean="0"/>
              <a:t>(v=15.4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plot(</a:t>
            </a:r>
            <a:r>
              <a:rPr lang="en-US" altLang="ko-KR" dirty="0" err="1" smtClean="0"/>
              <a:t>speed,dist,pch</a:t>
            </a:r>
            <a:r>
              <a:rPr lang="en-US" altLang="ko-KR" dirty="0" smtClean="0"/>
              <a:t>=2);</a:t>
            </a:r>
            <a:r>
              <a:rPr lang="en-US" altLang="ko-KR" dirty="0" err="1" smtClean="0"/>
              <a:t>abline</a:t>
            </a:r>
            <a:r>
              <a:rPr lang="en-US" altLang="ko-KR" dirty="0" smtClean="0"/>
              <a:t>(h=42.98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plot(</a:t>
            </a:r>
            <a:r>
              <a:rPr lang="en-US" altLang="ko-KR" dirty="0" err="1" smtClean="0"/>
              <a:t>speed,dist,pch</a:t>
            </a:r>
            <a:r>
              <a:rPr lang="en-US" altLang="ko-KR" dirty="0" smtClean="0"/>
              <a:t>=3);</a:t>
            </a:r>
            <a:r>
              <a:rPr lang="en-US" altLang="ko-KR" dirty="0" err="1" smtClean="0"/>
              <a:t>abline</a:t>
            </a:r>
            <a:r>
              <a:rPr lang="en-US" altLang="ko-KR" dirty="0"/>
              <a:t>(-17,4)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plot(</a:t>
            </a:r>
            <a:r>
              <a:rPr lang="en-US" altLang="ko-KR" dirty="0" err="1"/>
              <a:t>speed,dist,pch</a:t>
            </a:r>
            <a:r>
              <a:rPr lang="en-US" altLang="ko-KR" dirty="0"/>
              <a:t>=4)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abline</a:t>
            </a:r>
            <a:r>
              <a:rPr lang="en-US" altLang="ko-KR" dirty="0"/>
              <a:t>(v=15.4)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abline</a:t>
            </a:r>
            <a:r>
              <a:rPr lang="en-US" altLang="ko-KR" dirty="0"/>
              <a:t>(h=42.98)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en-US" altLang="ko-KR" dirty="0" smtClean="0"/>
              <a:t>.1 </a:t>
            </a:r>
            <a:r>
              <a:rPr lang="ko-KR" altLang="en-US" dirty="0" smtClean="0"/>
              <a:t>그래프 </a:t>
            </a:r>
            <a:r>
              <a:rPr lang="ko-KR" altLang="en-US" dirty="0" smtClean="0"/>
              <a:t>그리기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827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/>
              <a:t>그래프 </a:t>
            </a:r>
            <a:r>
              <a:rPr lang="ko-KR" altLang="en-US" dirty="0" smtClean="0"/>
              <a:t>그리기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10199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Fiji </a:t>
            </a:r>
            <a:r>
              <a:rPr lang="ko-KR" altLang="en-US" dirty="0" smtClean="0"/>
              <a:t>섬의 지진 데이터 </a:t>
            </a:r>
            <a:r>
              <a:rPr lang="en-US" altLang="ko-KR" dirty="0" smtClean="0"/>
              <a:t>quakes</a:t>
            </a:r>
            <a:r>
              <a:rPr lang="ko-KR" altLang="en-US" dirty="0" smtClean="0"/>
              <a:t>로 히스토그램 그리기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data(quakes)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head(quakes)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=c(1,2))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hist</a:t>
            </a:r>
            <a:r>
              <a:rPr lang="en-US" altLang="ko-KR" dirty="0"/>
              <a:t>(</a:t>
            </a:r>
            <a:r>
              <a:rPr lang="en-US" altLang="ko-KR" dirty="0" err="1"/>
              <a:t>quakes$mag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hist</a:t>
            </a:r>
            <a:r>
              <a:rPr lang="en-US" altLang="ko-KR" dirty="0"/>
              <a:t>(</a:t>
            </a:r>
            <a:r>
              <a:rPr lang="en-US" altLang="ko-KR" dirty="0" err="1"/>
              <a:t>quakes$mag,probability</a:t>
            </a:r>
            <a:r>
              <a:rPr lang="en-US" altLang="ko-KR" dirty="0"/>
              <a:t>=</a:t>
            </a:r>
            <a:r>
              <a:rPr lang="en-US" altLang="ko-KR" dirty="0" err="1"/>
              <a:t>T,main</a:t>
            </a:r>
            <a:r>
              <a:rPr lang="en-US" altLang="ko-KR" dirty="0"/>
              <a:t>="histogram with density line")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lines(density(</a:t>
            </a:r>
            <a:r>
              <a:rPr lang="en-US" altLang="ko-KR" dirty="0" err="1"/>
              <a:t>quakes$mag</a:t>
            </a:r>
            <a:r>
              <a:rPr lang="en-US" altLang="ko-KR" dirty="0"/>
              <a:t>))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en-US" altLang="ko-KR" dirty="0" smtClean="0"/>
              <a:t>.1 </a:t>
            </a:r>
            <a:r>
              <a:rPr lang="ko-KR" altLang="en-US" dirty="0" smtClean="0"/>
              <a:t>그래프 </a:t>
            </a:r>
            <a:r>
              <a:rPr lang="ko-KR" altLang="en-US" dirty="0" smtClean="0"/>
              <a:t>그리기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218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/>
              <a:t>범주형 자료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1019991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명목형</a:t>
            </a:r>
            <a:r>
              <a:rPr lang="ko-KR" altLang="en-US" dirty="0" smtClean="0"/>
              <a:t> 자료 </a:t>
            </a:r>
            <a:r>
              <a:rPr lang="en-US" altLang="ko-KR" dirty="0" smtClean="0"/>
              <a:t>: A,B,O,AB</a:t>
            </a:r>
            <a:r>
              <a:rPr lang="ko-KR" altLang="en-US" dirty="0" smtClean="0"/>
              <a:t>형 같은 혈액형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순서형</a:t>
            </a:r>
            <a:r>
              <a:rPr lang="ko-KR" altLang="en-US" dirty="0" smtClean="0"/>
              <a:t> 자료 </a:t>
            </a:r>
            <a:r>
              <a:rPr lang="en-US" altLang="ko-KR" dirty="0" smtClean="0"/>
              <a:t>: A+, A0, B+,B0, C+,C0,….</a:t>
            </a:r>
            <a:r>
              <a:rPr lang="ko-KR" altLang="en-US" dirty="0" smtClean="0"/>
              <a:t>학점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이산형</a:t>
            </a:r>
            <a:r>
              <a:rPr lang="ko-KR" altLang="en-US" dirty="0" smtClean="0"/>
              <a:t> 자료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우리나라의 연간 교통사고 건수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연속형</a:t>
            </a:r>
            <a:r>
              <a:rPr lang="ko-KR" altLang="en-US" dirty="0" smtClean="0"/>
              <a:t> 자료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넓이 </a:t>
            </a:r>
            <a:r>
              <a:rPr lang="en-US" altLang="ko-KR" dirty="0" smtClean="0"/>
              <a:t>….. 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2.1 </a:t>
            </a:r>
            <a:r>
              <a:rPr lang="ko-KR" altLang="en-US" dirty="0" smtClean="0"/>
              <a:t>데이터의 종류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374604" y="2863516"/>
            <a:ext cx="8166438" cy="12031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/>
              <a:t>범주형 자료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374604" y="2740576"/>
            <a:ext cx="10199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altLang="ko-KR" dirty="0"/>
              <a:t>res=c("y","n","y","y","y","n","n","y","y","y")</a:t>
            </a:r>
          </a:p>
          <a:p>
            <a:pPr>
              <a:lnSpc>
                <a:spcPct val="150000"/>
              </a:lnSpc>
            </a:pPr>
            <a:r>
              <a:rPr lang="es-ES" altLang="ko-KR" dirty="0"/>
              <a:t>table(res</a:t>
            </a:r>
            <a:r>
              <a:rPr lang="es-E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s-ES" altLang="ko-KR" dirty="0" smtClean="0"/>
          </a:p>
          <a:p>
            <a:pPr>
              <a:lnSpc>
                <a:spcPct val="150000"/>
              </a:lnSpc>
            </a:pPr>
            <a:r>
              <a:rPr lang="es-ES" altLang="ko-KR" dirty="0" smtClean="0"/>
              <a:t>#</a:t>
            </a:r>
            <a:r>
              <a:rPr lang="ko-KR" altLang="en-US" dirty="0" smtClean="0"/>
              <a:t>막대 그래프</a:t>
            </a:r>
            <a:endParaRPr lang="es-ES" altLang="ko-KR" dirty="0"/>
          </a:p>
          <a:p>
            <a:pPr>
              <a:lnSpc>
                <a:spcPct val="150000"/>
              </a:lnSpc>
            </a:pPr>
            <a:r>
              <a:rPr lang="es-ES" altLang="ko-KR" dirty="0"/>
              <a:t>barplot(table(res),xlab="response",ylab="frequency")</a:t>
            </a:r>
          </a:p>
          <a:p>
            <a:pPr>
              <a:lnSpc>
                <a:spcPct val="150000"/>
              </a:lnSpc>
            </a:pPr>
            <a:r>
              <a:rPr lang="es-ES" altLang="ko-KR" dirty="0"/>
              <a:t>barplot(table(res),xlab="response",ylab="frequency",horiz=T</a:t>
            </a:r>
            <a:r>
              <a:rPr lang="es-E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s-ES" altLang="ko-KR" dirty="0" smtClean="0"/>
              <a:t>#</a:t>
            </a:r>
            <a:r>
              <a:rPr lang="ko-KR" altLang="en-US" dirty="0" smtClean="0"/>
              <a:t>파이그림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pie</a:t>
            </a:r>
            <a:r>
              <a:rPr lang="es-ES" altLang="ko-KR" dirty="0" smtClean="0"/>
              <a:t>(table(res),main="response“)</a:t>
            </a:r>
            <a:endParaRPr lang="es-E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1001486" y="2209800"/>
            <a:ext cx="101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2.1 </a:t>
            </a:r>
            <a:r>
              <a:rPr lang="ko-KR" altLang="en-US" dirty="0" smtClean="0"/>
              <a:t>범주형 자료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783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TP102923943" id="{B7BD5452-C074-4907-9B99-F9409E699835}" vid="{0936D03B-FA15-4A45-B128-C663FDDCA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AF57D73-4CF7-495B-958A-E53F34C393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0</TotalTime>
  <Words>731</Words>
  <Application>Microsoft Office PowerPoint</Application>
  <PresentationFormat>와이드스크린</PresentationFormat>
  <Paragraphs>188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Segoe UI</vt:lpstr>
      <vt:lpstr>Segoe UI Light</vt:lpstr>
      <vt:lpstr>WelcomeDoc</vt:lpstr>
      <vt:lpstr>R을 이용한 통계 기초(3일차)</vt:lpstr>
      <vt:lpstr>Contents</vt:lpstr>
      <vt:lpstr>1. 그래프 그리기</vt:lpstr>
      <vt:lpstr>1. 그래프 그리기</vt:lpstr>
      <vt:lpstr>1. 그래프 그리기</vt:lpstr>
      <vt:lpstr>1. 그래프 그리기</vt:lpstr>
      <vt:lpstr>1. 그래프 그리기</vt:lpstr>
      <vt:lpstr>2. 범주형 자료</vt:lpstr>
      <vt:lpstr>2. 범주형 자료</vt:lpstr>
      <vt:lpstr>3. 숫자형 자료</vt:lpstr>
      <vt:lpstr>3. 숫자형 자료</vt:lpstr>
      <vt:lpstr>3. 숫자형 자료</vt:lpstr>
      <vt:lpstr>4. 이변량 데이터</vt:lpstr>
      <vt:lpstr>4. 이변량 데이터</vt:lpstr>
      <vt:lpstr>4. 이변량 데이터</vt:lpstr>
      <vt:lpstr>4. 이변량 데이터</vt:lpstr>
      <vt:lpstr>4. 이변량 데이터</vt:lpstr>
      <vt:lpstr>5. 연습문제</vt:lpstr>
      <vt:lpstr>5. 연습문제</vt:lpstr>
      <vt:lpstr>5. 연습문제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2014-06-17T05:09:22Z</dcterms:created>
  <dcterms:modified xsi:type="dcterms:W3CDTF">2014-06-21T13:58:41Z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