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38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86" r:id="rId17"/>
    <p:sldId id="272" r:id="rId18"/>
    <p:sldId id="273" r:id="rId19"/>
    <p:sldId id="387" r:id="rId20"/>
    <p:sldId id="274" r:id="rId21"/>
    <p:sldId id="275" r:id="rId22"/>
    <p:sldId id="383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1" autoAdjust="0"/>
    <p:restoredTop sz="94690" autoAdjust="0"/>
  </p:normalViewPr>
  <p:slideViewPr>
    <p:cSldViewPr>
      <p:cViewPr varScale="1">
        <p:scale>
          <a:sx n="100" d="100"/>
          <a:sy n="100" d="100"/>
        </p:scale>
        <p:origin x="-9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83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5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C6ED6-F560-4A88-AF81-85C4B36E7A7B}" type="datetimeFigureOut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18D32-66D0-4256-AB3B-F500091E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44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0BEF-EE92-486B-8784-5FED09F7CF99}" type="datetimeFigureOut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E10D-1E9D-4525-B73C-3FD171E3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4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E10D-1E9D-4525-B73C-3FD171E3B8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0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E10D-1E9D-4525-B73C-3FD171E3B8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0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E10D-1E9D-4525-B73C-3FD171E3B8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E10D-1E9D-4525-B73C-3FD171E3B83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48A7AA-E44E-4C0E-BE2F-B63CFAC16B11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A187-DC13-4E8C-9C71-0ED1CD7A337E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7B6-7CE0-4B08-A4EA-F129CA6C8428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87FE4A-0D7D-49F0-97B4-07E844D81625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A3574A1-C6B3-454B-B60E-05F38CF87B25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902-2B8E-4262-ACFD-E1671F3616E1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4C55-73BE-43E9-A91D-6F80FD7A1FAC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9C79BC-AC66-41A5-BC73-0D8EB9F9D2B8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AB87-EEC6-4B22-AAAA-6C70B4B3AFB7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EBFF20-9E65-4259-9C25-E6BA8AE1F04F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46186A-B8AB-4F24-88E0-E3855F7EAEF1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4529D9-DB13-41FB-9A21-2FAC55071910}" type="datetime1">
              <a:rPr lang="ko-KR" altLang="en-US" smtClean="0"/>
              <a:t>2013-09-21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회귀분석 </a:t>
            </a:r>
            <a:r>
              <a:rPr lang="ko-KR" altLang="en-US" sz="4000" dirty="0" smtClean="0"/>
              <a:t>실습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 smtClean="0"/>
              <a:t>Base Programming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34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u"/>
                </a:pPr>
                <a:r>
                  <a:rPr lang="ko-KR" altLang="en-US" sz="1800" dirty="0">
                    <a:latin typeface="+mn-ea"/>
                  </a:rPr>
                  <a:t>변수의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ko-KR" altLang="en-US" sz="1800" dirty="0">
                    <a:latin typeface="+mn-ea"/>
                  </a:rPr>
                  <a:t>종류</a:t>
                </a:r>
                <a:r>
                  <a:rPr lang="en-US" altLang="ko-KR" sz="1800" dirty="0">
                    <a:latin typeface="+mn-ea"/>
                  </a:rPr>
                  <a:t>: </a:t>
                </a:r>
                <a:r>
                  <a:rPr lang="ko-KR" altLang="en-US" sz="1800" dirty="0">
                    <a:latin typeface="+mn-ea"/>
                  </a:rPr>
                  <a:t>숫자와 문자</a:t>
                </a:r>
                <a:endParaRPr lang="en-US" altLang="ko-KR" sz="1800" dirty="0">
                  <a:latin typeface="+mn-ea"/>
                </a:endParaRPr>
              </a:p>
              <a:p>
                <a:pPr marL="514350" lvl="1" indent="-285750"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숫자는 실수로 기억된다</a:t>
                </a:r>
                <a:r>
                  <a:rPr lang="en-US" altLang="ko-KR" sz="1600" dirty="0">
                    <a:latin typeface="+mn-ea"/>
                  </a:rPr>
                  <a:t>.</a:t>
                </a:r>
              </a:p>
              <a:p>
                <a:pPr marL="514350" lvl="1" indent="-285750"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숫자의 </a:t>
                </a:r>
                <a:r>
                  <a:rPr lang="ko-KR" altLang="en-US" sz="1600" dirty="0" err="1">
                    <a:latin typeface="+mn-ea"/>
                  </a:rPr>
                  <a:t>결측값</a:t>
                </a:r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en-US" altLang="ko-KR" sz="1600" dirty="0"/>
                  <a:t>missing value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은 </a:t>
                </a:r>
                <a:r>
                  <a:rPr lang="en-US" altLang="ko-KR" sz="1600" dirty="0">
                    <a:latin typeface="+mn-ea"/>
                  </a:rPr>
                  <a:t>‘.’</a:t>
                </a:r>
                <a:r>
                  <a:rPr lang="ko-KR" altLang="en-US" sz="1600" dirty="0">
                    <a:latin typeface="+mn-ea"/>
                  </a:rPr>
                  <a:t>으로 표시된다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514350" lvl="1" indent="-285750">
                  <a:buFont typeface="Wingdings" pitchFamily="2" charset="2"/>
                  <a:buChar char="Ø"/>
                </a:pPr>
                <a:endParaRPr lang="en-US" altLang="ko-KR" sz="1600" dirty="0">
                  <a:latin typeface="+mn-ea"/>
                </a:endParaRPr>
              </a:p>
              <a:p>
                <a:pPr>
                  <a:buFont typeface="Wingdings" pitchFamily="2" charset="2"/>
                  <a:buChar char="u"/>
                </a:pPr>
                <a:r>
                  <a:rPr lang="ko-KR" altLang="en-US" sz="1800" dirty="0">
                    <a:latin typeface="+mn-ea"/>
                  </a:rPr>
                  <a:t>상수</a:t>
                </a:r>
                <a:r>
                  <a:rPr lang="en-US" altLang="ko-KR" sz="1800" dirty="0">
                    <a:latin typeface="+mn-ea"/>
                  </a:rPr>
                  <a:t>(</a:t>
                </a:r>
                <a:r>
                  <a:rPr lang="en-US" altLang="ko-KR" sz="1800" dirty="0"/>
                  <a:t>constant</a:t>
                </a:r>
                <a:r>
                  <a:rPr lang="en-US" altLang="ko-KR" sz="1800" dirty="0">
                    <a:latin typeface="+mn-ea"/>
                  </a:rPr>
                  <a:t>)</a:t>
                </a:r>
                <a:r>
                  <a:rPr lang="ko-KR" altLang="en-US" sz="1800" dirty="0">
                    <a:latin typeface="+mn-ea"/>
                  </a:rPr>
                  <a:t>의 종류</a:t>
                </a:r>
                <a:r>
                  <a:rPr lang="en-US" altLang="ko-KR" sz="1800" dirty="0">
                    <a:latin typeface="+mn-ea"/>
                  </a:rPr>
                  <a:t>: </a:t>
                </a:r>
                <a:r>
                  <a:rPr lang="ko-KR" altLang="en-US" sz="1800" dirty="0">
                    <a:latin typeface="+mn-ea"/>
                  </a:rPr>
                  <a:t>숫자와 문자</a:t>
                </a:r>
                <a:endParaRPr lang="en-US" altLang="ko-KR" sz="1800" dirty="0">
                  <a:latin typeface="+mn-ea"/>
                </a:endParaRPr>
              </a:p>
              <a:p>
                <a:pPr marL="514350" lvl="1" indent="-285750"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숫자상수의 예</a:t>
                </a:r>
                <a:endParaRPr lang="en-US" altLang="ko-KR" sz="1600" dirty="0">
                  <a:latin typeface="+mn-ea"/>
                </a:endParaRPr>
              </a:p>
              <a:p>
                <a:pPr marL="228600" lvl="1" indent="0" algn="ctr">
                  <a:buNone/>
                </a:pPr>
                <a:r>
                  <a:rPr lang="en-US" altLang="ko-KR" sz="1600" b="1" dirty="0">
                    <a:latin typeface="+mn-ea"/>
                  </a:rPr>
                  <a:t>123,	345.6,	123e3(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/>
                      </a:rPr>
                      <m:t>=</m:t>
                    </m:r>
                    <m:r>
                      <a:rPr lang="en-US" altLang="ko-KR" sz="1600" b="1" i="1">
                        <a:latin typeface="Cambria Math"/>
                      </a:rPr>
                      <m:t>𝟏𝟐𝟑</m:t>
                    </m:r>
                    <m:r>
                      <a:rPr lang="en-US" altLang="ko-KR" sz="1600" b="1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altLang="ko-KR" sz="1600" b="1" i="1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+mn-ea"/>
                  </a:rPr>
                  <a:t>)</a:t>
                </a: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숫자는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 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실수로 기억된다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.</a:t>
                </a:r>
                <a:endParaRPr lang="en-US" altLang="ko-KR" sz="1600" dirty="0">
                  <a:latin typeface="+mn-ea"/>
                </a:endParaRP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숫자의 </a:t>
                </a:r>
                <a:r>
                  <a:rPr lang="ko-KR" altLang="en-US" sz="1600" dirty="0" err="1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결측값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(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</a:rPr>
                  <a:t>missing value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)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은 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‘.’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으로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 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사용된다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.</a:t>
                </a: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문자 안의 값에서는 대문자와 소문자의 구별이 있다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.</a:t>
                </a: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문자상수로 기억된 숫자와 숫자상수로 기억된 숫자는 그 의미가 다르다</a:t>
                </a:r>
                <a:endParaRPr lang="en-US" altLang="ko-KR" sz="1600" dirty="0">
                  <a:solidFill>
                    <a:prstClr val="black">
                      <a:lumMod val="85000"/>
                    </a:prstClr>
                  </a:solidFill>
                  <a:latin typeface="+mn-ea"/>
                </a:endParaRPr>
              </a:p>
              <a:p>
                <a:pPr marL="228600" lvl="1" indent="0" algn="ctr">
                  <a:buClr>
                    <a:prstClr val="black">
                      <a:lumMod val="50000"/>
                      <a:lumOff val="50000"/>
                    </a:prstClr>
                  </a:buClr>
                  <a:buNone/>
                </a:pPr>
                <a:r>
                  <a:rPr lang="en-US" altLang="ko-KR" sz="1600" b="1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‘123’ ≠ 123</a:t>
                </a: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문자의 </a:t>
                </a:r>
                <a:r>
                  <a:rPr lang="ko-KR" altLang="en-US" sz="1600" dirty="0" err="1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결측값은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 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‘’ 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또는 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“”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을 사용하면 된다</a:t>
                </a:r>
                <a:r>
                  <a:rPr lang="en-US" altLang="ko-KR" sz="1600" dirty="0" smtClean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.</a:t>
                </a:r>
                <a:endParaRPr lang="en-US" altLang="ko-KR" sz="1600" dirty="0">
                  <a:solidFill>
                    <a:prstClr val="black">
                      <a:lumMod val="85000"/>
                    </a:prst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자료의 입력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input</a:t>
            </a:r>
            <a:r>
              <a:rPr lang="ko-KR" altLang="en-US" sz="1800" dirty="0"/>
              <a:t>문과 </a:t>
            </a:r>
            <a:r>
              <a:rPr lang="en-US" altLang="ko-KR" sz="1800" dirty="0"/>
              <a:t>cards(</a:t>
            </a:r>
            <a:r>
              <a:rPr lang="ko-KR" altLang="en-US" sz="1800" dirty="0"/>
              <a:t>또는 </a:t>
            </a:r>
            <a:r>
              <a:rPr lang="en-US" altLang="ko-KR" sz="1800" dirty="0"/>
              <a:t>lines)</a:t>
            </a:r>
            <a:r>
              <a:rPr lang="ko-KR" altLang="en-US" sz="1800" dirty="0"/>
              <a:t>문</a:t>
            </a:r>
            <a:r>
              <a:rPr lang="en-US" altLang="ko-KR" sz="1800" dirty="0"/>
              <a:t>		</a:t>
            </a:r>
            <a:r>
              <a:rPr lang="ko-KR" altLang="en-US" sz="1800" dirty="0"/>
              <a:t>예</a:t>
            </a:r>
            <a:r>
              <a:rPr lang="en-US" altLang="ko-KR" sz="1800" dirty="0"/>
              <a:t>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input </a:t>
            </a:r>
            <a:r>
              <a:rPr lang="ko-KR" altLang="en-US" sz="1800" dirty="0"/>
              <a:t>문장의 종류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list input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column input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formatted input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named input</a:t>
            </a:r>
          </a:p>
          <a:p>
            <a:pPr>
              <a:buFont typeface="Wingdings" pitchFamily="2" charset="2"/>
              <a:buChar char="Ø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cards(</a:t>
            </a:r>
            <a:r>
              <a:rPr lang="ko-KR" altLang="en-US" sz="1800" dirty="0"/>
              <a:t>또는 </a:t>
            </a:r>
            <a:r>
              <a:rPr lang="en-US" altLang="ko-KR" sz="1800" dirty="0"/>
              <a:t>lines)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marL="571500" lvl="1" indent="-342900">
              <a:buFont typeface="Wingdings" pitchFamily="2" charset="2"/>
              <a:buChar char="Ø"/>
            </a:pPr>
            <a:r>
              <a:rPr lang="en-US" altLang="ko-KR" sz="1600" dirty="0"/>
              <a:t>cards</a:t>
            </a:r>
            <a:r>
              <a:rPr lang="ko-KR" altLang="en-US" sz="1600" dirty="0"/>
              <a:t>문은 </a:t>
            </a:r>
            <a:r>
              <a:rPr lang="en-US" altLang="ko-KR" sz="1600" dirty="0"/>
              <a:t>data step</a:t>
            </a:r>
            <a:r>
              <a:rPr lang="ko-KR" altLang="en-US" sz="1600" dirty="0"/>
              <a:t>의 마지막에 위치</a:t>
            </a:r>
            <a:endParaRPr lang="en-US" altLang="ko-KR" sz="1600" dirty="0"/>
          </a:p>
          <a:p>
            <a:pPr marL="571500" lvl="1" indent="-342900">
              <a:buFont typeface="Wingdings" pitchFamily="2" charset="2"/>
              <a:buChar char="Ø"/>
            </a:pPr>
            <a:r>
              <a:rPr lang="ko-KR" altLang="en-US" sz="1600" dirty="0"/>
              <a:t>자료가 시작된다는 것을 의미</a:t>
            </a:r>
            <a:endParaRPr lang="en-US" altLang="ko-KR" sz="1600" dirty="0"/>
          </a:p>
          <a:p>
            <a:pPr marL="571500" lvl="1" indent="-342900">
              <a:buFont typeface="Wingdings" pitchFamily="2" charset="2"/>
              <a:buChar char="Ø"/>
            </a:pPr>
            <a:r>
              <a:rPr lang="en-US" altLang="ko-KR" sz="1600" dirty="0"/>
              <a:t>cards</a:t>
            </a:r>
            <a:r>
              <a:rPr lang="ko-KR" altLang="en-US" sz="1600" dirty="0"/>
              <a:t>문 다음부터 다음 </a:t>
            </a:r>
            <a:r>
              <a:rPr lang="en-US" altLang="ko-KR" sz="1600" dirty="0"/>
              <a:t>SAS </a:t>
            </a:r>
            <a:r>
              <a:rPr lang="ko-KR" altLang="en-US" sz="1600" dirty="0"/>
              <a:t>문장까지 자료로 인식</a:t>
            </a:r>
          </a:p>
          <a:p>
            <a:pPr>
              <a:buFont typeface="Wingdings" pitchFamily="2" charset="2"/>
              <a:buChar char="Ø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0808"/>
            <a:ext cx="2226692" cy="2001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) list </a:t>
            </a:r>
            <a:r>
              <a:rPr lang="en-US" altLang="ko-KR" sz="2800" b="1" dirty="0"/>
              <a:t>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input </a:t>
            </a:r>
            <a:r>
              <a:rPr lang="ko-KR" altLang="en-US" sz="1800" dirty="0"/>
              <a:t>뒤에 자료가 저장될 변수가 나열된다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err="1" smtClean="0"/>
              <a:t>관측값이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빈칸으로 구분되어 있을 때 사용할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ko-KR" altLang="en-US" sz="1600" dirty="0" smtClean="0"/>
              <a:t>      예</a:t>
            </a:r>
            <a:r>
              <a:rPr lang="en-US" altLang="ko-KR" sz="1600" dirty="0" smtClean="0"/>
              <a:t>)</a:t>
            </a:r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/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 smtClean="0"/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/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 smtClean="0"/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/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600" dirty="0" smtClean="0"/>
              <a:t>Note</a:t>
            </a:r>
            <a:r>
              <a:rPr lang="en-US" altLang="ko-KR" sz="1600" dirty="0"/>
              <a:t>: input </a:t>
            </a:r>
            <a:r>
              <a:rPr lang="ko-KR" altLang="en-US" sz="1600" dirty="0"/>
              <a:t>문에서 </a:t>
            </a:r>
            <a:r>
              <a:rPr lang="en-US" altLang="ko-KR" sz="1600" dirty="0"/>
              <a:t>$</a:t>
            </a:r>
            <a:r>
              <a:rPr lang="ko-KR" altLang="en-US" sz="1600" dirty="0"/>
              <a:t>는 바로 앞의 변수가 문자를 읽기 위한 변수라는 것을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  </a:t>
            </a:r>
            <a:r>
              <a:rPr lang="ko-KR" altLang="en-US" sz="1600" dirty="0"/>
              <a:t>나타내기 위하여 쓰인다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        (</a:t>
            </a:r>
            <a:r>
              <a:rPr lang="ko-KR" altLang="en-US" sz="1600" dirty="0"/>
              <a:t>이것은 </a:t>
            </a:r>
            <a:r>
              <a:rPr lang="en-US" altLang="ko-KR" sz="1600" dirty="0"/>
              <a:t>list input </a:t>
            </a:r>
            <a:r>
              <a:rPr lang="ko-KR" altLang="en-US" sz="1600" dirty="0"/>
              <a:t>뿐 아니라 다른 </a:t>
            </a:r>
            <a:r>
              <a:rPr lang="en-US" altLang="ko-KR" sz="1600" dirty="0"/>
              <a:t>input</a:t>
            </a:r>
            <a:r>
              <a:rPr lang="ko-KR" altLang="en-US" sz="1600" dirty="0"/>
              <a:t>에서도 마찬가지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ü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20" y="3068961"/>
            <a:ext cx="2667000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51" y="3068961"/>
            <a:ext cx="3392469" cy="2016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list input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Note:</a:t>
            </a:r>
          </a:p>
          <a:p>
            <a:pPr>
              <a:buFont typeface="Wingdings" pitchFamily="2" charset="2"/>
              <a:buChar char="u"/>
            </a:pPr>
            <a:endParaRPr lang="en-US" altLang="ko-KR" sz="1600" dirty="0"/>
          </a:p>
          <a:p>
            <a:pPr marL="514350" lvl="1" indent="-285750">
              <a:buFont typeface="Wingdings" pitchFamily="2" charset="2"/>
              <a:buChar char="Ø"/>
            </a:pPr>
            <a:r>
              <a:rPr lang="ko-KR" altLang="en-US" sz="1600" dirty="0"/>
              <a:t>자료는 기본적으로 한 번에 한 줄씩 읽는다</a:t>
            </a:r>
            <a:r>
              <a:rPr lang="en-US" altLang="ko-KR" sz="1600" dirty="0"/>
              <a:t>.</a:t>
            </a:r>
          </a:p>
          <a:p>
            <a:pPr marL="514350" lvl="1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/>
              <a:t>list input</a:t>
            </a:r>
            <a:r>
              <a:rPr lang="ko-KR" altLang="en-US" sz="1600" dirty="0"/>
              <a:t>에서 한 줄에 자료가 변수의 수보다 많으면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읽고 남은 자료는 무시된다</a:t>
            </a:r>
            <a:r>
              <a:rPr lang="en-US" altLang="ko-KR" sz="1600" dirty="0"/>
              <a:t>.</a:t>
            </a:r>
          </a:p>
          <a:p>
            <a:pPr marL="514350" lvl="1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/>
              <a:t>list input</a:t>
            </a:r>
            <a:r>
              <a:rPr lang="ko-KR" altLang="en-US" sz="1600" dirty="0"/>
              <a:t>에서 한 줄에 자료가 변수의 수보다 작으면 모자라는 변수는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다음 줄에 읽는다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 다음 줄에서 읽고 남은 자료는 무시된다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list input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 </a:t>
            </a:r>
            <a:r>
              <a:rPr lang="en-US" altLang="ko-KR" sz="1800" dirty="0" smtClean="0"/>
              <a:t>1)				</a:t>
            </a:r>
            <a:r>
              <a:rPr lang="ko-KR" altLang="en-US" sz="1200" dirty="0" smtClean="0"/>
              <a:t>결과</a:t>
            </a:r>
            <a:r>
              <a:rPr lang="en-US" altLang="ko-KR" sz="1200" dirty="0"/>
              <a:t>: </a:t>
            </a:r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 </a:t>
            </a:r>
            <a:r>
              <a:rPr lang="en-US" altLang="ko-KR" sz="1800" dirty="0" smtClean="0"/>
              <a:t>2) </a:t>
            </a:r>
            <a:r>
              <a:rPr lang="en-US" altLang="ko-KR" sz="1800" dirty="0"/>
              <a:t>				</a:t>
            </a:r>
            <a:r>
              <a:rPr lang="ko-KR" altLang="en-US" sz="1200" dirty="0"/>
              <a:t>결과</a:t>
            </a:r>
            <a:r>
              <a:rPr lang="en-US" altLang="ko-KR" sz="1200" dirty="0"/>
              <a:t>:  </a:t>
            </a:r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 </a:t>
            </a:r>
            <a:r>
              <a:rPr lang="en-US" altLang="ko-KR" sz="1800" dirty="0" smtClean="0"/>
              <a:t>3) </a:t>
            </a:r>
            <a:r>
              <a:rPr lang="en-US" altLang="ko-KR" sz="1800" dirty="0"/>
              <a:t>				</a:t>
            </a:r>
            <a:r>
              <a:rPr lang="ko-KR" altLang="en-US" sz="1200" dirty="0"/>
              <a:t>결과</a:t>
            </a:r>
            <a:r>
              <a:rPr lang="en-US" altLang="ko-KR" sz="1200" dirty="0"/>
              <a:t>: </a:t>
            </a:r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050" dirty="0" smtClean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05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 </a:t>
            </a:r>
            <a:r>
              <a:rPr lang="en-US" altLang="ko-KR" sz="1800" dirty="0" smtClean="0"/>
              <a:t>4) </a:t>
            </a:r>
            <a:r>
              <a:rPr lang="en-US" altLang="ko-KR" sz="1800" dirty="0"/>
              <a:t>				</a:t>
            </a:r>
            <a:r>
              <a:rPr lang="ko-KR" altLang="en-US" sz="1200" dirty="0"/>
              <a:t>결과</a:t>
            </a:r>
            <a:r>
              <a:rPr lang="en-US" altLang="ko-KR" sz="1200" dirty="0"/>
              <a:t>: </a:t>
            </a:r>
          </a:p>
          <a:p>
            <a:pPr marL="514350" lvl="1" indent="-285750">
              <a:buFont typeface="Wingdings" pitchFamily="2" charset="2"/>
              <a:buChar char="u"/>
            </a:pPr>
            <a:endParaRPr lang="ko-KR" alt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86" y="1700807"/>
            <a:ext cx="1440000" cy="692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86" y="2780928"/>
            <a:ext cx="1440000" cy="70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86" y="3861048"/>
            <a:ext cx="1440000" cy="714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86" y="5137846"/>
            <a:ext cx="1440000" cy="830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0" y="1700809"/>
            <a:ext cx="2322516" cy="1008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1" y="2780928"/>
            <a:ext cx="2322513" cy="1008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0" y="3861048"/>
            <a:ext cx="2322512" cy="1171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0" y="5137846"/>
            <a:ext cx="2322512" cy="1171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column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column </a:t>
            </a:r>
            <a:r>
              <a:rPr lang="en-US" altLang="ko-KR" sz="1800" dirty="0"/>
              <a:t>input</a:t>
            </a:r>
            <a:r>
              <a:rPr lang="ko-KR" altLang="en-US" sz="1800" dirty="0"/>
              <a:t>은 자료가 빈 칸으로 구분되어 있지 않거나 몇 개의 </a:t>
            </a:r>
            <a:r>
              <a:rPr lang="ko-KR" altLang="en-US" sz="1800" dirty="0" smtClean="0"/>
              <a:t>자료를 </a:t>
            </a:r>
            <a:r>
              <a:rPr lang="ko-KR" altLang="en-US" sz="1800" dirty="0"/>
              <a:t>건너뛰고 필요한 자료만을 읽을 때 쓰인다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각 변수 뒤에 변수의 자료가 차지하는 열을 지정하여 그 열에 있는 자료를 읽는다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열의 지정은 자료가 시작하는 열과 끝나는 열 사이에 </a:t>
            </a:r>
            <a:r>
              <a:rPr lang="en-US" altLang="ko-KR" sz="1800" dirty="0"/>
              <a:t>–</a:t>
            </a:r>
            <a:r>
              <a:rPr lang="ko-KR" altLang="en-US" sz="1800" dirty="0"/>
              <a:t>를 넣는다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13-17 </a:t>
            </a:r>
            <a:r>
              <a:rPr lang="en-US" altLang="ko-KR" sz="1600" dirty="0"/>
              <a:t>(13</a:t>
            </a:r>
            <a:r>
              <a:rPr lang="ko-KR" altLang="en-US" sz="1600" dirty="0"/>
              <a:t>번째 열과 </a:t>
            </a:r>
            <a:r>
              <a:rPr lang="en-US" altLang="ko-KR" sz="1600" dirty="0"/>
              <a:t>17</a:t>
            </a:r>
            <a:r>
              <a:rPr lang="ko-KR" altLang="en-US" sz="1600" dirty="0"/>
              <a:t>번째 열 사이의 자료를 읽는다</a:t>
            </a:r>
            <a:r>
              <a:rPr lang="en-US" altLang="ko-KR" sz="1600" dirty="0"/>
              <a:t>.)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  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11624"/>
              </p:ext>
            </p:extLst>
          </p:nvPr>
        </p:nvGraphicFramePr>
        <p:xfrm>
          <a:off x="5292080" y="4581128"/>
          <a:ext cx="249936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89" y="4569223"/>
            <a:ext cx="3914775" cy="188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column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만약 변수의 자료가 한 열만 차지하고 있다면</a:t>
            </a:r>
            <a:r>
              <a:rPr lang="en-US" altLang="ko-KR" sz="1800" dirty="0"/>
              <a:t>, </a:t>
            </a:r>
            <a:r>
              <a:rPr lang="ko-KR" altLang="en-US" sz="1800" dirty="0"/>
              <a:t>차지하는 열만 </a:t>
            </a:r>
            <a:r>
              <a:rPr lang="ko-KR" altLang="en-US" sz="1800" dirty="0" smtClean="0"/>
              <a:t>입력한다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예</a:t>
            </a:r>
            <a:r>
              <a:rPr lang="en-US" altLang="ko-KR" sz="1600" dirty="0" smtClean="0"/>
              <a:t>) 19 </a:t>
            </a:r>
            <a:r>
              <a:rPr lang="en-US" altLang="ko-KR" sz="1600" dirty="0"/>
              <a:t>≡ </a:t>
            </a:r>
            <a:r>
              <a:rPr lang="en-US" altLang="ko-KR" sz="1600" dirty="0" smtClean="0"/>
              <a:t>19-19</a:t>
            </a:r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숫자변수 </a:t>
            </a:r>
            <a:r>
              <a:rPr lang="ko-KR" altLang="en-US" sz="1800" dirty="0"/>
              <a:t>뒤에 열을 지정한다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) input x 1-4 y 7-10</a:t>
            </a:r>
          </a:p>
          <a:p>
            <a:pPr marL="651510" lvl="2" indent="-285750">
              <a:spcBef>
                <a:spcPts val="600"/>
              </a:spcBef>
              <a:buSzPct val="7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0">
              <a:buFont typeface="Wingdings" pitchFamily="2" charset="2"/>
              <a:buChar char="u"/>
            </a:pPr>
            <a:r>
              <a:rPr lang="ko-KR" altLang="en-US" sz="1800" dirty="0">
                <a:solidFill>
                  <a:prstClr val="black">
                    <a:lumMod val="85000"/>
                  </a:prstClr>
                </a:solidFill>
              </a:rPr>
              <a:t>문자변수는 변수명과 열 지정 사이에 </a:t>
            </a:r>
            <a:r>
              <a:rPr lang="en-US" altLang="ko-KR" sz="1800" dirty="0">
                <a:solidFill>
                  <a:prstClr val="black">
                    <a:lumMod val="85000"/>
                  </a:prstClr>
                </a:solidFill>
              </a:rPr>
              <a:t>$</a:t>
            </a:r>
            <a:r>
              <a:rPr lang="ko-KR" altLang="en-US" sz="1800" dirty="0">
                <a:solidFill>
                  <a:prstClr val="black">
                    <a:lumMod val="85000"/>
                  </a:prstClr>
                </a:solidFill>
              </a:rPr>
              <a:t>를 입력한다</a:t>
            </a:r>
            <a:r>
              <a:rPr lang="en-US" altLang="ko-KR" sz="1800" dirty="0" smtClean="0">
                <a:solidFill>
                  <a:prstClr val="black">
                    <a:lumMod val="85000"/>
                  </a:prstClr>
                </a:solidFill>
              </a:rPr>
              <a:t>.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  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17635"/>
              </p:ext>
            </p:extLst>
          </p:nvPr>
        </p:nvGraphicFramePr>
        <p:xfrm>
          <a:off x="5292080" y="4581128"/>
          <a:ext cx="249936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89" y="4569223"/>
            <a:ext cx="3914775" cy="188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7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column input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prstClr val="black">
                  <a:lumMod val="50000"/>
                  <a:lumOff val="50000"/>
                </a:prstClr>
              </a:buClr>
              <a:buFont typeface="Wingdings" pitchFamily="2" charset="2"/>
              <a:buChar char="u"/>
            </a:pPr>
            <a:r>
              <a:rPr lang="ko-KR" altLang="en-US" sz="1800" dirty="0" smtClean="0"/>
              <a:t>지정된 </a:t>
            </a:r>
            <a:r>
              <a:rPr lang="ko-KR" altLang="en-US" sz="1800" dirty="0"/>
              <a:t>열 안에서 자료 앞뒤의 빈칸은 무시된다</a:t>
            </a:r>
            <a:r>
              <a:rPr lang="en-US" altLang="ko-KR" sz="1800" dirty="0"/>
              <a:t>.</a:t>
            </a:r>
          </a:p>
          <a:p>
            <a:pPr>
              <a:buClr>
                <a:prstClr val="black">
                  <a:lumMod val="50000"/>
                  <a:lumOff val="50000"/>
                </a:prstClr>
              </a:buClr>
              <a:buFont typeface="Wingdings" pitchFamily="2" charset="2"/>
              <a:buChar char="u"/>
            </a:pPr>
            <a:endParaRPr lang="en-US" altLang="ko-KR" sz="1800" dirty="0">
              <a:solidFill>
                <a:prstClr val="black">
                  <a:lumMod val="85000"/>
                </a:prstClr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숫자나 글자 사이의 빈칸은 무시되지 않는다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500" dirty="0"/>
              <a:t>숫자변수에서의 </a:t>
            </a:r>
            <a:r>
              <a:rPr lang="ko-KR" altLang="en-US" sz="1500" dirty="0" err="1"/>
              <a:t>관측값</a:t>
            </a:r>
            <a:r>
              <a:rPr lang="ko-KR" altLang="en-US" sz="1500" dirty="0"/>
              <a:t> 가운데 빈칸 → </a:t>
            </a:r>
            <a:r>
              <a:rPr lang="ko-KR" altLang="en-US" sz="1500" dirty="0" err="1"/>
              <a:t>에러나고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결측값으로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기억</a:t>
            </a:r>
            <a:endParaRPr lang="en-US" altLang="ko-KR" sz="15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500" dirty="0"/>
              <a:t>문자변수에서의 </a:t>
            </a:r>
            <a:r>
              <a:rPr lang="ko-KR" altLang="en-US" sz="1500" dirty="0" err="1"/>
              <a:t>관측값</a:t>
            </a:r>
            <a:r>
              <a:rPr lang="ko-KR" altLang="en-US" sz="1500" dirty="0"/>
              <a:t> 가운데 빈칸 → 그 빈칸 자체를 문자로 기억</a:t>
            </a:r>
            <a:endParaRPr lang="en-US" altLang="ko-KR" sz="15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2" y="3573016"/>
            <a:ext cx="2689225" cy="193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40398"/>
              </p:ext>
            </p:extLst>
          </p:nvPr>
        </p:nvGraphicFramePr>
        <p:xfrm>
          <a:off x="4065632" y="3573017"/>
          <a:ext cx="18745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71" y="3576342"/>
            <a:ext cx="1800000" cy="1292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column input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)</a:t>
            </a:r>
          </a:p>
          <a:p>
            <a:pPr marL="228600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42900" indent="-342900">
              <a:buFont typeface="+mj-lt"/>
              <a:buAutoNum type="arabicPeriod" startAt="7"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28" y="1697660"/>
            <a:ext cx="4822524" cy="1875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52488"/>
              </p:ext>
            </p:extLst>
          </p:nvPr>
        </p:nvGraphicFramePr>
        <p:xfrm>
          <a:off x="1139728" y="3789040"/>
          <a:ext cx="333248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77" y="1697660"/>
            <a:ext cx="2514600" cy="1009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</a:t>
            </a:r>
            <a:r>
              <a:rPr lang="en-US" altLang="ko-KR" sz="2800" b="1" dirty="0" smtClean="0"/>
              <a:t>formatted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format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A.B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전체 자릿수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소수점 밑 </a:t>
            </a:r>
            <a:r>
              <a:rPr lang="ko-KR" altLang="en-US" sz="1600" dirty="0" smtClean="0"/>
              <a:t>자릿수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. ≡ A.0</a:t>
            </a:r>
            <a:endParaRPr lang="en-US" altLang="ko-KR" sz="16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주어진 자리만큼 순서대로 읽어진다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  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76670"/>
              </p:ext>
            </p:extLst>
          </p:nvPr>
        </p:nvGraphicFramePr>
        <p:xfrm>
          <a:off x="5364088" y="3633192"/>
          <a:ext cx="249936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30239"/>
            <a:ext cx="3959236" cy="1526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0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smtClean="0"/>
              <a:t>SAS</a:t>
            </a:r>
            <a:r>
              <a:rPr lang="ko-KR" altLang="en-US" sz="2800" b="1" dirty="0" smtClean="0"/>
              <a:t>의 사용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SAS</a:t>
            </a:r>
            <a:r>
              <a:rPr lang="ko-KR" altLang="en-US" sz="1800" dirty="0" smtClean="0"/>
              <a:t>의 시동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시작 메뉴에서 프로그램의 </a:t>
            </a:r>
            <a:r>
              <a:rPr lang="en-US" altLang="ko-KR" sz="1600" dirty="0" smtClean="0"/>
              <a:t>‘SAS’ </a:t>
            </a:r>
            <a:r>
              <a:rPr lang="ko-KR" altLang="en-US" sz="1600" dirty="0" smtClean="0"/>
              <a:t>메뉴에서 </a:t>
            </a:r>
            <a:r>
              <a:rPr lang="en-US" altLang="ko-KR" sz="1600" dirty="0" smtClean="0"/>
              <a:t>‘SAS 9.1’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SAS </a:t>
            </a:r>
            <a:r>
              <a:rPr lang="ko-KR" altLang="en-US" sz="1600" dirty="0" smtClean="0"/>
              <a:t>시스템 실행용 아이콘을 더블 클릭</a:t>
            </a:r>
            <a:endParaRPr lang="en-US" altLang="ko-KR" sz="1600" dirty="0" smtClean="0"/>
          </a:p>
          <a:p>
            <a:pPr lvl="1"/>
            <a:endParaRPr lang="ko-KR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242792"/>
            <a:ext cx="62865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895725" y="2492896"/>
            <a:ext cx="1352550" cy="571500"/>
            <a:chOff x="3895725" y="2708920"/>
            <a:chExt cx="1352550" cy="5715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725" y="2708920"/>
              <a:ext cx="1352550" cy="571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067944" y="2899892"/>
              <a:ext cx="1130357" cy="1815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</a:t>
            </a:r>
            <a:r>
              <a:rPr lang="en-US" altLang="ko-KR" sz="2800" b="1" dirty="0" smtClean="0"/>
              <a:t>formatted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자료에서 </a:t>
            </a:r>
            <a:r>
              <a:rPr lang="ko-KR" altLang="en-US" sz="1800" dirty="0"/>
              <a:t>소수점이 주어지면 </a:t>
            </a:r>
            <a:r>
              <a:rPr lang="en-US" altLang="ko-KR" sz="1800" dirty="0"/>
              <a:t>format</a:t>
            </a:r>
            <a:r>
              <a:rPr lang="ko-KR" altLang="en-US" sz="1800" dirty="0"/>
              <a:t>에서의 소수점 밑 자릿수는 무의미하다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자료 앞뒤의 빈칸은 무시된다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  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2689225" cy="1932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25884"/>
              </p:ext>
            </p:extLst>
          </p:nvPr>
        </p:nvGraphicFramePr>
        <p:xfrm>
          <a:off x="4209648" y="3356992"/>
          <a:ext cx="16662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56992"/>
            <a:ext cx="17335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named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자료가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‘</a:t>
            </a:r>
            <a:r>
              <a:rPr lang="ko-KR" altLang="en-US" sz="1800" dirty="0"/>
              <a:t>변수</a:t>
            </a:r>
            <a:r>
              <a:rPr lang="en-US" altLang="ko-KR" sz="1800" dirty="0"/>
              <a:t>=</a:t>
            </a:r>
            <a:r>
              <a:rPr lang="ko-KR" altLang="en-US" sz="1800" dirty="0" err="1"/>
              <a:t>관측값</a:t>
            </a:r>
            <a:r>
              <a:rPr lang="en-US" altLang="ko-KR" sz="1800" dirty="0"/>
              <a:t>’</a:t>
            </a:r>
            <a:r>
              <a:rPr lang="ko-KR" altLang="en-US" sz="1800" dirty="0"/>
              <a:t>의 형태로 주어질 경우 사용하는 입력 방법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75520"/>
            <a:ext cx="344805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580926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예제</a:t>
            </a:r>
            <a:endParaRPr lang="ko-KR" altLang="en-US" sz="2800" b="1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확장편집기를 이용하여 다음 주어진 자료로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smoke</a:t>
            </a:r>
            <a:r>
              <a:rPr lang="ko-KR" altLang="en-US" sz="1800" dirty="0" smtClean="0"/>
              <a:t>라는 데이터 셋을 만들어라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(input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가지 문장을 이용하여 총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가지의 프로그램 만들기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09808"/>
              </p:ext>
            </p:extLst>
          </p:nvPr>
        </p:nvGraphicFramePr>
        <p:xfrm>
          <a:off x="1619672" y="3068960"/>
          <a:ext cx="609600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id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smoke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gender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age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height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185.52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177.71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177.15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180.67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data step</a:t>
            </a:r>
            <a:r>
              <a:rPr lang="ko-KR" altLang="en-US" sz="1800" dirty="0"/>
              <a:t>의 수행 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97" y="2075364"/>
            <a:ext cx="3011831" cy="7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5364"/>
            <a:ext cx="172402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연산자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+, -, *, /, </a:t>
            </a:r>
            <a:r>
              <a:rPr lang="en-US" altLang="ko-KR" sz="1800" dirty="0" smtClean="0"/>
              <a:t>** </a:t>
            </a:r>
            <a:r>
              <a:rPr lang="en-US" altLang="ko-KR" sz="1800" dirty="0"/>
              <a:t>etc.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함수 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sqrt</a:t>
            </a:r>
            <a:r>
              <a:rPr lang="en-US" altLang="ko-KR" sz="1800" dirty="0"/>
              <a:t>, abs, max, min, log, </a:t>
            </a:r>
            <a:r>
              <a:rPr lang="en-US" altLang="ko-KR" sz="1800" dirty="0" smtClean="0"/>
              <a:t>etc.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ex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sqrt</a:t>
            </a:r>
            <a:r>
              <a:rPr lang="en-US" altLang="ko-KR" sz="1600" dirty="0"/>
              <a:t>(x), abs(x), max(x, y), min(x, y), log(x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16" y="1700808"/>
            <a:ext cx="4706936" cy="2547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14" y="4588743"/>
            <a:ext cx="6867178" cy="10725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0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1" indent="-285750">
              <a:buFont typeface="Wingdings" pitchFamily="2" charset="2"/>
              <a:buChar char="u"/>
            </a:pPr>
            <a:r>
              <a:rPr lang="ko-KR" altLang="en-US" sz="1800" dirty="0"/>
              <a:t>주의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92" y="1684808"/>
            <a:ext cx="2781300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92" y="4437112"/>
            <a:ext cx="512445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22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</a:t>
            </a:r>
            <a:r>
              <a:rPr lang="en-US" altLang="ko-KR" sz="2800" b="1" dirty="0" smtClean="0"/>
              <a:t>if </a:t>
            </a:r>
            <a:r>
              <a:rPr lang="en-US" altLang="ko-KR" sz="2800" b="1" dirty="0"/>
              <a:t>~ else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if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err="1" smtClean="0"/>
              <a:t>조건문이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참이면 </a:t>
            </a:r>
            <a:r>
              <a:rPr lang="en-US" altLang="ko-KR" sz="1600" dirty="0"/>
              <a:t>statement</a:t>
            </a:r>
            <a:r>
              <a:rPr lang="ko-KR" altLang="en-US" sz="1600" dirty="0"/>
              <a:t>를 수행하게 되고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그렇지 </a:t>
            </a:r>
            <a:r>
              <a:rPr lang="ko-KR" altLang="en-US" sz="1600" dirty="0"/>
              <a:t>않으면 수행하지 않는다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63" y="3284984"/>
            <a:ext cx="2469652" cy="1622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89" y="3284984"/>
            <a:ext cx="2469651" cy="1622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63" y="5051424"/>
            <a:ext cx="2693794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89" y="5051424"/>
            <a:ext cx="3686897" cy="1048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68043"/>
              </p:ext>
            </p:extLst>
          </p:nvPr>
        </p:nvGraphicFramePr>
        <p:xfrm>
          <a:off x="1571604" y="1571612"/>
          <a:ext cx="273858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58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if (</a:t>
                      </a:r>
                      <a:r>
                        <a:rPr lang="ko-KR" altLang="en-US" sz="1800" dirty="0" err="1" smtClean="0"/>
                        <a:t>조건문</a:t>
                      </a:r>
                      <a:r>
                        <a:rPr lang="en-US" altLang="ko-KR" sz="1800" dirty="0" smtClean="0"/>
                        <a:t>) then statement;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주의</a:t>
            </a:r>
            <a:r>
              <a:rPr lang="en-US" altLang="ko-KR" sz="1800" dirty="0"/>
              <a:t>) </a:t>
            </a:r>
            <a:endParaRPr lang="en-US" altLang="ko-KR" sz="18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 smtClean="0"/>
              <a:t>if</a:t>
            </a:r>
            <a:r>
              <a:rPr lang="ko-KR" altLang="en-US" sz="1600" dirty="0"/>
              <a:t>문에서 조건이 참일 때</a:t>
            </a:r>
            <a:r>
              <a:rPr lang="en-US" altLang="ko-KR" sz="1600" dirty="0"/>
              <a:t>, if</a:t>
            </a:r>
            <a:r>
              <a:rPr lang="ko-KR" altLang="en-US" sz="1600" dirty="0"/>
              <a:t>문에 있는 문장 하나만을 수행한다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 smtClean="0"/>
              <a:t>if</a:t>
            </a:r>
            <a:r>
              <a:rPr lang="ko-KR" altLang="en-US" sz="1600" dirty="0"/>
              <a:t>문에서 조건이 참일 때 두 개 이상의 문장을 수행하고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조건문이</a:t>
            </a:r>
            <a:r>
              <a:rPr lang="ko-KR" altLang="en-US" sz="1600" dirty="0"/>
              <a:t> 거짓이면 두 문장 다 수행하지 않게 하려면 </a:t>
            </a:r>
            <a:r>
              <a:rPr lang="en-US" altLang="ko-KR" sz="1600" dirty="0"/>
              <a:t>do; … end;</a:t>
            </a:r>
            <a:r>
              <a:rPr lang="ko-KR" altLang="en-US" sz="1600" dirty="0"/>
              <a:t>를 사용하면 된다</a:t>
            </a:r>
            <a:r>
              <a:rPr lang="en-US" altLang="ko-KR" sz="1600" dirty="0" smtClean="0"/>
              <a:t>.</a:t>
            </a:r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5"/>
            <a:ext cx="2176463" cy="2005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373336"/>
            <a:ext cx="2688489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5"/>
            <a:ext cx="2176463" cy="2005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73336"/>
            <a:ext cx="2695837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2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else</a:t>
            </a:r>
            <a:r>
              <a:rPr lang="ko-KR" altLang="en-US" sz="1600" dirty="0"/>
              <a:t>문은 </a:t>
            </a:r>
            <a:r>
              <a:rPr lang="en-US" altLang="ko-KR" sz="1600" dirty="0"/>
              <a:t>if</a:t>
            </a:r>
            <a:r>
              <a:rPr lang="ko-KR" altLang="en-US" sz="1600" dirty="0"/>
              <a:t>문 바로 다음에 위치하여야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err="1" smtClean="0"/>
              <a:t>조건문이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참이면 </a:t>
            </a:r>
            <a:r>
              <a:rPr lang="en-US" altLang="ko-KR" sz="1600" dirty="0"/>
              <a:t>statement1</a:t>
            </a:r>
            <a:r>
              <a:rPr lang="ko-KR" altLang="en-US" sz="1600" dirty="0"/>
              <a:t>을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거짓이면 </a:t>
            </a:r>
            <a:r>
              <a:rPr lang="en-US" altLang="ko-KR" sz="1600" dirty="0"/>
              <a:t>statement2</a:t>
            </a:r>
            <a:r>
              <a:rPr lang="ko-KR" altLang="en-US" sz="1600" dirty="0"/>
              <a:t>를 수행한다</a:t>
            </a:r>
            <a:r>
              <a:rPr lang="en-US" altLang="ko-KR" sz="1600" dirty="0"/>
              <a:t>.</a:t>
            </a:r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en-US" altLang="ko-KR" sz="1800" dirty="0"/>
              <a:t>Note) if</a:t>
            </a:r>
            <a:r>
              <a:rPr lang="ko-KR" altLang="en-US" sz="1800" dirty="0"/>
              <a:t>문과 </a:t>
            </a:r>
            <a:r>
              <a:rPr lang="en-US" altLang="ko-KR" sz="1800" dirty="0"/>
              <a:t>else</a:t>
            </a:r>
            <a:r>
              <a:rPr lang="ko-KR" altLang="en-US" sz="1800" dirty="0"/>
              <a:t>문에서 오로지 한 문장만이 영향을 받는다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94719"/>
              </p:ext>
            </p:extLst>
          </p:nvPr>
        </p:nvGraphicFramePr>
        <p:xfrm>
          <a:off x="1785918" y="1500174"/>
          <a:ext cx="273858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589"/>
              </a:tblGrid>
              <a:tr h="90186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if(</a:t>
                      </a:r>
                      <a:r>
                        <a:rPr lang="ko-KR" altLang="en-US" sz="1800" dirty="0" err="1" smtClean="0"/>
                        <a:t>조건문</a:t>
                      </a:r>
                      <a:r>
                        <a:rPr lang="en-US" altLang="ko-KR" sz="1800" dirty="0" smtClean="0"/>
                        <a:t>) then stament1;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else statment2;</a:t>
                      </a:r>
                      <a:endParaRPr lang="en-US" altLang="ko-KR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23" y="3568230"/>
            <a:ext cx="2127249" cy="1804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14" y="3568230"/>
            <a:ext cx="3686897" cy="1084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SAS</a:t>
            </a:r>
            <a:r>
              <a:rPr lang="ko-KR" altLang="en-US" sz="2800" b="1" dirty="0"/>
              <a:t>의 </a:t>
            </a:r>
            <a:r>
              <a:rPr lang="ko-KR" altLang="en-US" sz="2800" b="1" dirty="0" smtClean="0"/>
              <a:t>사용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확장편집기 창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program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생성</a:t>
            </a:r>
            <a:r>
              <a:rPr lang="en-US" altLang="ko-KR" sz="1800" dirty="0"/>
              <a:t> </a:t>
            </a:r>
            <a:r>
              <a:rPr lang="ko-KR" altLang="en-US" sz="1800" dirty="0"/>
              <a:t>또는 편집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로그 창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SAS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프로그램의 처리와 이에 관련된 에러 정보 취급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출력 창</a:t>
            </a:r>
            <a:r>
              <a:rPr lang="en-US" altLang="ko-KR" sz="1800" dirty="0"/>
              <a:t>: SAS </a:t>
            </a:r>
            <a:r>
              <a:rPr lang="en-US" altLang="ko-KR" sz="1800" dirty="0" smtClean="0"/>
              <a:t>program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수행결과 출력</a:t>
            </a:r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32" y="3429360"/>
            <a:ext cx="5982335" cy="32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0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if, else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연결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49316"/>
              </p:ext>
            </p:extLst>
          </p:nvPr>
        </p:nvGraphicFramePr>
        <p:xfrm>
          <a:off x="2879812" y="2123688"/>
          <a:ext cx="338437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        If</a:t>
                      </a:r>
                      <a:r>
                        <a:rPr lang="en-US" altLang="ko-KR" sz="1800" baseline="0" dirty="0" smtClean="0"/>
                        <a:t> c</a:t>
                      </a:r>
                      <a:r>
                        <a:rPr lang="en-US" altLang="ko-KR" sz="1800" baseline="-25000" dirty="0" smtClean="0"/>
                        <a:t>1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1 </a:t>
                      </a:r>
                      <a:r>
                        <a:rPr lang="en-US" altLang="ko-KR" sz="1800" baseline="0" dirty="0" smtClean="0"/>
                        <a:t>;</a:t>
                      </a:r>
                    </a:p>
                    <a:p>
                      <a:r>
                        <a:rPr lang="en-US" altLang="ko-KR" sz="1800" baseline="0" dirty="0" smtClean="0"/>
                        <a:t>        else if c</a:t>
                      </a:r>
                      <a:r>
                        <a:rPr lang="en-US" altLang="ko-KR" sz="1800" baseline="-25000" dirty="0" smtClean="0"/>
                        <a:t>2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2 </a:t>
                      </a:r>
                      <a:r>
                        <a:rPr lang="en-US" altLang="ko-KR" sz="1800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    else if c</a:t>
                      </a:r>
                      <a:r>
                        <a:rPr lang="en-US" altLang="ko-KR" sz="1800" baseline="-25000" dirty="0" smtClean="0"/>
                        <a:t>3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3 </a:t>
                      </a:r>
                      <a:r>
                        <a:rPr lang="en-US" altLang="ko-KR" sz="1800" baseline="0" dirty="0" smtClean="0"/>
                        <a:t>;</a:t>
                      </a:r>
                      <a:endParaRPr lang="en-US" altLang="ko-KR" sz="1800" dirty="0" smtClean="0"/>
                    </a:p>
                    <a:p>
                      <a:r>
                        <a:rPr lang="en-US" altLang="ko-KR" sz="1800" dirty="0" smtClean="0">
                          <a:latin typeface="Arial"/>
                          <a:cs typeface="Arial"/>
                        </a:rPr>
                        <a:t>       ⁞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    else if c</a:t>
                      </a:r>
                      <a:r>
                        <a:rPr lang="en-US" altLang="ko-KR" sz="1800" baseline="-25000" dirty="0" smtClean="0"/>
                        <a:t>k-1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k-1 </a:t>
                      </a:r>
                      <a:r>
                        <a:rPr lang="en-US" altLang="ko-KR" sz="1800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    else </a:t>
                      </a:r>
                      <a:r>
                        <a:rPr lang="en-US" altLang="ko-KR" sz="1800" dirty="0" err="1" smtClean="0"/>
                        <a:t>s</a:t>
                      </a:r>
                      <a:r>
                        <a:rPr lang="en-US" altLang="ko-KR" sz="1800" baseline="-25000" dirty="0" err="1" smtClean="0"/>
                        <a:t>k</a:t>
                      </a:r>
                      <a:r>
                        <a:rPr lang="en-US" altLang="ko-KR" sz="1800" baseline="-25000" dirty="0" smtClean="0"/>
                        <a:t> </a:t>
                      </a:r>
                      <a:r>
                        <a:rPr lang="en-US" altLang="ko-KR" sz="1800" baseline="0" dirty="0" smtClean="0"/>
                        <a:t>;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9600" y="17526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Note) if </a:t>
            </a:r>
            <a:r>
              <a:rPr lang="ko-KR" altLang="en-US" sz="1800" dirty="0" smtClean="0"/>
              <a:t>문은 </a:t>
            </a: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문까지 하나의 </a:t>
            </a:r>
            <a:r>
              <a:rPr lang="en-US" altLang="ko-KR" sz="1800" dirty="0" smtClean="0"/>
              <a:t>block</a:t>
            </a:r>
            <a:r>
              <a:rPr lang="ko-KR" altLang="en-US" sz="1800" dirty="0" smtClean="0"/>
              <a:t>으로 생각할 수 있다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31" y="2567930"/>
            <a:ext cx="3730872" cy="258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44" y="2567930"/>
            <a:ext cx="2694756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9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51460" lvl="1" indent="-342900"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</a:rPr>
              <a:t>주의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0" lvl="1" indent="0">
              <a:buNone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r>
              <a:rPr lang="ko-KR" altLang="en-US" sz="1800" dirty="0" smtClean="0">
                <a:latin typeface="+mn-ea"/>
              </a:rPr>
              <a:t>수정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93" y="1669853"/>
            <a:ext cx="3760787" cy="2335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43" y="1669974"/>
            <a:ext cx="2682476" cy="111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93" y="4334271"/>
            <a:ext cx="3760787" cy="2335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43" y="4334149"/>
            <a:ext cx="2682476" cy="111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6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논리 연산자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err="1"/>
              <a:t>조건문에</a:t>
            </a:r>
            <a:r>
              <a:rPr lang="ko-KR" altLang="en-US" sz="1800" dirty="0"/>
              <a:t> 쓰이는 논리 연산자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&gt;, &gt;=, =, &lt;=, &lt;, ^=(not equal)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| (or), &amp; (and), ^ (not)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26725"/>
              </p:ext>
            </p:extLst>
          </p:nvPr>
        </p:nvGraphicFramePr>
        <p:xfrm>
          <a:off x="1476000" y="2798936"/>
          <a:ext cx="619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00"/>
                <a:gridCol w="619200"/>
                <a:gridCol w="633464"/>
                <a:gridCol w="604936"/>
                <a:gridCol w="619200"/>
                <a:gridCol w="619200"/>
                <a:gridCol w="748952"/>
                <a:gridCol w="489448"/>
                <a:gridCol w="619200"/>
                <a:gridCol w="6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A|B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A&amp;B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^A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논리 연산자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논리</a:t>
            </a:r>
            <a:r>
              <a:rPr lang="en-US" altLang="ko-KR" sz="1800" dirty="0"/>
              <a:t> </a:t>
            </a:r>
            <a:r>
              <a:rPr lang="ko-KR" altLang="en-US" sz="1800" dirty="0"/>
              <a:t>연산의 결과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논리 연산의 결과가 참이면 </a:t>
            </a:r>
            <a:r>
              <a:rPr lang="en-US" altLang="ko-KR" sz="1600" dirty="0"/>
              <a:t>1, </a:t>
            </a:r>
            <a:r>
              <a:rPr lang="ko-KR" altLang="en-US" sz="1600" dirty="0"/>
              <a:t>거짓이면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나타낸다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 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Note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결측값은</a:t>
            </a:r>
            <a:r>
              <a:rPr lang="ko-KR" altLang="en-US" sz="1800" dirty="0"/>
              <a:t> 어느 실수보다 작게 인식된다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15" y="2708920"/>
            <a:ext cx="1876425" cy="1565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15" y="4437112"/>
            <a:ext cx="3072414" cy="9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1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2800" b="1" dirty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논리 연산의 </a:t>
            </a:r>
            <a:r>
              <a:rPr lang="ko-KR" altLang="en-US" sz="1800" dirty="0" smtClean="0"/>
              <a:t>결과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식의 </a:t>
            </a:r>
            <a:r>
              <a:rPr lang="ko-KR" altLang="en-US" sz="1600" dirty="0"/>
              <a:t>결과 또는 변수가 </a:t>
            </a:r>
            <a:r>
              <a:rPr lang="en-US" altLang="ko-KR" sz="1600" dirty="0"/>
              <a:t>0 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결측값이면</a:t>
            </a:r>
            <a:r>
              <a:rPr lang="ko-KR" altLang="en-US" sz="1600" dirty="0"/>
              <a:t> 거짓으로 인식되고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 외에는 참으로 인식된다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2638425" cy="253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640660"/>
            <a:ext cx="4352925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3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keep</a:t>
            </a:r>
            <a:r>
              <a:rPr lang="ko-KR" altLang="en-US" sz="2800" b="1" dirty="0"/>
              <a:t>문과</a:t>
            </a:r>
            <a:r>
              <a:rPr lang="en-US" altLang="ko-KR" sz="2800" b="1" dirty="0"/>
              <a:t> drop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data step</a:t>
            </a:r>
            <a:r>
              <a:rPr lang="ko-KR" altLang="en-US" sz="1800" dirty="0"/>
              <a:t>에서는 기본적으로 </a:t>
            </a:r>
            <a:r>
              <a:rPr lang="en-US" altLang="ko-KR" sz="1800" dirty="0"/>
              <a:t>data step </a:t>
            </a:r>
            <a:r>
              <a:rPr lang="ko-KR" altLang="en-US" sz="1800" dirty="0"/>
              <a:t>안에서 사용된 모든 변수의 내용을 </a:t>
            </a:r>
            <a:r>
              <a:rPr lang="en-US" altLang="ko-KR" sz="1800" dirty="0"/>
              <a:t>(buffer</a:t>
            </a:r>
            <a:r>
              <a:rPr lang="ko-KR" altLang="en-US" sz="1800" dirty="0"/>
              <a:t>에 있는 모든 내용을</a:t>
            </a:r>
            <a:r>
              <a:rPr lang="en-US" altLang="ko-KR" sz="1800" dirty="0"/>
              <a:t>) data set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</a:t>
            </a:r>
            <a:r>
              <a:rPr lang="en-US" altLang="ko-KR" sz="1800" dirty="0"/>
              <a:t>, </a:t>
            </a:r>
            <a:r>
              <a:rPr lang="ko-KR" altLang="en-US" sz="1800" dirty="0"/>
              <a:t>만약 몇 개의 변수에 대해서만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저장하거나 몇 개의 변수에 대하여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저장하지 않으려면 </a:t>
            </a:r>
            <a:r>
              <a:rPr lang="en-US" altLang="ko-KR" sz="1800" dirty="0"/>
              <a:t>keep</a:t>
            </a:r>
            <a:r>
              <a:rPr lang="ko-KR" altLang="en-US" sz="1800" dirty="0"/>
              <a:t>문과 </a:t>
            </a:r>
            <a:r>
              <a:rPr lang="en-US" altLang="ko-KR" sz="1800" dirty="0"/>
              <a:t>drop</a:t>
            </a:r>
            <a:r>
              <a:rPr lang="ko-KR" altLang="en-US" sz="1800" dirty="0"/>
              <a:t>문을 사용한다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keep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에서 지정된 변수의 내용만을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</a:t>
            </a:r>
            <a:r>
              <a:rPr lang="ko-KR" altLang="en-US" sz="1800" dirty="0" smtClean="0"/>
              <a:t>저장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drop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에서 지정된 변수를 제외한 나머지 변수의 내용만을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 </a:t>
            </a:r>
            <a:r>
              <a:rPr lang="en-US" altLang="ko-KR" sz="1800" dirty="0"/>
              <a:t>(</a:t>
            </a:r>
            <a:r>
              <a:rPr lang="ko-KR" altLang="en-US" sz="1800" dirty="0"/>
              <a:t>지정된 변수는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에서 빠지게 된다</a:t>
            </a:r>
            <a:r>
              <a:rPr lang="en-US" altLang="ko-KR" sz="1800" dirty="0" smtClean="0"/>
              <a:t>.)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31565"/>
              </p:ext>
            </p:extLst>
          </p:nvPr>
        </p:nvGraphicFramePr>
        <p:xfrm>
          <a:off x="3202706" y="4733136"/>
          <a:ext cx="273858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Keep variable-names;</a:t>
                      </a:r>
                    </a:p>
                    <a:p>
                      <a:r>
                        <a:rPr lang="en-US" altLang="ko-KR" sz="1800" dirty="0" smtClean="0"/>
                        <a:t>Drop variable-names;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keep</a:t>
            </a:r>
            <a:r>
              <a:rPr lang="ko-KR" altLang="en-US" sz="2800" b="1" dirty="0"/>
              <a:t>문과</a:t>
            </a:r>
            <a:r>
              <a:rPr lang="en-US" altLang="ko-KR" sz="2800" b="1" dirty="0"/>
              <a:t> drop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1952625" cy="1643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22" y="1700808"/>
            <a:ext cx="1547043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1)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2)</a:t>
            </a:r>
            <a:endParaRPr lang="en-US" altLang="ko-KR" sz="18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3124200" cy="2170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54" y="3789040"/>
            <a:ext cx="2828925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9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delete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data</a:t>
            </a:r>
            <a:r>
              <a:rPr lang="ko-KR" altLang="en-US" sz="1800" dirty="0"/>
              <a:t> </a:t>
            </a:r>
            <a:r>
              <a:rPr lang="en-US" altLang="ko-KR" sz="1800" dirty="0"/>
              <a:t>step</a:t>
            </a:r>
            <a:r>
              <a:rPr lang="ko-KR" altLang="en-US" sz="1800" dirty="0"/>
              <a:t>에서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내용은 </a:t>
            </a:r>
            <a:r>
              <a:rPr lang="en-US" altLang="ko-KR" sz="1800" dirty="0"/>
              <a:t>data step</a:t>
            </a:r>
            <a:r>
              <a:rPr lang="ko-KR" altLang="en-US" sz="1800" dirty="0"/>
              <a:t>의 문장을 수행한 뒤에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</a:t>
            </a:r>
            <a:r>
              <a:rPr lang="en-US" altLang="ko-KR" sz="1800" dirty="0"/>
              <a:t>, delete</a:t>
            </a:r>
            <a:r>
              <a:rPr lang="ko-KR" altLang="en-US" sz="1800" dirty="0"/>
              <a:t>문을 사용하면 </a:t>
            </a:r>
            <a:r>
              <a:rPr lang="en-US" altLang="ko-KR" sz="1800" dirty="0"/>
              <a:t>SAS</a:t>
            </a:r>
            <a:r>
              <a:rPr lang="ko-KR" altLang="en-US" sz="1800" dirty="0"/>
              <a:t>는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저장하지 않는다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실제로</a:t>
            </a:r>
            <a:r>
              <a:rPr lang="en-US" altLang="ko-KR" sz="1800" dirty="0"/>
              <a:t> data step</a:t>
            </a:r>
            <a:r>
              <a:rPr lang="ko-KR" altLang="en-US" sz="1800" dirty="0"/>
              <a:t>에서 </a:t>
            </a:r>
            <a:r>
              <a:rPr lang="en-US" altLang="ko-KR" sz="1800" dirty="0"/>
              <a:t>delete</a:t>
            </a:r>
            <a:r>
              <a:rPr lang="ko-KR" altLang="en-US" sz="1800" dirty="0"/>
              <a:t>문을 만나면 더 이상 </a:t>
            </a:r>
            <a:r>
              <a:rPr lang="en-US" altLang="ko-KR" sz="1800" dirty="0"/>
              <a:t>data step</a:t>
            </a:r>
            <a:r>
              <a:rPr lang="ko-KR" altLang="en-US" sz="1800" dirty="0"/>
              <a:t>을 수행하지 않고</a:t>
            </a:r>
            <a:r>
              <a:rPr lang="en-US" altLang="ko-KR" sz="1800" dirty="0"/>
              <a:t>, data step</a:t>
            </a:r>
            <a:r>
              <a:rPr lang="ko-KR" altLang="en-US" sz="1800" dirty="0"/>
              <a:t>의 처음으로 간다</a:t>
            </a:r>
            <a:r>
              <a:rPr lang="en-US" altLang="ko-KR" sz="1800" dirty="0" smtClean="0"/>
              <a:t>.)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1</a:t>
            </a:r>
            <a:r>
              <a:rPr lang="en-US" altLang="ko-KR" sz="1800" dirty="0" smtClean="0"/>
              <a:t>)		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예</a:t>
            </a:r>
            <a:r>
              <a:rPr lang="en-US" altLang="ko-KR" sz="1800" dirty="0"/>
              <a:t>2)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79" y="3508598"/>
            <a:ext cx="2333625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8598"/>
            <a:ext cx="2333625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928240"/>
            <a:ext cx="23336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5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output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data step</a:t>
            </a:r>
            <a:r>
              <a:rPr lang="ko-KR" altLang="en-US" sz="1800" dirty="0"/>
              <a:t>의 모든 문장을 수행한 후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문장을 수행하는 중에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저장하고 싶으면</a:t>
            </a:r>
            <a:r>
              <a:rPr lang="en-US" altLang="ko-KR" sz="1800" dirty="0"/>
              <a:t>, output</a:t>
            </a:r>
            <a:r>
              <a:rPr lang="ko-KR" altLang="en-US" sz="1800" dirty="0"/>
              <a:t>문을 사용하면 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en-US" altLang="ko-KR" sz="1800" dirty="0"/>
              <a:t>output</a:t>
            </a:r>
            <a:r>
              <a:rPr lang="ko-KR" altLang="en-US" sz="1800" dirty="0"/>
              <a:t>문이 사용되면 </a:t>
            </a:r>
            <a:r>
              <a:rPr lang="en-US" altLang="ko-KR" sz="1800" dirty="0"/>
              <a:t>data step</a:t>
            </a:r>
            <a:r>
              <a:rPr lang="ko-KR" altLang="en-US" sz="1800" dirty="0"/>
              <a:t>의 모든 문장을 수행한 후에도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내용이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저장되지 않는다</a:t>
            </a:r>
            <a:r>
              <a:rPr lang="en-US" altLang="ko-KR" sz="1800" dirty="0"/>
              <a:t>. (</a:t>
            </a:r>
            <a:r>
              <a:rPr lang="ko-KR" altLang="en-US" sz="1800" dirty="0"/>
              <a:t>즉</a:t>
            </a:r>
            <a:r>
              <a:rPr lang="en-US" altLang="ko-KR" sz="1800" dirty="0"/>
              <a:t>, output</a:t>
            </a:r>
            <a:r>
              <a:rPr lang="ko-KR" altLang="en-US" sz="1800" dirty="0"/>
              <a:t>문을 만났을 때만 저장이 된다</a:t>
            </a:r>
            <a:r>
              <a:rPr lang="en-US" altLang="ko-KR" sz="1800" dirty="0" smtClean="0"/>
              <a:t>.)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				</a:t>
            </a:r>
            <a:r>
              <a:rPr lang="ko-KR" altLang="en-US" sz="1800" dirty="0" smtClean="0"/>
              <a:t>비교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251460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1008"/>
            <a:ext cx="251460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89239"/>
            <a:ext cx="3234679" cy="11583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578049"/>
            <a:ext cx="3306688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52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SAS</a:t>
            </a:r>
            <a:r>
              <a:rPr lang="ko-KR" altLang="en-US" sz="2800" b="1" dirty="0"/>
              <a:t>의 </a:t>
            </a:r>
            <a:r>
              <a:rPr lang="ko-KR" altLang="en-US" sz="2800" b="1" dirty="0" smtClean="0"/>
              <a:t>문장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Keyword</a:t>
            </a:r>
            <a:r>
              <a:rPr lang="ko-KR" altLang="en-US" sz="1800" dirty="0"/>
              <a:t>로 시작하여 세미콜론</a:t>
            </a:r>
            <a:r>
              <a:rPr lang="en-US" altLang="ko-KR" sz="1800" dirty="0"/>
              <a:t>(;)</a:t>
            </a:r>
            <a:r>
              <a:rPr lang="ko-KR" altLang="en-US" sz="1800" dirty="0"/>
              <a:t>으로 문장 종료</a:t>
            </a: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600" dirty="0"/>
              <a:t>data one;</a:t>
            </a:r>
          </a:p>
          <a:p>
            <a:pPr marL="365760" lvl="1" indent="0">
              <a:buNone/>
            </a:pPr>
            <a:r>
              <a:rPr lang="en-US" altLang="ko-KR" sz="1600" dirty="0" err="1"/>
              <a:t>proc</a:t>
            </a:r>
            <a:r>
              <a:rPr lang="en-US" altLang="ko-KR" sz="1600" dirty="0"/>
              <a:t> print;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기초적인 </a:t>
            </a:r>
            <a:r>
              <a:rPr lang="en-US" altLang="ko-KR" sz="1800" dirty="0"/>
              <a:t>SAS </a:t>
            </a:r>
            <a:r>
              <a:rPr lang="ko-KR" altLang="en-US" sz="1800" dirty="0"/>
              <a:t>문장의 예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059832" y="3717032"/>
            <a:ext cx="4680520" cy="710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lvl="1"/>
            <a:r>
              <a:rPr lang="ko-KR" altLang="en-US" sz="1400" b="1" dirty="0" smtClean="0">
                <a:latin typeface="+mn-ea"/>
              </a:rPr>
              <a:t>← </a:t>
            </a:r>
            <a:r>
              <a:rPr lang="en-US" altLang="ko-KR" sz="1400" b="1" dirty="0" smtClean="0"/>
              <a:t>data step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: SAS </a:t>
            </a:r>
            <a:r>
              <a:rPr lang="ko-KR" altLang="en-US" sz="1400" dirty="0" err="1" smtClean="0">
                <a:latin typeface="+mn-ea"/>
              </a:rPr>
              <a:t>데이터셋을</a:t>
            </a:r>
            <a:r>
              <a:rPr lang="ko-KR" altLang="en-US" sz="1400" dirty="0" smtClean="0">
                <a:latin typeface="+mn-ea"/>
              </a:rPr>
              <a:t> 생성 또는 수정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832" y="5552816"/>
            <a:ext cx="4680520" cy="8285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lvl="1"/>
            <a:r>
              <a:rPr lang="ko-KR" altLang="en-US" sz="1400" b="1" dirty="0">
                <a:latin typeface="+mn-ea"/>
              </a:rPr>
              <a:t>← </a:t>
            </a:r>
            <a:r>
              <a:rPr lang="en-US" altLang="ko-KR" sz="1400" b="1" dirty="0" smtClean="0"/>
              <a:t>procedure step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: SAS </a:t>
            </a:r>
            <a:r>
              <a:rPr lang="ko-KR" altLang="en-US" sz="1400" dirty="0" smtClean="0">
                <a:latin typeface="+mn-ea"/>
              </a:rPr>
              <a:t>데이터를 분석 하거나 단계 처리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2304256" cy="2865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output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output</a:t>
            </a:r>
            <a:r>
              <a:rPr lang="ko-KR" altLang="en-US" sz="1800" dirty="0"/>
              <a:t>문은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두 개 이상의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저장하는데도 쓰인다</a:t>
            </a:r>
            <a:r>
              <a:rPr lang="en-US" altLang="ko-KR" sz="1800" dirty="0"/>
              <a:t>. output</a:t>
            </a:r>
            <a:r>
              <a:rPr lang="ko-KR" altLang="en-US" sz="1800" dirty="0"/>
              <a:t>문에서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의 이름을 지정하여 주면 지정된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저장한다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95" y="2924944"/>
            <a:ext cx="3402013" cy="2183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95" y="5180293"/>
            <a:ext cx="2420619" cy="791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202741"/>
            <a:ext cx="2420618" cy="7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6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</a:t>
            </a:r>
            <a:r>
              <a:rPr lang="en-US" altLang="ko-KR" sz="2800" b="1" dirty="0" err="1"/>
              <a:t>infile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자료가 외부 </a:t>
            </a:r>
            <a:r>
              <a:rPr lang="en-US" altLang="ko-KR" sz="1800" dirty="0"/>
              <a:t>file</a:t>
            </a:r>
            <a:r>
              <a:rPr lang="ko-KR" altLang="en-US" sz="1800" dirty="0"/>
              <a:t>에 저장되어 있는 경우에 이 자료를 </a:t>
            </a:r>
            <a:r>
              <a:rPr lang="en-US" altLang="ko-KR" sz="1800" dirty="0"/>
              <a:t>cards</a:t>
            </a:r>
            <a:r>
              <a:rPr lang="ko-KR" altLang="en-US" sz="1800" dirty="0" smtClean="0"/>
              <a:t>문으로 </a:t>
            </a:r>
            <a:r>
              <a:rPr lang="ko-KR" altLang="en-US" sz="1800" dirty="0"/>
              <a:t>불러들이지 않고 직접 읽어 들일 때 사용한다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infile</a:t>
            </a:r>
            <a:r>
              <a:rPr lang="ko-KR" altLang="en-US" sz="1800" dirty="0"/>
              <a:t>문은 </a:t>
            </a:r>
            <a:r>
              <a:rPr lang="en-US" altLang="ko-KR" sz="1800" dirty="0"/>
              <a:t>input</a:t>
            </a:r>
            <a:r>
              <a:rPr lang="ko-KR" altLang="en-US" sz="1800" dirty="0"/>
              <a:t>이 어디로부터 자료를 읽어 들일지를 가르쳐 준다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smtClean="0"/>
              <a:t>		  </a:t>
            </a:r>
            <a:r>
              <a:rPr lang="ko-KR" altLang="en-US" sz="1800" dirty="0" smtClean="0"/>
              <a:t>바탕화면의 </a:t>
            </a:r>
            <a:r>
              <a:rPr lang="en-US" altLang="ko-KR" sz="1800" dirty="0"/>
              <a:t>sample.txt</a:t>
            </a:r>
            <a:r>
              <a:rPr lang="ko-KR" altLang="en-US" sz="1800" dirty="0" smtClean="0"/>
              <a:t>에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다음의 </a:t>
            </a:r>
            <a:r>
              <a:rPr lang="ko-KR" altLang="en-US" sz="1800" dirty="0"/>
              <a:t>자료가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  </a:t>
            </a:r>
            <a:r>
              <a:rPr lang="ko-KR" altLang="en-US" sz="1800" dirty="0" smtClean="0"/>
              <a:t>저장되어 </a:t>
            </a:r>
            <a:r>
              <a:rPr lang="ko-KR" altLang="en-US" sz="1800" dirty="0"/>
              <a:t>있다고 하자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ko-KR" altLang="en-US" sz="1600" dirty="0"/>
          </a:p>
          <a:p>
            <a:pPr>
              <a:buFont typeface="Wingdings" pitchFamily="2" charset="2"/>
              <a:buChar char="u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2936" y="2945872"/>
            <a:ext cx="9848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altLang="ko-KR" sz="1400" dirty="0" smtClean="0"/>
              <a:t>8 </a:t>
            </a:r>
            <a:r>
              <a:rPr lang="en-US" altLang="ko-KR" sz="1400" dirty="0"/>
              <a:t>2 </a:t>
            </a:r>
            <a:r>
              <a:rPr lang="en-US" altLang="ko-KR" sz="1400" dirty="0" smtClean="0"/>
              <a:t>1</a:t>
            </a:r>
          </a:p>
          <a:p>
            <a:pPr marL="0" lvl="1" indent="0">
              <a:buNone/>
            </a:pPr>
            <a:r>
              <a:rPr lang="en-US" altLang="ko-KR" sz="1400" dirty="0" smtClean="0"/>
              <a:t>5 </a:t>
            </a:r>
            <a:r>
              <a:rPr lang="en-US" altLang="ko-KR" sz="1400" dirty="0"/>
              <a:t>34 14</a:t>
            </a:r>
          </a:p>
          <a:p>
            <a:pPr marL="0" lvl="1" indent="0">
              <a:buNone/>
            </a:pPr>
            <a:r>
              <a:rPr lang="en-US" altLang="ko-KR" sz="1400" dirty="0" smtClean="0"/>
              <a:t>41 </a:t>
            </a:r>
            <a:r>
              <a:rPr lang="en-US" altLang="ko-KR" sz="1400" dirty="0"/>
              <a:t>3 </a:t>
            </a:r>
            <a:r>
              <a:rPr lang="en-US" altLang="ko-KR" sz="1400" dirty="0" smtClean="0"/>
              <a:t>12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36" y="3789039"/>
            <a:ext cx="69627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36" y="4869159"/>
            <a:ext cx="1749425" cy="14262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_set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다른 </a:t>
            </a:r>
            <a:r>
              <a:rPr lang="en-US" altLang="ko-KR" sz="1800" dirty="0"/>
              <a:t>SAS data set</a:t>
            </a:r>
            <a:r>
              <a:rPr lang="ko-KR" altLang="en-US" sz="1800" dirty="0"/>
              <a:t>을 사용할 경우에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set</a:t>
            </a:r>
            <a:r>
              <a:rPr lang="ko-KR" altLang="en-US" sz="1800" dirty="0"/>
              <a:t>문은 </a:t>
            </a:r>
            <a:r>
              <a:rPr lang="en-US" altLang="ko-KR" sz="1800" dirty="0"/>
              <a:t>input</a:t>
            </a:r>
            <a:r>
              <a:rPr lang="ko-KR" altLang="en-US" sz="1800" dirty="0"/>
              <a:t>문 대신에 사용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input</a:t>
            </a:r>
            <a:r>
              <a:rPr lang="ko-KR" altLang="en-US" sz="1600" dirty="0"/>
              <a:t>문과의 </a:t>
            </a:r>
            <a:r>
              <a:rPr lang="ko-KR" altLang="en-US" sz="1600" dirty="0" smtClean="0"/>
              <a:t>차이 </a:t>
            </a:r>
            <a:r>
              <a:rPr lang="en-US" altLang="ko-KR" sz="1600" dirty="0" smtClean="0"/>
              <a:t>: </a:t>
            </a:r>
            <a:r>
              <a:rPr lang="ko-KR" altLang="en-US" sz="1600" dirty="0" err="1"/>
              <a:t>변수명을</a:t>
            </a:r>
            <a:r>
              <a:rPr lang="ko-KR" altLang="en-US" sz="1600" dirty="0"/>
              <a:t> 지정하여 줄 필요가 없고 </a:t>
            </a:r>
            <a:r>
              <a:rPr lang="en-US" altLang="ko-KR" sz="1600" dirty="0"/>
              <a:t>set</a:t>
            </a:r>
            <a:r>
              <a:rPr lang="ko-KR" altLang="en-US" sz="1600" dirty="0"/>
              <a:t>문에서 지정된 </a:t>
            </a:r>
            <a:r>
              <a:rPr lang="en-US" altLang="ko-KR" sz="1600" dirty="0"/>
              <a:t>data set</a:t>
            </a:r>
            <a:r>
              <a:rPr lang="ko-KR" altLang="en-US" sz="1600" dirty="0"/>
              <a:t>에서 사용된 모든 변수를 </a:t>
            </a:r>
            <a:r>
              <a:rPr lang="ko-KR" altLang="en-US" sz="1600" dirty="0" smtClean="0"/>
              <a:t>이용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따라서</a:t>
            </a:r>
            <a:r>
              <a:rPr lang="en-US" altLang="ko-KR" sz="1800" dirty="0"/>
              <a:t>, data step</a:t>
            </a:r>
            <a:r>
              <a:rPr lang="ko-KR" altLang="en-US" sz="1800" dirty="0"/>
              <a:t>을 시작할 때 </a:t>
            </a:r>
            <a:r>
              <a:rPr lang="en-US" altLang="ko-KR" sz="1800" dirty="0"/>
              <a:t>set</a:t>
            </a:r>
            <a:r>
              <a:rPr lang="ko-KR" altLang="en-US" sz="1800" dirty="0"/>
              <a:t>문이 있으면 </a:t>
            </a:r>
            <a:r>
              <a:rPr lang="en-US" altLang="ko-KR" sz="1800" dirty="0"/>
              <a:t>set </a:t>
            </a:r>
            <a:r>
              <a:rPr lang="ko-KR" altLang="en-US" sz="1800" dirty="0"/>
              <a:t>문장에서 지정된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이 가지고 있는 모든 변수에 대하여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 기억장소를 잡는다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96669"/>
              </p:ext>
            </p:extLst>
          </p:nvPr>
        </p:nvGraphicFramePr>
        <p:xfrm>
          <a:off x="3419301" y="1983120"/>
          <a:ext cx="230539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539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set data-set-name</a:t>
                      </a:r>
                      <a:r>
                        <a:rPr lang="en-US" altLang="ko-KR" sz="1800" baseline="0" dirty="0" smtClean="0"/>
                        <a:t> … ;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_set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1</a:t>
            </a:r>
            <a:r>
              <a:rPr lang="en-US" altLang="ko-KR" sz="1800" dirty="0" smtClean="0"/>
              <a:t>) </a:t>
            </a: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02" y="1690935"/>
            <a:ext cx="1954362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90935"/>
            <a:ext cx="205740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9742"/>
            <a:ext cx="3590925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13" y="4037434"/>
            <a:ext cx="2676525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13" y="5245498"/>
            <a:ext cx="2676525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19" y="4028653"/>
            <a:ext cx="2914649" cy="24966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5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_set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data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set</a:t>
            </a:r>
            <a:r>
              <a:rPr lang="ko-KR" altLang="en-US" sz="1800" dirty="0" smtClean="0"/>
              <a:t>의 직렬적 연결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먼저 첫 번째로 나온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의 자료를 모두 읽고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더 이상 읽을 자료가 없으면 그 다음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을 읽는다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16832"/>
              </p:ext>
            </p:extLst>
          </p:nvPr>
        </p:nvGraphicFramePr>
        <p:xfrm>
          <a:off x="2699506" y="1983120"/>
          <a:ext cx="374498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9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set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i="1" dirty="0" smtClean="0"/>
                        <a:t>data-set-name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i="1" dirty="0" err="1" smtClean="0"/>
                        <a:t>data-set-name</a:t>
                      </a:r>
                      <a:r>
                        <a:rPr lang="en-US" altLang="ko-KR" dirty="0" smtClean="0"/>
                        <a:t> … ;</a:t>
                      </a:r>
                      <a:endParaRPr lang="en-US" altLang="ko-K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717032"/>
            <a:ext cx="1944215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76" y="3717032"/>
            <a:ext cx="22005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2200562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612085"/>
            <a:ext cx="2847975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_set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lvl="1" indent="-285750">
              <a:spcBef>
                <a:spcPts val="600"/>
              </a:spcBef>
              <a:buSzPct val="70000"/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22" y="1710076"/>
            <a:ext cx="2190750" cy="3267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79" y="1710076"/>
            <a:ext cx="2200563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78" y="2636912"/>
            <a:ext cx="2200564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78" y="3573016"/>
            <a:ext cx="4352925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74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_merge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data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set</a:t>
            </a:r>
            <a:r>
              <a:rPr lang="ko-KR" altLang="en-US" sz="1800" dirty="0" smtClean="0"/>
              <a:t>의 병렬적 연결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merge</a:t>
            </a:r>
            <a:r>
              <a:rPr lang="ko-KR" altLang="en-US" sz="1800" dirty="0"/>
              <a:t>문에 나타난 모든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을 나타난 순서대로 읽는다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 모든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의 모든 </a:t>
            </a:r>
            <a:r>
              <a:rPr lang="ko-KR" altLang="en-US" sz="1800" dirty="0" err="1"/>
              <a:t>관측값을</a:t>
            </a:r>
            <a:r>
              <a:rPr lang="ko-KR" altLang="en-US" sz="1800" dirty="0"/>
              <a:t> 읽을 때까지 읽게 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endParaRPr lang="ko-KR" altLang="en-US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27" y="3717032"/>
            <a:ext cx="1890713" cy="305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69396"/>
              </p:ext>
            </p:extLst>
          </p:nvPr>
        </p:nvGraphicFramePr>
        <p:xfrm>
          <a:off x="2519629" y="1983120"/>
          <a:ext cx="41047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47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merge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i="1" dirty="0" smtClean="0"/>
                        <a:t>data-set-name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i="1" dirty="0" err="1" smtClean="0"/>
                        <a:t>data-set-name</a:t>
                      </a:r>
                      <a:r>
                        <a:rPr lang="en-US" altLang="ko-KR" dirty="0" smtClean="0"/>
                        <a:t> … ;</a:t>
                      </a:r>
                      <a:endParaRPr lang="en-US" altLang="ko-K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2200563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4702145"/>
            <a:ext cx="2200564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5638249"/>
            <a:ext cx="437197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_merge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병렬 병합의 </a:t>
            </a:r>
            <a:r>
              <a:rPr lang="en-US" altLang="ko-KR" sz="1800" dirty="0"/>
              <a:t>data </a:t>
            </a:r>
            <a:r>
              <a:rPr lang="ko-KR" altLang="en-US" sz="1800" dirty="0"/>
              <a:t>결과</a:t>
            </a:r>
            <a:endParaRPr lang="en-US" altLang="ko-KR" sz="1800" dirty="0"/>
          </a:p>
          <a:p>
            <a:pPr marL="514350" lvl="1" indent="-285750">
              <a:buFont typeface="Wingdings" pitchFamily="2" charset="2"/>
              <a:buChar char="Ø"/>
            </a:pPr>
            <a:r>
              <a:rPr lang="ko-KR" altLang="en-US" sz="1600" dirty="0"/>
              <a:t>예</a:t>
            </a:r>
            <a:r>
              <a:rPr lang="en-US" altLang="ko-KR" sz="1600" dirty="0"/>
              <a:t>1)</a:t>
            </a:r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2)</a:t>
            </a:r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502920" lvl="2" indent="0">
              <a:buNone/>
            </a:pPr>
            <a:endParaRPr lang="en-US" altLang="ko-KR" sz="1600" dirty="0"/>
          </a:p>
          <a:p>
            <a:pPr marL="502920" lvl="2" indent="0">
              <a:buNone/>
            </a:pPr>
            <a:endParaRPr lang="en-US" altLang="ko-KR" sz="16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3)</a:t>
            </a:r>
          </a:p>
          <a:p>
            <a:pPr lvl="1">
              <a:buFont typeface="Wingdings" pitchFamily="2" charset="2"/>
              <a:buChar char="Ø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1022"/>
              </p:ext>
            </p:extLst>
          </p:nvPr>
        </p:nvGraphicFramePr>
        <p:xfrm>
          <a:off x="1644352" y="1988840"/>
          <a:ext cx="609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[one]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[two]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[three]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z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z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 smtClean="0"/>
                        <a:t>+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latin typeface="맑은 고딕"/>
                          <a:ea typeface="맑은 고딕"/>
                          <a:cs typeface="Arial"/>
                        </a:rPr>
                        <a:t>⇒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08496"/>
              </p:ext>
            </p:extLst>
          </p:nvPr>
        </p:nvGraphicFramePr>
        <p:xfrm>
          <a:off x="1644352" y="3501008"/>
          <a:ext cx="54864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[one]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[two]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[three]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 smtClean="0"/>
                        <a:t>+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latin typeface="맑은 고딕"/>
                          <a:ea typeface="맑은 고딕"/>
                          <a:cs typeface="Arial"/>
                        </a:rPr>
                        <a:t>⇒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04381"/>
              </p:ext>
            </p:extLst>
          </p:nvPr>
        </p:nvGraphicFramePr>
        <p:xfrm>
          <a:off x="1644352" y="5085184"/>
          <a:ext cx="60960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[one]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[two]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[three]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z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z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 smtClean="0"/>
                        <a:t>+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latin typeface="맑은 고딕"/>
                          <a:ea typeface="맑은 고딕"/>
                          <a:cs typeface="Arial"/>
                        </a:rPr>
                        <a:t>⇒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 읽기</a:t>
            </a:r>
            <a:r>
              <a:rPr lang="en-US" altLang="ko-KR" sz="2800" b="1" dirty="0"/>
              <a:t>: @@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input</a:t>
            </a:r>
            <a:r>
              <a:rPr lang="ko-KR" altLang="en-US" sz="1800" dirty="0"/>
              <a:t>문에서 연속적으로 자료를 읽게 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보통 </a:t>
            </a:r>
            <a:r>
              <a:rPr lang="en-US" altLang="ko-KR" sz="1800" dirty="0"/>
              <a:t>input</a:t>
            </a:r>
            <a:r>
              <a:rPr lang="ko-KR" altLang="en-US" sz="1800" dirty="0"/>
              <a:t>문에서 한 줄이 읽혀지면</a:t>
            </a:r>
            <a:r>
              <a:rPr lang="en-US" altLang="ko-KR" sz="1800" dirty="0"/>
              <a:t>, </a:t>
            </a:r>
            <a:r>
              <a:rPr lang="ko-KR" altLang="en-US" sz="1800" dirty="0"/>
              <a:t>그 다음에는 다음 줄이 읽혀지는데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줄을 바꾸지 않고 연속하여 자료를 읽으려면 </a:t>
            </a:r>
            <a:r>
              <a:rPr lang="en-US" altLang="ko-KR" sz="1800" dirty="0"/>
              <a:t>@@</a:t>
            </a:r>
            <a:r>
              <a:rPr lang="ko-KR" altLang="en-US" sz="1800" dirty="0"/>
              <a:t>을 사용한다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)		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비교</a:t>
            </a:r>
            <a:r>
              <a:rPr lang="en-US" altLang="ko-KR" sz="1800" dirty="0"/>
              <a:t>) </a:t>
            </a:r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42753"/>
            <a:ext cx="183832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16" y="3342753"/>
            <a:ext cx="1838324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16" y="5229200"/>
            <a:ext cx="142875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00"/>
            <a:ext cx="147637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74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 읽기</a:t>
            </a:r>
            <a:r>
              <a:rPr lang="en-US" altLang="ko-KR" sz="2800" b="1" dirty="0"/>
              <a:t>: @@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1)</a:t>
            </a:r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2)</a:t>
            </a:r>
            <a:endParaRPr lang="ko-KR" altLang="en-US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95452"/>
            <a:ext cx="1838325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1836693" cy="1638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46" y="1695452"/>
            <a:ext cx="2076450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46" y="4005064"/>
            <a:ext cx="20955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8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2800" b="1" dirty="0"/>
              <a:t>SAS</a:t>
            </a:r>
            <a:r>
              <a:rPr lang="ko-KR" altLang="en-US" sz="2800" b="1" dirty="0"/>
              <a:t>의 문장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대문자와 소문자의 구분이 없다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</a:t>
            </a:r>
            <a:r>
              <a:rPr lang="ko-KR" altLang="en-US" sz="1800" dirty="0"/>
              <a:t>이름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변수명</a:t>
            </a:r>
            <a:r>
              <a:rPr lang="en-US" altLang="ko-KR" sz="1800" dirty="0"/>
              <a:t>, data set </a:t>
            </a:r>
            <a:r>
              <a:rPr lang="ko-KR" altLang="en-US" sz="1800" dirty="0"/>
              <a:t>이름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최대</a:t>
            </a:r>
            <a:r>
              <a:rPr lang="en-US" altLang="ko-KR" sz="1600" dirty="0"/>
              <a:t> 32</a:t>
            </a:r>
            <a:r>
              <a:rPr lang="ko-KR" altLang="en-US" sz="1600" dirty="0"/>
              <a:t>글자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alphabet </a:t>
            </a:r>
            <a:r>
              <a:rPr lang="ko-KR" altLang="en-US" sz="1600" dirty="0"/>
              <a:t>또는 </a:t>
            </a:r>
            <a:r>
              <a:rPr lang="en-US" altLang="ko-KR" sz="1600" dirty="0"/>
              <a:t>underscore(_)</a:t>
            </a:r>
            <a:r>
              <a:rPr lang="ko-KR" altLang="en-US" sz="1600" dirty="0"/>
              <a:t>으로 시작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alphabet</a:t>
            </a:r>
            <a:r>
              <a:rPr lang="en-US" altLang="ko-KR" sz="1600" dirty="0"/>
              <a:t>, </a:t>
            </a:r>
            <a:r>
              <a:rPr lang="ko-KR" altLang="en-US" sz="1600" dirty="0"/>
              <a:t>숫자</a:t>
            </a:r>
            <a:r>
              <a:rPr lang="en-US" altLang="ko-KR" sz="1600" dirty="0"/>
              <a:t>, underscore</a:t>
            </a:r>
            <a:r>
              <a:rPr lang="ko-KR" altLang="en-US" sz="1600" dirty="0"/>
              <a:t>를 섞어 쓸 수 있다</a:t>
            </a:r>
            <a:r>
              <a:rPr lang="en-US" altLang="ko-KR" sz="1600" dirty="0"/>
              <a:t>.</a:t>
            </a:r>
          </a:p>
          <a:p>
            <a:pPr marL="411480" lvl="2" indent="0">
              <a:buNone/>
            </a:pPr>
            <a:r>
              <a:rPr lang="en-US" altLang="ko-KR" sz="1600" b="1" dirty="0"/>
              <a:t>     one (o)           k3 (o)           _two_ (o)          z_1 (o)</a:t>
            </a:r>
          </a:p>
          <a:p>
            <a:pPr marL="411480" lvl="2" indent="0">
              <a:buNone/>
            </a:pPr>
            <a:r>
              <a:rPr lang="en-US" altLang="ko-KR" sz="1600" b="1" dirty="0"/>
              <a:t>     $c2 (x)           x*z (x)          d% (x)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x1-x10 ≡ x1 x2 x3 x4 x5 x6 x7 x8 x9 x10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xx--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: xx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abc</a:t>
            </a:r>
            <a:r>
              <a:rPr lang="ko-KR" altLang="en-US" sz="1600" dirty="0"/>
              <a:t>를 포함하여 두 변수 사이에 정의된 모든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label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err="1"/>
              <a:t>변수명으로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관측값의</a:t>
            </a:r>
            <a:r>
              <a:rPr lang="ko-KR" altLang="en-US" sz="1800" dirty="0"/>
              <a:t> 내용을 설명하는데 충분하지 않을 때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en-US" altLang="ko-KR" sz="1800" dirty="0"/>
              <a:t>label</a:t>
            </a:r>
            <a:r>
              <a:rPr lang="ko-KR" altLang="en-US" sz="1800" dirty="0"/>
              <a:t>문을 이용하여</a:t>
            </a:r>
            <a:r>
              <a:rPr lang="en-US" altLang="ko-KR" sz="1800" dirty="0"/>
              <a:t> </a:t>
            </a:r>
            <a:r>
              <a:rPr lang="ko-KR" altLang="en-US" sz="1800" dirty="0"/>
              <a:t>각 변수에 대해 자세히 </a:t>
            </a:r>
            <a:r>
              <a:rPr lang="ko-KR" altLang="en-US" sz="1800" dirty="0" smtClean="0"/>
              <a:t>설명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최대 </a:t>
            </a:r>
            <a:r>
              <a:rPr lang="en-US" altLang="ko-KR" sz="1800" dirty="0"/>
              <a:t>256 </a:t>
            </a:r>
            <a:r>
              <a:rPr lang="ko-KR" altLang="en-US" sz="1800" dirty="0"/>
              <a:t>문자까지 사용할 수 있다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356992"/>
            <a:ext cx="3552825" cy="258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90" y="3357716"/>
            <a:ext cx="3600450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1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8002588" cy="4546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SAS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data set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생성하기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exam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data set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에서 변수 </a:t>
            </a: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final </a:t>
            </a:r>
            <a:r>
              <a:rPr lang="ko-KR" altLang="en-US" sz="1800" dirty="0" smtClean="0">
                <a:solidFill>
                  <a:schemeClr val="tx1">
                    <a:lumMod val="85000"/>
                  </a:schemeClr>
                </a:solidFill>
              </a:rPr>
              <a:t>생성하기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(final = exam1</a:t>
            </a:r>
            <a:r>
              <a:rPr lang="ko-KR" altLang="en-US" sz="1800" dirty="0" smtClean="0">
                <a:solidFill>
                  <a:schemeClr val="tx1">
                    <a:lumMod val="85000"/>
                  </a:schemeClr>
                </a:solidFill>
              </a:rPr>
              <a:t>과 </a:t>
            </a: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exam2</a:t>
            </a:r>
            <a:r>
              <a:rPr lang="ko-KR" altLang="en-US" sz="1800" dirty="0" smtClean="0">
                <a:solidFill>
                  <a:schemeClr val="tx1">
                    <a:lumMod val="85000"/>
                  </a:schemeClr>
                </a:solidFill>
              </a:rPr>
              <a:t>의 평균</a:t>
            </a: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label </a:t>
            </a:r>
            <a:r>
              <a:rPr lang="ko-KR" altLang="en-US" sz="1800" dirty="0" smtClean="0">
                <a:solidFill>
                  <a:schemeClr val="tx1">
                    <a:lumMod val="85000"/>
                  </a:schemeClr>
                </a:solidFill>
              </a:rPr>
              <a:t>입력하기</a:t>
            </a:r>
            <a:endParaRPr lang="en-US" altLang="ko-KR" sz="18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6250" y="457200"/>
            <a:ext cx="7984182" cy="1027584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</a:t>
            </a:r>
            <a:r>
              <a:rPr lang="en-US" altLang="ko-KR" dirty="0"/>
              <a:t>1</a:t>
            </a:r>
            <a:r>
              <a:rPr lang="en-US" altLang="ko-KR" dirty="0" smtClean="0"/>
              <a:t>) exam data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93312"/>
              </p:ext>
            </p:extLst>
          </p:nvPr>
        </p:nvGraphicFramePr>
        <p:xfrm>
          <a:off x="1979712" y="1988840"/>
          <a:ext cx="5364422" cy="2376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111"/>
                <a:gridCol w="1025111"/>
                <a:gridCol w="1025111"/>
                <a:gridCol w="1025111"/>
                <a:gridCol w="1263978"/>
              </a:tblGrid>
              <a:tr h="531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SUBJECT</a:t>
                      </a:r>
                      <a:endParaRPr lang="ko-KR" altLang="en-US" sz="1400" b="1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GENDER</a:t>
                      </a:r>
                      <a:endParaRPr lang="ko-KR" altLang="en-US" sz="1400" b="1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EXAM1</a:t>
                      </a:r>
                      <a:endParaRPr lang="ko-KR" altLang="en-US" sz="1400" b="1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EXAM2</a:t>
                      </a:r>
                      <a:endParaRPr lang="ko-KR" altLang="en-US" sz="1400" b="1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HWGRADE</a:t>
                      </a:r>
                      <a:endParaRPr lang="ko-KR" altLang="en-US" sz="1400" b="1" dirty="0"/>
                    </a:p>
                  </a:txBody>
                  <a:tcPr marL="91437" marR="91437" marT="45719" marB="45719"/>
                </a:tc>
              </a:tr>
              <a:tr h="30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84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</a:tr>
              <a:tr h="30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85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</a:tr>
              <a:tr h="30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86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</a:tr>
              <a:tr h="30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85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</a:tr>
              <a:tr h="30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94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94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</a:tr>
              <a:tr h="30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88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84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7" marR="91437" marT="45719" marB="45719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51349"/>
              </p:ext>
            </p:extLst>
          </p:nvPr>
        </p:nvGraphicFramePr>
        <p:xfrm>
          <a:off x="5148064" y="4941020"/>
          <a:ext cx="2160240" cy="1584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96"/>
                <a:gridCol w="1326344"/>
              </a:tblGrid>
              <a:tr h="317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변수명</a:t>
                      </a:r>
                      <a:endParaRPr lang="ko-KR" altLang="en-US" sz="1200" b="1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레이블</a:t>
                      </a:r>
                      <a:endParaRPr lang="ko-KR" altLang="en-US" sz="1200" b="1" dirty="0"/>
                    </a:p>
                  </a:txBody>
                  <a:tcPr marL="91465" marR="91465" marT="45729" marB="45729"/>
                </a:tc>
              </a:tr>
              <a:tr h="3166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Exam1</a:t>
                      </a:r>
                      <a:endParaRPr lang="ko-KR" altLang="en-US" sz="1200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중간고사 성적</a:t>
                      </a:r>
                      <a:endParaRPr lang="ko-KR" altLang="en-US" sz="1200" dirty="0"/>
                    </a:p>
                  </a:txBody>
                  <a:tcPr marL="91465" marR="91465" marT="45729" marB="45729"/>
                </a:tc>
              </a:tr>
              <a:tr h="3166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exam2</a:t>
                      </a:r>
                      <a:endParaRPr lang="ko-KR" altLang="en-US" sz="1200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기말고사 성적</a:t>
                      </a:r>
                      <a:endParaRPr lang="ko-KR" altLang="en-US" sz="1200" dirty="0"/>
                    </a:p>
                  </a:txBody>
                  <a:tcPr marL="91465" marR="91465" marT="45729" marB="45729"/>
                </a:tc>
              </a:tr>
              <a:tr h="3166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final</a:t>
                      </a:r>
                      <a:endParaRPr lang="ko-KR" altLang="en-US" sz="1200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최종 성적</a:t>
                      </a:r>
                      <a:endParaRPr lang="ko-KR" altLang="en-US" sz="1200" dirty="0"/>
                    </a:p>
                  </a:txBody>
                  <a:tcPr marL="91465" marR="91465" marT="45729" marB="45729"/>
                </a:tc>
              </a:tr>
              <a:tr h="3166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hwgrade</a:t>
                      </a:r>
                      <a:endParaRPr lang="ko-KR" altLang="en-US" sz="1200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숙제 성적</a:t>
                      </a:r>
                      <a:endParaRPr lang="ko-KR" altLang="en-US" sz="1200" dirty="0"/>
                    </a:p>
                  </a:txBody>
                  <a:tcPr marL="91465" marR="91465" marT="45729" marB="45729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PROCESURE STEP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print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SAS data set</a:t>
            </a:r>
            <a:r>
              <a:rPr lang="ko-KR" altLang="en-US" sz="1600" dirty="0"/>
              <a:t>에서 정보를 열거하는 보고서를 만들어 출력한다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sort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SAS data set</a:t>
            </a:r>
            <a:r>
              <a:rPr lang="ko-KR" altLang="en-US" sz="1600" dirty="0"/>
              <a:t>의 관측치를 재정렬 한다</a:t>
            </a:r>
            <a:r>
              <a:rPr lang="en-US" altLang="ko-KR" sz="16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ko-KR" sz="1600" dirty="0"/>
          </a:p>
          <a:p>
            <a:pPr>
              <a:buFont typeface="Wingdings" pitchFamily="2" charset="2"/>
              <a:buChar char="Ø"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err="1"/>
              <a:t>proc</a:t>
            </a:r>
            <a:r>
              <a:rPr lang="en-US" altLang="ko-KR" sz="1800" dirty="0"/>
              <a:t> means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평균</a:t>
            </a:r>
            <a:r>
              <a:rPr lang="en-US" altLang="ko-KR" sz="1600" dirty="0"/>
              <a:t>, </a:t>
            </a:r>
            <a:r>
              <a:rPr lang="ko-KR" altLang="en-US" sz="1600" dirty="0"/>
              <a:t>최소값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최대값과 같은 기술통계량과 다른 요약 도구들을 제공한다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52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71628"/>
              </p:ext>
            </p:extLst>
          </p:nvPr>
        </p:nvGraphicFramePr>
        <p:xfrm>
          <a:off x="1799693" y="5733256"/>
          <a:ext cx="5544615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means </a:t>
                      </a:r>
                      <a:r>
                        <a:rPr lang="en-US" altLang="ko-KR" sz="1400" dirty="0" smtClean="0"/>
                        <a:t>&lt;data=SAS-data-set&gt; &lt;statistic-keyword(s)&gt; &lt;option(s)&gt;;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err="1" smtClean="0"/>
                        <a:t>var</a:t>
                      </a:r>
                      <a:r>
                        <a:rPr lang="en-US" altLang="ko-KR" sz="1400" i="1" dirty="0" smtClean="0"/>
                        <a:t> 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4063"/>
              </p:ext>
            </p:extLst>
          </p:nvPr>
        </p:nvGraphicFramePr>
        <p:xfrm>
          <a:off x="1799693" y="4065632"/>
          <a:ext cx="55446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sort </a:t>
                      </a:r>
                      <a:r>
                        <a:rPr lang="en-US" altLang="ko-KR" sz="1400" dirty="0" smtClean="0"/>
                        <a:t>data=SAS-data-set &lt;out=SAS-data-set&gt;;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smtClean="0"/>
                        <a:t>by</a:t>
                      </a:r>
                      <a:r>
                        <a:rPr lang="en-US" altLang="ko-KR" sz="1400" dirty="0" smtClean="0"/>
                        <a:t> &lt;descending&gt; </a:t>
                      </a:r>
                      <a:r>
                        <a:rPr lang="en-US" altLang="ko-KR" sz="1400" i="1" dirty="0" smtClean="0"/>
                        <a:t>BY-variable(s)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53224"/>
              </p:ext>
            </p:extLst>
          </p:nvPr>
        </p:nvGraphicFramePr>
        <p:xfrm>
          <a:off x="1799693" y="2268096"/>
          <a:ext cx="5544615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print </a:t>
                      </a:r>
                      <a:r>
                        <a:rPr lang="en-US" altLang="ko-KR" sz="1400" dirty="0" smtClean="0"/>
                        <a:t>&lt;data=SAS-data-set&gt;;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smtClean="0"/>
                        <a:t>title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i="1" dirty="0" smtClean="0"/>
                        <a:t>‘text</a:t>
                      </a:r>
                      <a:r>
                        <a:rPr lang="en-US" altLang="ko-KR" sz="1400" dirty="0" smtClean="0"/>
                        <a:t>’;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err="1" smtClean="0"/>
                        <a:t>var</a:t>
                      </a:r>
                      <a:r>
                        <a:rPr lang="en-US" altLang="ko-KR" sz="1400" i="1" dirty="0" smtClean="0"/>
                        <a:t> 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  <a:endParaRPr lang="en-US" altLang="ko-KR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err="1"/>
              <a:t>proc</a:t>
            </a:r>
            <a:r>
              <a:rPr lang="en-US" altLang="ko-KR" sz="2800" b="1" dirty="0"/>
              <a:t> print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예제 </a:t>
            </a: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print)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8" y="3501009"/>
            <a:ext cx="3464460" cy="93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9" y="2996953"/>
            <a:ext cx="2043708" cy="449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9" y="4581128"/>
            <a:ext cx="3195836" cy="8379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8" y="5517232"/>
            <a:ext cx="2657475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99" y="5517232"/>
            <a:ext cx="2546573" cy="11766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99" y="4581128"/>
            <a:ext cx="3200400" cy="8379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79615"/>
              </p:ext>
            </p:extLst>
          </p:nvPr>
        </p:nvGraphicFramePr>
        <p:xfrm>
          <a:off x="1805025" y="1556792"/>
          <a:ext cx="5544615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print </a:t>
                      </a:r>
                      <a:r>
                        <a:rPr lang="en-US" altLang="ko-KR" sz="1400" dirty="0" smtClean="0"/>
                        <a:t>&lt;data=SAS-data-set&gt;;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smtClean="0"/>
                        <a:t>title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i="1" dirty="0" smtClean="0"/>
                        <a:t>‘text</a:t>
                      </a:r>
                      <a:r>
                        <a:rPr lang="en-US" altLang="ko-KR" sz="1400" dirty="0" smtClean="0"/>
                        <a:t>’;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err="1" smtClean="0"/>
                        <a:t>var</a:t>
                      </a:r>
                      <a:r>
                        <a:rPr lang="en-US" altLang="ko-KR" sz="1400" i="1" dirty="0" smtClean="0"/>
                        <a:t> 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  <a:endParaRPr lang="en-US" altLang="ko-KR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9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err="1"/>
              <a:t>proc</a:t>
            </a:r>
            <a:r>
              <a:rPr lang="en-US" altLang="ko-KR" sz="2800" b="1" dirty="0"/>
              <a:t> sort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예제 </a:t>
            </a: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sort)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6" y="3541015"/>
            <a:ext cx="3464460" cy="93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6" y="3036959"/>
            <a:ext cx="2043708" cy="449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59558"/>
              </p:ext>
            </p:extLst>
          </p:nvPr>
        </p:nvGraphicFramePr>
        <p:xfrm>
          <a:off x="1799693" y="1556792"/>
          <a:ext cx="55446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sort </a:t>
                      </a:r>
                      <a:r>
                        <a:rPr lang="en-US" altLang="ko-KR" sz="1400" dirty="0" smtClean="0"/>
                        <a:t>data=SAS-data-set &lt;out=SAS-data-set&gt;;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smtClean="0"/>
                        <a:t>by</a:t>
                      </a:r>
                      <a:r>
                        <a:rPr lang="en-US" altLang="ko-KR" sz="1400" dirty="0" smtClean="0"/>
                        <a:t> &lt;descending&gt; </a:t>
                      </a:r>
                      <a:r>
                        <a:rPr lang="en-US" altLang="ko-KR" sz="1400" i="1" dirty="0" smtClean="0"/>
                        <a:t>BY-variable(s)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5" y="4680439"/>
            <a:ext cx="2043709" cy="908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6" y="5661248"/>
            <a:ext cx="3464460" cy="93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12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err="1"/>
              <a:t>proc</a:t>
            </a:r>
            <a:r>
              <a:rPr lang="en-US" altLang="ko-KR" sz="2800" b="1" dirty="0"/>
              <a:t> means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예제 </a:t>
            </a: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means)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24844"/>
            <a:ext cx="2895600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53149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1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idx="1"/>
          </p:nvPr>
        </p:nvSpPr>
        <p:spPr>
          <a:xfrm>
            <a:off x="457200" y="3789040"/>
            <a:ext cx="8002588" cy="723280"/>
          </a:xfrm>
        </p:spPr>
        <p:txBody>
          <a:bodyPr>
            <a:normAutofit/>
          </a:bodyPr>
          <a:lstStyle/>
          <a:p>
            <a:pPr marL="205740" indent="-342900">
              <a:buFont typeface="Wingdings" pitchFamily="2" charset="2"/>
              <a:buChar char="u"/>
            </a:pPr>
            <a:r>
              <a:rPr lang="ko-KR" altLang="en-US" sz="1800" dirty="0" smtClean="0"/>
              <a:t>위의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자료 값들로 </a:t>
            </a:r>
            <a:r>
              <a:rPr lang="en-US" altLang="ko-KR" sz="1800" dirty="0" smtClean="0"/>
              <a:t>SAS </a:t>
            </a:r>
            <a:r>
              <a:rPr lang="en-US" altLang="ko-KR" sz="1800" dirty="0" smtClean="0"/>
              <a:t>dataset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pPr marL="205740" indent="-342900">
              <a:buFont typeface="Wingdings" pitchFamily="2" charset="2"/>
              <a:buChar char="u"/>
            </a:pPr>
            <a:r>
              <a:rPr lang="ko-KR" altLang="en-US" sz="1800" dirty="0" smtClean="0"/>
              <a:t>이 </a:t>
            </a:r>
            <a:r>
              <a:rPr lang="ko-KR" altLang="en-US" sz="1800" dirty="0" smtClean="0"/>
              <a:t>자료가 다음과 같이 출력되도록 </a:t>
            </a:r>
            <a:r>
              <a:rPr lang="en-US" altLang="ko-KR" sz="1800" dirty="0" smtClean="0"/>
              <a:t>SAS </a:t>
            </a:r>
            <a:r>
              <a:rPr lang="ko-KR" altLang="en-US" sz="1800" dirty="0" smtClean="0"/>
              <a:t>문장을 작성하기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6250" y="457200"/>
            <a:ext cx="7984182" cy="1027584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</a:t>
            </a:r>
            <a:r>
              <a:rPr lang="en-US" altLang="ko-KR" dirty="0"/>
              <a:t>2</a:t>
            </a:r>
            <a:r>
              <a:rPr lang="en-US" altLang="ko-KR" dirty="0" smtClean="0"/>
              <a:t>) college data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12109"/>
              </p:ext>
            </p:extLst>
          </p:nvPr>
        </p:nvGraphicFramePr>
        <p:xfrm>
          <a:off x="1979712" y="1484784"/>
          <a:ext cx="5545138" cy="2098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614"/>
                <a:gridCol w="1052614"/>
                <a:gridCol w="1052614"/>
                <a:gridCol w="1052614"/>
                <a:gridCol w="1334682"/>
              </a:tblGrid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AGE</a:t>
                      </a:r>
                      <a:endParaRPr lang="ko-KR" altLang="en-US" sz="1400" b="1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GENDER</a:t>
                      </a:r>
                      <a:endParaRPr lang="ko-KR" altLang="en-US" sz="1400" b="1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GPA</a:t>
                      </a:r>
                      <a:endParaRPr lang="ko-KR" altLang="en-US" sz="1400" b="1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SCORE</a:t>
                      </a:r>
                      <a:endParaRPr lang="ko-KR" altLang="en-US" sz="1400" b="1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3.7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650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2.0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490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3.3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580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2.8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530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3.5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640</a:t>
                      </a:r>
                      <a:endParaRPr lang="ko-KR" altLang="en-US" sz="1400" dirty="0"/>
                    </a:p>
                  </a:txBody>
                  <a:tcPr marL="91437" marR="91437" marT="45729" marB="45729"/>
                </a:tc>
              </a:tr>
            </a:tbl>
          </a:graphicData>
        </a:graphic>
      </p:graphicFrame>
      <p:pic>
        <p:nvPicPr>
          <p:cNvPr id="287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868863"/>
            <a:ext cx="1787525" cy="1189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24300" y="4868863"/>
            <a:ext cx="3816350" cy="1189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latin typeface="HY그래픽" pitchFamily="18" charset="-127"/>
                <a:ea typeface="HY그래픽" pitchFamily="18" charset="-127"/>
              </a:rPr>
              <a:t>주의</a:t>
            </a:r>
            <a:r>
              <a:rPr kumimoji="0" lang="en-US" altLang="ko-KR" sz="1400" b="1" dirty="0">
                <a:latin typeface="HY그래픽" pitchFamily="18" charset="-127"/>
                <a:ea typeface="HY그래픽" pitchFamily="18" charset="-127"/>
              </a:rPr>
              <a:t>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변수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kumimoji="0" lang="en-US" altLang="ko-KR" sz="1400" dirty="0" err="1">
                <a:latin typeface="HY그래픽" pitchFamily="18" charset="-127"/>
                <a:ea typeface="HY그래픽" pitchFamily="18" charset="-127"/>
              </a:rPr>
              <a:t>gpa</a:t>
            </a: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의 증가 순서로 되어 있다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변수 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score</a:t>
            </a: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는 출력되지 않았다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출력에는 제목이 있다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.</a:t>
            </a:r>
            <a:endParaRPr kumimoji="0" lang="ko-KR" altLang="en-US" sz="1400" dirty="0"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SAS</a:t>
            </a:r>
            <a:r>
              <a:rPr lang="ko-KR" altLang="en-US" sz="2800" b="1" dirty="0"/>
              <a:t>의 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</a:t>
            </a:r>
            <a:r>
              <a:rPr lang="ko-KR" altLang="en-US" sz="1800" dirty="0"/>
              <a:t>문장의 </a:t>
            </a:r>
            <a:r>
              <a:rPr lang="ko-KR" altLang="en-US" sz="1800" dirty="0" smtClean="0"/>
              <a:t>규칙</a:t>
            </a:r>
            <a:endParaRPr lang="en-US" altLang="ko-KR" sz="16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ko-KR" sz="1600" dirty="0" smtClean="0"/>
              <a:t>SAS </a:t>
            </a:r>
            <a:r>
              <a:rPr lang="ko-KR" altLang="en-US" sz="1600" dirty="0"/>
              <a:t>문장은 일반적으로 나타난 순서대로 행하여진다</a:t>
            </a:r>
            <a:r>
              <a:rPr lang="en-US" altLang="ko-KR" sz="1600" dirty="0"/>
              <a:t>.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ko-KR" sz="1600" dirty="0"/>
              <a:t>SAS </a:t>
            </a:r>
            <a:r>
              <a:rPr lang="ko-KR" altLang="en-US" sz="1600" dirty="0"/>
              <a:t>문장은 반드시 </a:t>
            </a:r>
            <a:r>
              <a:rPr lang="en-US" altLang="ko-KR" sz="1600" dirty="0"/>
              <a:t>semi colon(;)</a:t>
            </a:r>
            <a:r>
              <a:rPr lang="ko-KR" altLang="en-US" sz="1600" dirty="0"/>
              <a:t>으로 끝나야 한다</a:t>
            </a:r>
            <a:r>
              <a:rPr lang="en-US" altLang="ko-KR" sz="1600" dirty="0"/>
              <a:t>.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sz="1600" dirty="0"/>
              <a:t>어느 열에서나 시작할 수 있다</a:t>
            </a:r>
            <a:r>
              <a:rPr lang="en-US" altLang="ko-KR" sz="1600" dirty="0"/>
              <a:t>.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sz="1600" dirty="0"/>
              <a:t>빈 칸 여러 개는 한 개와 같다</a:t>
            </a:r>
            <a:r>
              <a:rPr lang="en-US" altLang="ko-KR" sz="1600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smtClean="0"/>
              <a:t>data one;  </a:t>
            </a:r>
            <a:r>
              <a:rPr lang="en-US" altLang="ko-KR" sz="1400" dirty="0"/>
              <a:t>≡ </a:t>
            </a:r>
            <a:r>
              <a:rPr lang="en-US" altLang="ko-KR" sz="1400" dirty="0" smtClean="0"/>
              <a:t>           data one;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smtClean="0"/>
              <a:t>data </a:t>
            </a:r>
            <a:r>
              <a:rPr lang="en-US" altLang="ko-KR" sz="1400" dirty="0"/>
              <a:t>one; ≡ </a:t>
            </a:r>
            <a:r>
              <a:rPr lang="en-US" altLang="ko-KR" sz="1400" dirty="0" smtClean="0"/>
              <a:t>data            one;</a:t>
            </a:r>
            <a:endParaRPr lang="en-US" altLang="ko-KR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sz="1600" dirty="0"/>
              <a:t>한 줄에 여러 문장이 있어도 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err="1"/>
              <a:t>p</a:t>
            </a:r>
            <a:r>
              <a:rPr lang="en-US" altLang="ko-KR" sz="1400" dirty="0" err="1" smtClean="0"/>
              <a:t>roc</a:t>
            </a:r>
            <a:r>
              <a:rPr lang="en-US" altLang="ko-KR" sz="1400" dirty="0" smtClean="0"/>
              <a:t> print data=one;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≡         </a:t>
            </a:r>
            <a:r>
              <a:rPr lang="en-US" altLang="ko-KR" sz="1400" dirty="0" err="1" smtClean="0"/>
              <a:t>proc</a:t>
            </a:r>
            <a:r>
              <a:rPr lang="en-US" altLang="ko-KR" sz="1400" dirty="0" smtClean="0"/>
              <a:t> print data=one;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x y;   run;</a:t>
            </a:r>
          </a:p>
          <a:p>
            <a:pPr marL="73152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x y;</a:t>
            </a:r>
          </a:p>
          <a:p>
            <a:pPr marL="73152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run;</a:t>
            </a:r>
            <a:endParaRPr lang="en-US" altLang="ko-KR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sz="1600" dirty="0" smtClean="0"/>
              <a:t>한 문장이 </a:t>
            </a:r>
            <a:r>
              <a:rPr lang="ko-KR" altLang="en-US" sz="1600" dirty="0"/>
              <a:t>여러 줄을 차지할 수도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err="1" smtClean="0"/>
              <a:t>proc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       </a:t>
            </a:r>
            <a:r>
              <a:rPr lang="en-US" altLang="ko-KR" sz="1400" dirty="0"/>
              <a:t>≡ </a:t>
            </a: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proc</a:t>
            </a:r>
            <a:r>
              <a:rPr lang="en-US" altLang="ko-KR" sz="1400" dirty="0" smtClean="0"/>
              <a:t> print data=one;</a:t>
            </a:r>
          </a:p>
          <a:p>
            <a:pPr marL="731520" lvl="2" indent="0">
              <a:buNone/>
            </a:pPr>
            <a:r>
              <a:rPr lang="en-US" altLang="ko-KR" sz="1400" dirty="0" smtClean="0"/>
              <a:t>    print</a:t>
            </a:r>
          </a:p>
          <a:p>
            <a:pPr marL="73152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data=one;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smtClean="0"/>
              <a:t>DATA STEP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</a:rPr>
              <a:t>시작</a:t>
            </a:r>
            <a:endParaRPr lang="en-US" altLang="ko-KR" sz="18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data (SAS data set names) (options) ;</a:t>
            </a:r>
          </a:p>
          <a:p>
            <a:pPr lvl="1">
              <a:buFont typeface="Wingdings" pitchFamily="2" charset="2"/>
              <a:buChar char="Ø"/>
            </a:pPr>
            <a:endParaRPr lang="en-US" altLang="ko-KR" sz="1800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1800" dirty="0">
                <a:latin typeface="+mn-ea"/>
              </a:rPr>
              <a:t>Data </a:t>
            </a:r>
            <a:r>
              <a:rPr lang="en-US" altLang="ko-KR" sz="1800" dirty="0" smtClean="0">
                <a:latin typeface="+mn-ea"/>
              </a:rPr>
              <a:t>step</a:t>
            </a:r>
            <a:r>
              <a:rPr lang="ko-KR" altLang="en-US" sz="1800" dirty="0" smtClean="0">
                <a:latin typeface="+mn-ea"/>
              </a:rPr>
              <a:t>에는 </a:t>
            </a:r>
            <a:r>
              <a:rPr lang="ko-KR" altLang="en-US" sz="1800" dirty="0">
                <a:latin typeface="+mn-ea"/>
              </a:rPr>
              <a:t>일반적으로 다음 중 하나의 문장이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input, set, merge, </a:t>
            </a:r>
            <a:r>
              <a:rPr lang="en-US" altLang="ko-KR" sz="1600" dirty="0" smtClean="0"/>
              <a:t>update</a:t>
            </a:r>
          </a:p>
          <a:p>
            <a:pPr lvl="1">
              <a:buFont typeface="Wingdings" pitchFamily="2" charset="2"/>
              <a:buChar char="Ø"/>
            </a:pPr>
            <a:endParaRPr lang="en-US" altLang="ko-KR" sz="1800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기초적인 </a:t>
            </a:r>
            <a:r>
              <a:rPr lang="en-US" altLang="ko-KR" sz="1800" dirty="0"/>
              <a:t>data step </a:t>
            </a:r>
            <a:r>
              <a:rPr lang="ko-KR" altLang="en-US" sz="1800" dirty="0" smtClean="0"/>
              <a:t>문장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altLang="ko-KR" sz="1600" b="1" dirty="0" smtClean="0">
                <a:solidFill>
                  <a:srgbClr val="000080"/>
                </a:solidFill>
              </a:rPr>
              <a:t>data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one;</a:t>
            </a:r>
            <a:r>
              <a:rPr lang="en-US" altLang="ko-KR" sz="1600" dirty="0"/>
              <a:t> 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	→ </a:t>
            </a:r>
            <a:r>
              <a:rPr lang="en-US" altLang="ko-KR" sz="1600" dirty="0" smtClean="0"/>
              <a:t>data step</a:t>
            </a:r>
            <a:r>
              <a:rPr lang="ko-KR" altLang="en-US" sz="1600" dirty="0" smtClean="0">
                <a:latin typeface="+mn-ea"/>
              </a:rPr>
              <a:t>의 시작</a:t>
            </a:r>
            <a:endParaRPr lang="en-US" altLang="ko-KR" sz="16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</a:rPr>
              <a:t>input</a:t>
            </a:r>
            <a:r>
              <a:rPr lang="en-US" altLang="ko-KR" sz="1600" dirty="0" smtClean="0">
                <a:solidFill>
                  <a:srgbClr val="000000"/>
                </a:solidFill>
              </a:rPr>
              <a:t> x y;		</a:t>
            </a:r>
            <a:r>
              <a:rPr lang="en-US" altLang="ko-KR" sz="1600" dirty="0" smtClean="0">
                <a:latin typeface="+mn-ea"/>
              </a:rPr>
              <a:t>→ </a:t>
            </a:r>
            <a:r>
              <a:rPr lang="ko-KR" altLang="en-US" sz="1600" dirty="0" smtClean="0">
                <a:latin typeface="+mn-ea"/>
              </a:rPr>
              <a:t>자료를 읽음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cards</a:t>
            </a:r>
            <a:r>
              <a:rPr lang="en-US" altLang="ko-KR" sz="1600" dirty="0" smtClean="0">
                <a:solidFill>
                  <a:srgbClr val="000000"/>
                </a:solidFill>
              </a:rPr>
              <a:t>;		</a:t>
            </a:r>
            <a:r>
              <a:rPr lang="en-US" altLang="ko-KR" sz="1600" dirty="0" smtClean="0">
                <a:latin typeface="+mn-ea"/>
              </a:rPr>
              <a:t>→ </a:t>
            </a:r>
            <a:r>
              <a:rPr lang="ko-KR" altLang="en-US" sz="1600" dirty="0" smtClean="0">
                <a:latin typeface="+mn-ea"/>
              </a:rPr>
              <a:t>자료의 시작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12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34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56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78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63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94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;			</a:t>
            </a:r>
            <a:r>
              <a:rPr lang="en-US" altLang="ko-KR" sz="1500" dirty="0" smtClean="0">
                <a:latin typeface="+mn-ea"/>
              </a:rPr>
              <a:t>→ </a:t>
            </a:r>
            <a:r>
              <a:rPr lang="ko-KR" altLang="en-US" sz="1500" dirty="0" smtClean="0">
                <a:latin typeface="+mn-ea"/>
              </a:rPr>
              <a:t>다른 </a:t>
            </a:r>
            <a:r>
              <a:rPr lang="en-US" altLang="ko-KR" sz="1500" dirty="0" smtClean="0"/>
              <a:t>step</a:t>
            </a:r>
            <a:r>
              <a:rPr lang="ko-KR" altLang="en-US" sz="1500" dirty="0" smtClean="0">
                <a:latin typeface="+mn-ea"/>
              </a:rPr>
              <a:t>의 시작 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 smtClean="0">
                <a:latin typeface="+mn-ea"/>
              </a:rPr>
              <a:t>자료의 끝</a:t>
            </a:r>
            <a:r>
              <a:rPr lang="en-US" altLang="ko-KR" sz="1500" dirty="0" smtClean="0"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data set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구조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데이터 부분</a:t>
            </a:r>
            <a:r>
              <a:rPr lang="en-US" altLang="ko-KR" sz="1600" dirty="0"/>
              <a:t>: </a:t>
            </a:r>
            <a:r>
              <a:rPr lang="ko-KR" altLang="en-US" sz="1600" dirty="0"/>
              <a:t>직사각형 형태로 배열된 </a:t>
            </a:r>
            <a:r>
              <a:rPr lang="ko-KR" altLang="en-US" sz="1600" dirty="0" err="1"/>
              <a:t>날짜값들의</a:t>
            </a:r>
            <a:r>
              <a:rPr lang="ko-KR" altLang="en-US" sz="1600" dirty="0"/>
              <a:t> 집합</a:t>
            </a:r>
            <a:endParaRPr lang="en-US" altLang="ko-KR" sz="16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variables(row)</a:t>
            </a:r>
            <a:r>
              <a:rPr lang="en-US" altLang="ko-KR" sz="1600" dirty="0" smtClean="0">
                <a:latin typeface="+mn-ea"/>
              </a:rPr>
              <a:t> →</a:t>
            </a:r>
            <a:endParaRPr lang="en-US" altLang="ko-KR" sz="1600" dirty="0">
              <a:latin typeface="+mn-ea"/>
            </a:endParaRPr>
          </a:p>
          <a:p>
            <a:pPr marL="365760" lvl="1" indent="0">
              <a:buNone/>
            </a:pPr>
            <a:r>
              <a:rPr lang="en-US" altLang="ko-KR" sz="1600" dirty="0" smtClean="0"/>
              <a:t>Observations(column)</a:t>
            </a:r>
            <a:r>
              <a:rPr lang="en-US" altLang="ko-KR" sz="1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→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err="1"/>
              <a:t>proc</a:t>
            </a:r>
            <a:r>
              <a:rPr lang="ko-KR" altLang="en-US" sz="1600" dirty="0"/>
              <a:t> </a:t>
            </a:r>
            <a:r>
              <a:rPr lang="en-US" altLang="ko-KR" sz="1600" dirty="0"/>
              <a:t>print data=data-set-name; </a:t>
            </a:r>
            <a:r>
              <a:rPr lang="ko-KR" altLang="en-US" sz="1600" dirty="0"/>
              <a:t>을 통해 내용을 알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03848" y="2564904"/>
            <a:ext cx="2895600" cy="2552700"/>
            <a:chOff x="3124200" y="2964532"/>
            <a:chExt cx="2895600" cy="25527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964532"/>
              <a:ext cx="2895600" cy="2552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135660" y="3159596"/>
              <a:ext cx="288652" cy="23576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28020" y="2964533"/>
              <a:ext cx="2887960" cy="195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data set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구조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서술자 </a:t>
            </a:r>
            <a:r>
              <a:rPr lang="ko-KR" altLang="en-US" sz="1600" dirty="0"/>
              <a:t>부분</a:t>
            </a:r>
            <a:r>
              <a:rPr lang="en-US" altLang="ko-KR" sz="1600" dirty="0"/>
              <a:t>: SAS </a:t>
            </a:r>
            <a:r>
              <a:rPr lang="ko-KR" altLang="en-US" sz="1600" dirty="0"/>
              <a:t>데이터 세트에 대한 정보 표시</a:t>
            </a:r>
            <a:endParaRPr lang="en-US" altLang="ko-KR" sz="1600" dirty="0"/>
          </a:p>
          <a:p>
            <a:pPr lvl="2">
              <a:buFont typeface="Arial" pitchFamily="34" charset="0"/>
              <a:buChar char="•"/>
            </a:pPr>
            <a:r>
              <a:rPr lang="ko-KR" altLang="en-US" sz="1400" dirty="0"/>
              <a:t>데이터 세트의 이름</a:t>
            </a:r>
            <a:endParaRPr lang="en-US" altLang="ko-KR" sz="1400" dirty="0"/>
          </a:p>
          <a:p>
            <a:pPr lvl="2">
              <a:buFont typeface="Arial" pitchFamily="34" charset="0"/>
              <a:buChar char="•"/>
            </a:pPr>
            <a:r>
              <a:rPr lang="ko-KR" altLang="en-US" sz="1400" dirty="0"/>
              <a:t>데이터 세트가 생성된 날짜와 시간</a:t>
            </a:r>
            <a:endParaRPr lang="en-US" altLang="ko-KR" sz="1400" dirty="0"/>
          </a:p>
          <a:p>
            <a:pPr lvl="2">
              <a:buFont typeface="Arial" pitchFamily="34" charset="0"/>
              <a:buChar char="•"/>
            </a:pPr>
            <a:r>
              <a:rPr lang="ko-KR" altLang="en-US" sz="1400" dirty="0"/>
              <a:t>관측치의 수</a:t>
            </a:r>
            <a:endParaRPr lang="en-US" altLang="ko-KR" sz="1400" dirty="0"/>
          </a:p>
          <a:p>
            <a:pPr lvl="2">
              <a:buFont typeface="Arial" pitchFamily="34" charset="0"/>
              <a:buChar char="•"/>
            </a:pPr>
            <a:r>
              <a:rPr lang="ko-KR" altLang="en-US" sz="1400" dirty="0"/>
              <a:t>변수의 총 </a:t>
            </a:r>
            <a:r>
              <a:rPr lang="ko-KR" altLang="en-US" sz="1400" dirty="0" smtClean="0"/>
              <a:t>개수</a:t>
            </a:r>
            <a:endParaRPr lang="en-US" altLang="ko-KR" sz="1400" dirty="0"/>
          </a:p>
          <a:p>
            <a:pPr lvl="2">
              <a:buFont typeface="Arial" pitchFamily="34" charset="0"/>
              <a:buChar char="•"/>
            </a:pPr>
            <a:endParaRPr lang="en-US" altLang="ko-KR" sz="12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err="1"/>
              <a:t>proc</a:t>
            </a:r>
            <a:r>
              <a:rPr lang="en-US" altLang="ko-KR" sz="1600" dirty="0"/>
              <a:t> contents data = data-set-name; </a:t>
            </a:r>
            <a:r>
              <a:rPr lang="ko-KR" altLang="en-US" sz="1600" dirty="0"/>
              <a:t>을 통해 내용을 알 수 있다</a:t>
            </a:r>
            <a:r>
              <a:rPr lang="en-US" altLang="ko-KR" sz="1600" dirty="0" smtClean="0"/>
              <a:t>.</a:t>
            </a:r>
            <a:endParaRPr lang="en-US" altLang="ko-KR" sz="1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933056"/>
            <a:ext cx="43815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Words>2379</Words>
  <Application>Microsoft Office PowerPoint</Application>
  <PresentationFormat>화면 슬라이드 쇼(4:3)</PresentationFormat>
  <Paragraphs>1056</Paragraphs>
  <Slides>56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오렌지</vt:lpstr>
      <vt:lpstr>회귀분석 실습  Base Programming</vt:lpstr>
      <vt:lpstr>SAS의 사용</vt:lpstr>
      <vt:lpstr>SAS의 사용</vt:lpstr>
      <vt:lpstr>SAS의 문장</vt:lpstr>
      <vt:lpstr>SAS의 문장</vt:lpstr>
      <vt:lpstr>SAS의 문장</vt:lpstr>
      <vt:lpstr>DATA STEP</vt:lpstr>
      <vt:lpstr>DATA STEP</vt:lpstr>
      <vt:lpstr>DATA STEP</vt:lpstr>
      <vt:lpstr>DATA STEP</vt:lpstr>
      <vt:lpstr>자료의 입력</vt:lpstr>
      <vt:lpstr>자료의 입력 ) list input</vt:lpstr>
      <vt:lpstr>자료의 입력 ) list input</vt:lpstr>
      <vt:lpstr>자료의 입력 ) list input</vt:lpstr>
      <vt:lpstr>자료의 입력 ) column input</vt:lpstr>
      <vt:lpstr>자료의 입력 ) column input</vt:lpstr>
      <vt:lpstr>자료의 입력 ) column input</vt:lpstr>
      <vt:lpstr>자료의 입력 ) column input</vt:lpstr>
      <vt:lpstr>자료의 입력 ) formatted input</vt:lpstr>
      <vt:lpstr>자료의 입력 ) formatted input</vt:lpstr>
      <vt:lpstr>자료의 입력 ) named input</vt:lpstr>
      <vt:lpstr>예제</vt:lpstr>
      <vt:lpstr>DATA STEP에서의 계산</vt:lpstr>
      <vt:lpstr>DATA STEP에서의 계산</vt:lpstr>
      <vt:lpstr>DATA STEP에서의 계산</vt:lpstr>
      <vt:lpstr>DATA STEP에서의 계산</vt:lpstr>
      <vt:lpstr>조건문: if ~ else</vt:lpstr>
      <vt:lpstr>조건문: if ~ else</vt:lpstr>
      <vt:lpstr>조건문: if ~ else</vt:lpstr>
      <vt:lpstr>조건문: if ~ else</vt:lpstr>
      <vt:lpstr>조건문: if ~ else</vt:lpstr>
      <vt:lpstr>조건문: if ~ else</vt:lpstr>
      <vt:lpstr>논리 연산자</vt:lpstr>
      <vt:lpstr>논리 연산자</vt:lpstr>
      <vt:lpstr>논리 연산자</vt:lpstr>
      <vt:lpstr>keep문과 drop문</vt:lpstr>
      <vt:lpstr>keep문과 drop문</vt:lpstr>
      <vt:lpstr>delete문</vt:lpstr>
      <vt:lpstr>output문</vt:lpstr>
      <vt:lpstr>output문</vt:lpstr>
      <vt:lpstr>자료의 입출력_infile문</vt:lpstr>
      <vt:lpstr>자료의 입출력_set문</vt:lpstr>
      <vt:lpstr>자료의 입출력_set문</vt:lpstr>
      <vt:lpstr>자료의 입출력_set문</vt:lpstr>
      <vt:lpstr>자료의 입출력_set문</vt:lpstr>
      <vt:lpstr>자료의 입출력_merge문</vt:lpstr>
      <vt:lpstr>자료의 입출력_merge문</vt:lpstr>
      <vt:lpstr>자료 읽기: @@</vt:lpstr>
      <vt:lpstr>자료 읽기: @@</vt:lpstr>
      <vt:lpstr>label문</vt:lpstr>
      <vt:lpstr>예제1) exam data</vt:lpstr>
      <vt:lpstr>PROCESURE STEP</vt:lpstr>
      <vt:lpstr>proc print문</vt:lpstr>
      <vt:lpstr>proc sort문</vt:lpstr>
      <vt:lpstr>proc means문</vt:lpstr>
      <vt:lpstr>예제2) college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</dc:creator>
  <cp:lastModifiedBy>Dharma</cp:lastModifiedBy>
  <cp:revision>71</cp:revision>
  <dcterms:created xsi:type="dcterms:W3CDTF">2011-03-07T11:30:19Z</dcterms:created>
  <dcterms:modified xsi:type="dcterms:W3CDTF">2013-09-21T11:03:33Z</dcterms:modified>
</cp:coreProperties>
</file>