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0" r:id="rId2"/>
    <p:sldId id="280" r:id="rId3"/>
    <p:sldId id="257" r:id="rId4"/>
    <p:sldId id="261" r:id="rId5"/>
    <p:sldId id="258" r:id="rId6"/>
    <p:sldId id="281" r:id="rId7"/>
    <p:sldId id="259" r:id="rId8"/>
    <p:sldId id="262" r:id="rId9"/>
    <p:sldId id="263" r:id="rId10"/>
    <p:sldId id="264" r:id="rId11"/>
    <p:sldId id="265" r:id="rId12"/>
    <p:sldId id="27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7" r:id="rId27"/>
    <p:sldId id="299" r:id="rId28"/>
    <p:sldId id="30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>
      <p:cViewPr varScale="1">
        <p:scale>
          <a:sx n="111" d="100"/>
          <a:sy n="111" d="100"/>
        </p:scale>
        <p:origin x="2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32C9D-D6A1-4AF5-AD81-B7101EBEE603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903E-1EC7-4248-8903-1D5F827CE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9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A903E-1EC7-4248-8903-1D5F827CE3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4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2FC7E-1C7F-4021-A7CF-05F83D03B54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3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1B4F-4EA4-4719-B66A-1AF2F0DD4E6A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BF2E-84E7-4566-A25F-24A72CA3A62A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250A-060B-4BC8-ADB5-75E28EC518A9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AF4A-7E51-43CE-B039-39F8B87A49A8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3B54-4493-4E98-BDD9-D94714FB28D1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06C9-E9D1-495A-BB40-34FE49EC2FC4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CD8-9EDA-4DA8-8E63-15F6C479121F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85EB-50FF-435F-9B17-208808CE9759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82A6-AF21-4CDD-A62A-05598D11C255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83CD-5FB5-4B61-A467-E626CC57DCF1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1890-39E6-4C8D-AD7E-91719B98677D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D8CA-F5DB-45B4-80A2-E394D763D358}" type="datetime1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714356"/>
            <a:ext cx="60516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SQL</a:t>
            </a:r>
            <a:r>
              <a:rPr lang="en-US" altLang="ko-KR" sz="2400" dirty="0" smtClean="0"/>
              <a:t> :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Structured Query Language </a:t>
            </a:r>
            <a:r>
              <a:rPr lang="ko-KR" altLang="en-US" sz="2400" dirty="0" smtClean="0"/>
              <a:t>의 약어로써</a:t>
            </a:r>
            <a:r>
              <a:rPr lang="en-US" altLang="ko-KR" sz="2400" dirty="0" smtClean="0"/>
              <a:t>, </a:t>
            </a:r>
          </a:p>
          <a:p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데이터베이스 테이블을 </a:t>
            </a:r>
            <a:endParaRPr lang="en-US" altLang="ko-KR" sz="2400" dirty="0" smtClean="0"/>
          </a:p>
          <a:p>
            <a:r>
              <a:rPr lang="ko-KR" altLang="en-US" sz="2400" dirty="0" smtClean="0"/>
              <a:t>검색하거나 갱신하는데 사용되는 표준언어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3288100"/>
            <a:ext cx="5968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SQL</a:t>
            </a:r>
            <a:r>
              <a:rPr lang="ko-KR" altLang="en-US" sz="2400" dirty="0" smtClean="0"/>
              <a:t>의 주요 기능 및 장점 </a:t>
            </a:r>
            <a:r>
              <a:rPr lang="en-US" altLang="ko-KR" sz="2400" dirty="0" smtClean="0"/>
              <a:t>: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테이블의 검색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추출 등</a:t>
            </a:r>
            <a:r>
              <a:rPr lang="en-US" altLang="ko-KR" sz="2400" dirty="0" smtClean="0"/>
              <a:t>.. </a:t>
            </a:r>
          </a:p>
          <a:p>
            <a:r>
              <a:rPr lang="ko-KR" altLang="en-US" sz="2400" dirty="0" smtClean="0"/>
              <a:t>테이블 관련 작업에 특화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Select</a:t>
            </a:r>
            <a:r>
              <a:rPr lang="ko-KR" altLang="en-US" sz="2400" dirty="0" smtClean="0"/>
              <a:t>문을 이용한 테이블의 질의</a:t>
            </a:r>
            <a:r>
              <a:rPr lang="en-US" altLang="ko-KR" sz="2400" dirty="0" smtClean="0"/>
              <a:t>(4) 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4115" y="1071546"/>
            <a:ext cx="293830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5694115" y="1071546"/>
            <a:ext cx="2928958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64" y="3429000"/>
            <a:ext cx="336913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직사각형 31"/>
          <p:cNvSpPr/>
          <p:nvPr/>
        </p:nvSpPr>
        <p:spPr>
          <a:xfrm>
            <a:off x="5667364" y="3429000"/>
            <a:ext cx="3357586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5" y="3469467"/>
            <a:ext cx="512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274174" y="3429000"/>
            <a:ext cx="5286412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5133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74174" y="1072116"/>
            <a:ext cx="5286412" cy="1204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Select</a:t>
            </a:r>
            <a:r>
              <a:rPr lang="ko-KR" altLang="en-US" sz="2400" dirty="0" smtClean="0"/>
              <a:t>문을 이용한 테이블의 질의</a:t>
            </a:r>
            <a:r>
              <a:rPr lang="en-US" altLang="ko-KR" sz="2400" dirty="0" smtClean="0"/>
              <a:t>(5) 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04248" y="4581128"/>
            <a:ext cx="2113923" cy="1368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48768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74174" y="1070406"/>
            <a:ext cx="5143536" cy="1321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49815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51520" y="2899925"/>
            <a:ext cx="5143536" cy="1321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68155"/>
            <a:ext cx="60864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66716" y="4571008"/>
            <a:ext cx="6249500" cy="1378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61" y="1196752"/>
            <a:ext cx="21526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804248" y="1052736"/>
            <a:ext cx="2113923" cy="133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61" y="3120577"/>
            <a:ext cx="21240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804248" y="2924944"/>
            <a:ext cx="2113923" cy="1296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59" y="4746090"/>
            <a:ext cx="15621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7286675" cy="188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285720" y="357166"/>
            <a:ext cx="728667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357431"/>
            <a:ext cx="4214842" cy="18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285720" y="2357430"/>
            <a:ext cx="4214842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19" y="4357694"/>
            <a:ext cx="734614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285720" y="4357694"/>
            <a:ext cx="7358114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2637534"/>
            <a:ext cx="46506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일부 공통된 정보를 공유하는</a:t>
            </a:r>
            <a:r>
              <a:rPr lang="en-US" altLang="ko-KR" sz="2400" b="1" dirty="0" smtClean="0"/>
              <a:t>..</a:t>
            </a:r>
          </a:p>
          <a:p>
            <a:r>
              <a:rPr lang="ko-KR" altLang="en-US" sz="4000" b="1" dirty="0" smtClean="0"/>
              <a:t>데이터들 간의 결합</a:t>
            </a:r>
            <a:endParaRPr lang="en-US" altLang="ko-KR" sz="40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7286675" cy="188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85720" y="357166"/>
            <a:ext cx="728667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357431"/>
            <a:ext cx="4214842" cy="18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285720" y="2357430"/>
            <a:ext cx="4214842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2637534"/>
            <a:ext cx="46506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일부 공통된 정보를 공유하는</a:t>
            </a:r>
            <a:r>
              <a:rPr lang="en-US" altLang="ko-KR" sz="2400" b="1" dirty="0" smtClean="0"/>
              <a:t>..</a:t>
            </a:r>
          </a:p>
          <a:p>
            <a:r>
              <a:rPr lang="ko-KR" altLang="en-US" sz="4000" b="1" dirty="0" smtClean="0"/>
              <a:t>데이터들 간의 결합</a:t>
            </a:r>
            <a:endParaRPr lang="en-US" altLang="ko-KR" sz="4000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357695"/>
            <a:ext cx="728667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285720" y="4357694"/>
            <a:ext cx="728667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7286675" cy="188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85720" y="1500174"/>
            <a:ext cx="728667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3500438"/>
            <a:ext cx="4091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Team : </a:t>
            </a:r>
            <a:r>
              <a:rPr lang="ko-KR" altLang="en-US" sz="2400" b="1" dirty="0" smtClean="0"/>
              <a:t>팀 이름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Name : </a:t>
            </a:r>
            <a:r>
              <a:rPr lang="ko-KR" altLang="en-US" sz="2400" b="1" dirty="0" smtClean="0"/>
              <a:t>선수 이름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Posi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포지션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Backn</a:t>
            </a:r>
            <a:r>
              <a:rPr lang="en-US" altLang="ko-KR" sz="2400" b="1" dirty="0" smtClean="0"/>
              <a:t> : </a:t>
            </a:r>
            <a:r>
              <a:rPr lang="ko-KR" altLang="en-US" sz="2400" b="1" dirty="0" err="1" smtClean="0"/>
              <a:t>등번호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Score : </a:t>
            </a:r>
            <a:r>
              <a:rPr lang="ko-KR" altLang="en-US" sz="2400" b="1" dirty="0" smtClean="0"/>
              <a:t>득점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Freeth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자유투에 의한 득점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Freetry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자유투 시도횟수</a:t>
            </a:r>
            <a:endParaRPr lang="en-US" altLang="ko-KR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81215" y="3500438"/>
            <a:ext cx="4091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Reb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리바운드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Assist : </a:t>
            </a:r>
            <a:r>
              <a:rPr lang="ko-KR" altLang="en-US" sz="2400" b="1" dirty="0" smtClean="0"/>
              <a:t>어시스트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Foult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반칙횟수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Time : </a:t>
            </a:r>
            <a:r>
              <a:rPr lang="ko-KR" altLang="en-US" sz="2400" b="1" dirty="0" smtClean="0"/>
              <a:t>경기출장시간</a:t>
            </a:r>
            <a:endParaRPr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827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 </a:t>
            </a:r>
            <a:r>
              <a:rPr lang="en-US" altLang="ko-KR" sz="2400" b="1" dirty="0" smtClean="0"/>
              <a:t>kbl1 : </a:t>
            </a:r>
          </a:p>
          <a:p>
            <a:r>
              <a:rPr lang="en-US" altLang="ko-KR" sz="2400" b="1" dirty="0" smtClean="0"/>
              <a:t>1997</a:t>
            </a:r>
            <a:r>
              <a:rPr lang="ko-KR" altLang="en-US" sz="2400" b="1" dirty="0" smtClean="0"/>
              <a:t>년 </a:t>
            </a:r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월 세 번째 주 일요일 벌어진 농구경기 기록에서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공헌도가 높은 </a:t>
            </a:r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명의 선수들의 기록</a:t>
            </a:r>
            <a:endParaRPr lang="en-US" altLang="ko-KR" sz="4000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00438"/>
            <a:ext cx="49991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Team : </a:t>
            </a:r>
            <a:r>
              <a:rPr lang="ko-KR" altLang="en-US" sz="2400" b="1" dirty="0" smtClean="0"/>
              <a:t>팀 이름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Backn</a:t>
            </a:r>
            <a:r>
              <a:rPr lang="en-US" altLang="ko-KR" sz="2400" b="1" dirty="0" smtClean="0"/>
              <a:t> : </a:t>
            </a:r>
            <a:r>
              <a:rPr lang="ko-KR" altLang="en-US" sz="2400" b="1" dirty="0" err="1" smtClean="0"/>
              <a:t>등번호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Suc2p : </a:t>
            </a:r>
            <a:r>
              <a:rPr lang="ko-KR" altLang="en-US" sz="2400" b="1" dirty="0" smtClean="0"/>
              <a:t>각 </a:t>
            </a:r>
            <a:r>
              <a:rPr lang="ko-KR" altLang="en-US" sz="2400" b="1" dirty="0" err="1" smtClean="0"/>
              <a:t>선수별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점 슛 득점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Try2p : </a:t>
            </a:r>
            <a:r>
              <a:rPr lang="ko-KR" altLang="en-US" sz="2400" b="1" dirty="0" smtClean="0"/>
              <a:t>각 </a:t>
            </a:r>
            <a:r>
              <a:rPr lang="ko-KR" altLang="en-US" sz="2400" b="1" dirty="0" err="1" smtClean="0"/>
              <a:t>선수별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점 슛 시도횟수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Suc3p : </a:t>
            </a:r>
            <a:r>
              <a:rPr lang="ko-KR" altLang="en-US" sz="2400" b="1" dirty="0" smtClean="0"/>
              <a:t>각 </a:t>
            </a:r>
            <a:r>
              <a:rPr lang="ko-KR" altLang="en-US" sz="2400" b="1" dirty="0" err="1" smtClean="0"/>
              <a:t>선수별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점 슛 득점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Try3p : </a:t>
            </a:r>
            <a:r>
              <a:rPr lang="ko-KR" altLang="en-US" sz="2400" b="1" dirty="0" smtClean="0"/>
              <a:t>각 </a:t>
            </a:r>
            <a:r>
              <a:rPr lang="ko-KR" altLang="en-US" sz="2400" b="1" dirty="0" err="1" smtClean="0"/>
              <a:t>선수별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점 슛 시도횟수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5720" y="214290"/>
            <a:ext cx="8922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 </a:t>
            </a:r>
            <a:r>
              <a:rPr lang="en-US" altLang="ko-KR" sz="2400" b="1" dirty="0" smtClean="0"/>
              <a:t>kbl2 : </a:t>
            </a:r>
          </a:p>
          <a:p>
            <a:r>
              <a:rPr lang="en-US" altLang="ko-KR" sz="2400" b="1" dirty="0" smtClean="0"/>
              <a:t>1997</a:t>
            </a:r>
            <a:r>
              <a:rPr lang="ko-KR" altLang="en-US" sz="2400" b="1" dirty="0" smtClean="0"/>
              <a:t>년 </a:t>
            </a:r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월 세 번째 주 일요일 벌어진 농구경기 기록에서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공헌도가 높은 </a:t>
            </a:r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명의 선수들의 기록</a:t>
            </a:r>
            <a:r>
              <a:rPr lang="en-US" altLang="ko-KR" sz="2400" b="1" dirty="0" smtClean="0"/>
              <a:t>(kbl1</a:t>
            </a:r>
            <a:r>
              <a:rPr lang="ko-KR" altLang="en-US" sz="2400" b="1" dirty="0" smtClean="0"/>
              <a:t>과 같은 날짜의 기록</a:t>
            </a:r>
            <a:r>
              <a:rPr lang="en-US" altLang="ko-KR" sz="2400" b="1" dirty="0" smtClean="0"/>
              <a:t>)</a:t>
            </a:r>
            <a:endParaRPr lang="en-US" altLang="ko-KR" sz="4000" b="1" dirty="0" smtClean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4214842" cy="18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85720" y="1500174"/>
            <a:ext cx="4214842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00438"/>
            <a:ext cx="4091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Team : </a:t>
            </a:r>
            <a:r>
              <a:rPr lang="ko-KR" altLang="en-US" sz="2400" b="1" dirty="0" smtClean="0"/>
              <a:t>팀 이름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Name : </a:t>
            </a:r>
            <a:r>
              <a:rPr lang="ko-KR" altLang="en-US" sz="2400" b="1" dirty="0" smtClean="0"/>
              <a:t>선수 이름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Posi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포지션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Backn</a:t>
            </a:r>
            <a:r>
              <a:rPr lang="en-US" altLang="ko-KR" sz="2400" b="1" dirty="0" smtClean="0"/>
              <a:t> : </a:t>
            </a:r>
            <a:r>
              <a:rPr lang="ko-KR" altLang="en-US" sz="2400" b="1" dirty="0" err="1" smtClean="0"/>
              <a:t>등번호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Score : </a:t>
            </a:r>
            <a:r>
              <a:rPr lang="ko-KR" altLang="en-US" sz="2400" b="1" dirty="0" smtClean="0"/>
              <a:t>득점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Freeth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자유투에 의한 득점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Freetry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자유투 시도횟수</a:t>
            </a:r>
            <a:endParaRPr lang="en-US" altLang="ko-KR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81215" y="3500438"/>
            <a:ext cx="4091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Reb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리바운드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Assist : </a:t>
            </a:r>
            <a:r>
              <a:rPr lang="ko-KR" altLang="en-US" sz="2400" b="1" dirty="0" smtClean="0"/>
              <a:t>어시스트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Foult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반칙횟수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Time : </a:t>
            </a:r>
            <a:r>
              <a:rPr lang="ko-KR" altLang="en-US" sz="2400" b="1" dirty="0" smtClean="0"/>
              <a:t>경기출장시간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5720" y="214290"/>
            <a:ext cx="8409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 </a:t>
            </a:r>
            <a:r>
              <a:rPr lang="en-US" altLang="ko-KR" sz="2400" b="1" dirty="0" smtClean="0"/>
              <a:t>kbl3 : </a:t>
            </a:r>
          </a:p>
          <a:p>
            <a:r>
              <a:rPr lang="en-US" altLang="ko-KR" sz="2400" b="1" dirty="0" smtClean="0"/>
              <a:t>1998</a:t>
            </a:r>
            <a:r>
              <a:rPr lang="ko-KR" altLang="en-US" sz="2400" b="1" dirty="0" smtClean="0"/>
              <a:t>년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월 첫 번째 주 일요일 벌어진 농구경기 기록에서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공헌도가 높은 </a:t>
            </a:r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명의 선수들의 기록</a:t>
            </a:r>
            <a:endParaRPr lang="en-US" altLang="ko-KR" sz="4000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15789"/>
            <a:ext cx="7286676" cy="191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285720" y="1500174"/>
            <a:ext cx="7286676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42976" y="714356"/>
            <a:ext cx="1857388" cy="1857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285984" y="714356"/>
            <a:ext cx="1857388" cy="1857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643438" y="714356"/>
            <a:ext cx="1857388" cy="1857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786446" y="714356"/>
            <a:ext cx="1857388" cy="1857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643438" y="3500438"/>
            <a:ext cx="1857388" cy="1857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786446" y="3500438"/>
            <a:ext cx="1857388" cy="1857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142976" y="3500438"/>
            <a:ext cx="1857388" cy="1857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285984" y="3500438"/>
            <a:ext cx="1857388" cy="1857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28860" y="1214422"/>
            <a:ext cx="357190" cy="357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28860" y="1643050"/>
            <a:ext cx="357190" cy="357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29322" y="1214422"/>
            <a:ext cx="357190" cy="357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929322" y="1643050"/>
            <a:ext cx="357190" cy="357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286380" y="1214422"/>
            <a:ext cx="357190" cy="35719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286380" y="1643050"/>
            <a:ext cx="357190" cy="35719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929322" y="4000504"/>
            <a:ext cx="357190" cy="357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29322" y="4429132"/>
            <a:ext cx="357190" cy="357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86380" y="4000504"/>
            <a:ext cx="357190" cy="35719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286380" y="4429132"/>
            <a:ext cx="357190" cy="35719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643702" y="4000504"/>
            <a:ext cx="357190" cy="3571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643702" y="4429132"/>
            <a:ext cx="357190" cy="3571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428860" y="4000504"/>
            <a:ext cx="357190" cy="357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428860" y="4429132"/>
            <a:ext cx="357190" cy="357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143240" y="4000504"/>
            <a:ext cx="357190" cy="3571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143240" y="4429132"/>
            <a:ext cx="357190" cy="3571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51024" y="28572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Inner join</a:t>
            </a:r>
            <a:endParaRPr lang="en-US" altLang="ko-KR" sz="4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500694" y="285728"/>
            <a:ext cx="141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Left join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32213" y="3038773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Right join</a:t>
            </a:r>
            <a:endParaRPr lang="en-US" altLang="ko-KR" sz="40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495142" y="3038773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Full join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가지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join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별 데이터 결합의 예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142984"/>
            <a:ext cx="7286675" cy="188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928662" y="1142984"/>
            <a:ext cx="728667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658929"/>
            <a:ext cx="7286676" cy="191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928662" y="3643314"/>
            <a:ext cx="7286676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>
            <a:off x="4357686" y="3143248"/>
            <a:ext cx="285752" cy="28575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/>
          <p:nvPr/>
        </p:nvSpPr>
        <p:spPr>
          <a:xfrm>
            <a:off x="2500298" y="3143248"/>
            <a:ext cx="285752" cy="28575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십자형 10"/>
          <p:cNvSpPr/>
          <p:nvPr/>
        </p:nvSpPr>
        <p:spPr>
          <a:xfrm>
            <a:off x="6143636" y="3143248"/>
            <a:ext cx="285752" cy="28575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Inner join</a:t>
            </a:r>
            <a:r>
              <a:rPr lang="ko-KR" altLang="en-US" sz="2400" b="1" dirty="0" smtClean="0"/>
              <a:t>의 예제</a:t>
            </a:r>
            <a:endParaRPr lang="en-US" altLang="ko-KR" sz="4000" b="1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3" y="1071546"/>
            <a:ext cx="719737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785786" y="1000108"/>
            <a:ext cx="7286676" cy="207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500437"/>
            <a:ext cx="7286676" cy="111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직사각형 24"/>
          <p:cNvSpPr/>
          <p:nvPr/>
        </p:nvSpPr>
        <p:spPr>
          <a:xfrm>
            <a:off x="785786" y="3500438"/>
            <a:ext cx="728667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7286675" cy="188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85720" y="1500174"/>
            <a:ext cx="728667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3500438"/>
            <a:ext cx="4091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Team : </a:t>
            </a:r>
            <a:r>
              <a:rPr lang="ko-KR" altLang="en-US" sz="2400" b="1" dirty="0" smtClean="0"/>
              <a:t>팀 이름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Name : </a:t>
            </a:r>
            <a:r>
              <a:rPr lang="ko-KR" altLang="en-US" sz="2400" b="1" dirty="0" smtClean="0"/>
              <a:t>선수 이름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Posi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포지션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Backn</a:t>
            </a:r>
            <a:r>
              <a:rPr lang="en-US" altLang="ko-KR" sz="2400" b="1" dirty="0" smtClean="0"/>
              <a:t> : </a:t>
            </a:r>
            <a:r>
              <a:rPr lang="ko-KR" altLang="en-US" sz="2400" b="1" dirty="0" err="1" smtClean="0"/>
              <a:t>등번호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Score : </a:t>
            </a:r>
            <a:r>
              <a:rPr lang="ko-KR" altLang="en-US" sz="2400" b="1" dirty="0" smtClean="0"/>
              <a:t>득점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Freeth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자유투에 의한 득점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Freetry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자유투 시도횟수</a:t>
            </a:r>
            <a:endParaRPr lang="en-US" altLang="ko-KR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81215" y="3500438"/>
            <a:ext cx="4091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Reb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리바운드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Assist : </a:t>
            </a:r>
            <a:r>
              <a:rPr lang="ko-KR" altLang="en-US" sz="2400" b="1" dirty="0" smtClean="0"/>
              <a:t>어시스트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Foult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반칙횟수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Time : </a:t>
            </a:r>
            <a:r>
              <a:rPr lang="ko-KR" altLang="en-US" sz="2400" b="1" dirty="0" smtClean="0"/>
              <a:t>경기출장시간</a:t>
            </a:r>
            <a:endParaRPr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827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데이터 </a:t>
            </a:r>
            <a:r>
              <a:rPr lang="en-US" altLang="ko-KR" sz="2400" b="1" dirty="0" smtClean="0"/>
              <a:t>kbl1 : </a:t>
            </a:r>
          </a:p>
          <a:p>
            <a:r>
              <a:rPr lang="en-US" altLang="ko-KR" sz="2400" b="1" dirty="0" smtClean="0"/>
              <a:t>1997</a:t>
            </a:r>
            <a:r>
              <a:rPr lang="ko-KR" altLang="en-US" sz="2400" b="1" dirty="0" smtClean="0"/>
              <a:t>년 </a:t>
            </a:r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월 세 번째 주 일요일 벌어진 농구경기 기록에서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공헌도가 높은 </a:t>
            </a:r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명의 선수들의 기록</a:t>
            </a:r>
            <a:endParaRPr lang="en-US" altLang="ko-KR" sz="4000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518150"/>
            <a:ext cx="7286676" cy="105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071547"/>
            <a:ext cx="6072230" cy="194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785786" y="1000108"/>
            <a:ext cx="7286676" cy="200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5786" y="3500438"/>
            <a:ext cx="728667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Inner join</a:t>
            </a:r>
            <a:endParaRPr lang="en-US" altLang="ko-KR" sz="4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500438"/>
            <a:ext cx="527201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785786" y="3500438"/>
            <a:ext cx="5286412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922" y="1071545"/>
            <a:ext cx="7021664" cy="187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785786" y="1000108"/>
            <a:ext cx="7286676" cy="207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312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Outer join(Left join)</a:t>
            </a:r>
            <a:endParaRPr lang="en-US" altLang="ko-KR" sz="4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500437"/>
            <a:ext cx="3786214" cy="253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785786" y="3500438"/>
            <a:ext cx="3786214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071545"/>
            <a:ext cx="7072362" cy="190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785786" y="1000108"/>
            <a:ext cx="7286676" cy="200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85786" y="908720"/>
            <a:ext cx="7286676" cy="207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194736"/>
            <a:ext cx="378621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785786" y="3194736"/>
            <a:ext cx="3786214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285728"/>
            <a:ext cx="3344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Outer join(Right join)</a:t>
            </a:r>
            <a:endParaRPr lang="en-US" altLang="ko-KR" sz="4000" b="1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044715"/>
            <a:ext cx="7099152" cy="181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4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307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Outer join(Full join)</a:t>
            </a:r>
            <a:endParaRPr lang="en-US" altLang="ko-KR" sz="40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85786" y="1000108"/>
            <a:ext cx="7286676" cy="207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071546"/>
            <a:ext cx="706615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286124"/>
            <a:ext cx="328614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785786" y="3286124"/>
            <a:ext cx="3286148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307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Outer join(Full join)</a:t>
            </a:r>
            <a:endParaRPr lang="en-US" altLang="ko-KR" sz="4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14348" y="1000108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Modefied</a:t>
            </a:r>
            <a:r>
              <a:rPr lang="en-US" altLang="ko-KR" sz="2400" b="1" dirty="0" smtClean="0"/>
              <a:t> code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414" y="1500174"/>
            <a:ext cx="880771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142844" y="1500174"/>
            <a:ext cx="8858280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295671"/>
            <a:ext cx="3286148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142844" y="3286124"/>
            <a:ext cx="3286148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7850" y="795338"/>
            <a:ext cx="5448300" cy="526732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419872" y="2276872"/>
            <a:ext cx="2304256" cy="2304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4355976" y="1340768"/>
            <a:ext cx="504056" cy="504056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20381894">
            <a:off x="6014847" y="2706234"/>
            <a:ext cx="504056" cy="504056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3229801">
            <a:off x="5255423" y="4692803"/>
            <a:ext cx="504056" cy="504056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1966029">
            <a:off x="2642428" y="2525156"/>
            <a:ext cx="504056" cy="504056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7647019">
            <a:off x="3113392" y="4625580"/>
            <a:ext cx="504056" cy="504056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7850" y="795338"/>
            <a:ext cx="5448300" cy="526732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419872" y="2276872"/>
            <a:ext cx="2304256" cy="2304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642428" y="1340768"/>
            <a:ext cx="3876475" cy="3856091"/>
            <a:chOff x="2642428" y="1340768"/>
            <a:chExt cx="3876475" cy="3856091"/>
          </a:xfrm>
          <a:solidFill>
            <a:schemeClr val="accent5">
              <a:lumMod val="50000"/>
            </a:schemeClr>
          </a:solidFill>
        </p:grpSpPr>
        <p:sp>
          <p:nvSpPr>
            <p:cNvPr id="18" name="아래쪽 화살표 17"/>
            <p:cNvSpPr/>
            <p:nvPr/>
          </p:nvSpPr>
          <p:spPr>
            <a:xfrm rot="16200000">
              <a:off x="4355976" y="1340768"/>
              <a:ext cx="504056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아래쪽 화살표 18"/>
            <p:cNvSpPr/>
            <p:nvPr/>
          </p:nvSpPr>
          <p:spPr>
            <a:xfrm rot="20381894">
              <a:off x="6014847" y="2706234"/>
              <a:ext cx="504056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아래쪽 화살표 19"/>
            <p:cNvSpPr/>
            <p:nvPr/>
          </p:nvSpPr>
          <p:spPr>
            <a:xfrm rot="3229801">
              <a:off x="5255423" y="4692803"/>
              <a:ext cx="504056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아래쪽 화살표 21"/>
            <p:cNvSpPr/>
            <p:nvPr/>
          </p:nvSpPr>
          <p:spPr>
            <a:xfrm rot="11966029">
              <a:off x="2642428" y="2525156"/>
              <a:ext cx="504056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아래쪽 화살표 22"/>
            <p:cNvSpPr/>
            <p:nvPr/>
          </p:nvSpPr>
          <p:spPr>
            <a:xfrm rot="7647019">
              <a:off x="3113392" y="4625580"/>
              <a:ext cx="504056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7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7850" y="795338"/>
            <a:ext cx="5448300" cy="526732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419872" y="2276872"/>
            <a:ext cx="2304256" cy="23042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642428" y="1340768"/>
            <a:ext cx="3876475" cy="3856091"/>
            <a:chOff x="2642428" y="1340768"/>
            <a:chExt cx="3876475" cy="3856091"/>
          </a:xfrm>
          <a:solidFill>
            <a:schemeClr val="tx2">
              <a:lumMod val="75000"/>
            </a:schemeClr>
          </a:solidFill>
        </p:grpSpPr>
        <p:sp>
          <p:nvSpPr>
            <p:cNvPr id="18" name="아래쪽 화살표 17"/>
            <p:cNvSpPr/>
            <p:nvPr/>
          </p:nvSpPr>
          <p:spPr>
            <a:xfrm rot="16200000">
              <a:off x="4355976" y="1340768"/>
              <a:ext cx="504056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아래쪽 화살표 18"/>
            <p:cNvSpPr/>
            <p:nvPr/>
          </p:nvSpPr>
          <p:spPr>
            <a:xfrm rot="20381894">
              <a:off x="6014847" y="2706234"/>
              <a:ext cx="504056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아래쪽 화살표 19"/>
            <p:cNvSpPr/>
            <p:nvPr/>
          </p:nvSpPr>
          <p:spPr>
            <a:xfrm rot="3229801">
              <a:off x="5255423" y="4692803"/>
              <a:ext cx="504056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아래쪽 화살표 21"/>
            <p:cNvSpPr/>
            <p:nvPr/>
          </p:nvSpPr>
          <p:spPr>
            <a:xfrm rot="11966029">
              <a:off x="2642428" y="2525156"/>
              <a:ext cx="504056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아래쪽 화살표 22"/>
            <p:cNvSpPr/>
            <p:nvPr/>
          </p:nvSpPr>
          <p:spPr>
            <a:xfrm rot="7647019">
              <a:off x="3113392" y="4625580"/>
              <a:ext cx="504056" cy="50405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3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2000240"/>
            <a:ext cx="850112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357158" y="2000240"/>
            <a:ext cx="850112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7189" y="214290"/>
            <a:ext cx="6070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Q : </a:t>
            </a:r>
          </a:p>
          <a:p>
            <a:r>
              <a:rPr lang="ko-KR" altLang="en-US" sz="2400" dirty="0" smtClean="0"/>
              <a:t>데이터 </a:t>
            </a:r>
            <a:r>
              <a:rPr lang="en-US" altLang="ko-KR" sz="2400" dirty="0" smtClean="0"/>
              <a:t>kbl1</a:t>
            </a:r>
            <a:r>
              <a:rPr lang="ko-KR" altLang="en-US" sz="2400" dirty="0" smtClean="0"/>
              <a:t>을 사용하여</a:t>
            </a:r>
            <a:r>
              <a:rPr lang="en-US" altLang="ko-KR" sz="2400" dirty="0" smtClean="0"/>
              <a:t>,</a:t>
            </a:r>
          </a:p>
          <a:p>
            <a:r>
              <a:rPr lang="ko-KR" altLang="en-US" sz="2400" dirty="0" smtClean="0"/>
              <a:t>각 팀의 가드 진이 얻은 총득점을 계산하고</a:t>
            </a:r>
            <a:endParaRPr lang="en-US" altLang="ko-KR" sz="2400" dirty="0" smtClean="0"/>
          </a:p>
          <a:p>
            <a:r>
              <a:rPr lang="ko-KR" altLang="en-US" sz="2400" dirty="0" smtClean="0"/>
              <a:t>결과를 총득점 순으로 출력</a:t>
            </a:r>
            <a:endParaRPr lang="en-US" altLang="ko-KR" sz="24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19" y="357166"/>
            <a:ext cx="6100783" cy="232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357166"/>
            <a:ext cx="6500858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143248"/>
            <a:ext cx="4374444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00034" y="3143248"/>
            <a:ext cx="4429156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05"/>
            <a:ext cx="4500594" cy="431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85720" y="428604"/>
            <a:ext cx="4643470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428604"/>
            <a:ext cx="34671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928934"/>
            <a:ext cx="306101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357818" y="428604"/>
            <a:ext cx="3500462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00694" y="2928934"/>
            <a:ext cx="3071834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89548"/>
            <a:ext cx="768716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HY헤드라인M" pitchFamily="18" charset="-127"/>
                <a:ea typeface="HY헤드라인M" pitchFamily="18" charset="-127"/>
              </a:rPr>
              <a:t>Proc </a:t>
            </a:r>
            <a:r>
              <a:rPr lang="en-US" altLang="ko-KR" sz="3600" b="1" dirty="0" err="1" smtClean="0"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en-US" altLang="ko-KR" sz="36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600" b="1" dirty="0" smtClean="0">
                <a:latin typeface="HY헤드라인M" pitchFamily="18" charset="-127"/>
                <a:ea typeface="HY헤드라인M" pitchFamily="18" charset="-127"/>
              </a:rPr>
              <a:t>구문 구조</a:t>
            </a:r>
            <a:endParaRPr lang="en-US" altLang="ko-KR" sz="36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Proc 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	&lt;create table tablename-1&gt;</a:t>
            </a:r>
          </a:p>
          <a:p>
            <a:r>
              <a:rPr lang="en-US" altLang="ko-KR" sz="2400" dirty="0" smtClean="0"/>
              <a:t>	select column-1 &lt;, column-2&gt;…</a:t>
            </a:r>
          </a:p>
          <a:p>
            <a:r>
              <a:rPr lang="en-US" altLang="ko-KR" sz="2400" dirty="0" smtClean="0"/>
              <a:t>	from table-1 &lt;, table-2&gt;…</a:t>
            </a:r>
          </a:p>
          <a:p>
            <a:r>
              <a:rPr lang="en-US" altLang="ko-KR" sz="2400" dirty="0" smtClean="0"/>
              <a:t>	&lt;where expression&gt;</a:t>
            </a:r>
          </a:p>
          <a:p>
            <a:r>
              <a:rPr lang="en-US" altLang="ko-KR" sz="2400" dirty="0" smtClean="0"/>
              <a:t>	&lt;group by column-1 &lt;, column-2&gt;…&gt;</a:t>
            </a:r>
          </a:p>
          <a:p>
            <a:r>
              <a:rPr lang="en-US" altLang="ko-KR" sz="2400" dirty="0" smtClean="0"/>
              <a:t>	&lt;having expression&gt;</a:t>
            </a:r>
          </a:p>
          <a:p>
            <a:r>
              <a:rPr lang="en-US" altLang="ko-KR" sz="2400" dirty="0" smtClean="0"/>
              <a:t>	&lt;order by column-1 &lt;, column-2&gt;… &lt;</a:t>
            </a:r>
            <a:r>
              <a:rPr lang="en-US" altLang="ko-KR" sz="2400" dirty="0" err="1" smtClean="0"/>
              <a:t>desc</a:t>
            </a:r>
            <a:r>
              <a:rPr lang="en-US" altLang="ko-KR" sz="2400" dirty="0" smtClean="0"/>
              <a:t>&gt;&gt;;</a:t>
            </a:r>
          </a:p>
          <a:p>
            <a:r>
              <a:rPr lang="en-US" altLang="ko-KR" sz="2400" dirty="0" smtClean="0"/>
              <a:t>Quit;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034" y="1785926"/>
            <a:ext cx="7786742" cy="3643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Select</a:t>
            </a:r>
            <a:r>
              <a:rPr lang="ko-KR" altLang="en-US" sz="2400" dirty="0" smtClean="0"/>
              <a:t>문을 이용한 테이블의 질의</a:t>
            </a:r>
            <a:r>
              <a:rPr lang="en-US" altLang="ko-KR" sz="2400" dirty="0" smtClean="0"/>
              <a:t>(1)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2000240"/>
            <a:ext cx="2571768" cy="334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071546"/>
            <a:ext cx="862451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5786446" y="2000240"/>
            <a:ext cx="2571768" cy="335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2" y="2054879"/>
            <a:ext cx="3855942" cy="79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99464" y="2000240"/>
            <a:ext cx="4000528" cy="852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2" y="3576428"/>
            <a:ext cx="3783934" cy="100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00034" y="3500438"/>
            <a:ext cx="4000528" cy="115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Select</a:t>
            </a:r>
            <a:r>
              <a:rPr lang="ko-KR" altLang="en-US" sz="2400" dirty="0" smtClean="0"/>
              <a:t>문을 이용한 테이블의 질의</a:t>
            </a:r>
            <a:r>
              <a:rPr lang="en-US" altLang="ko-KR" sz="2400" dirty="0" smtClean="0"/>
              <a:t>(2)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3714752"/>
            <a:ext cx="235745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5857884" y="3714752"/>
            <a:ext cx="2357454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571480"/>
            <a:ext cx="235745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5857884" y="571480"/>
            <a:ext cx="2357454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7" y="3714752"/>
            <a:ext cx="5000661" cy="233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7" y="928670"/>
            <a:ext cx="5051601" cy="21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85720" y="857232"/>
            <a:ext cx="5143536" cy="242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5720" y="3643314"/>
            <a:ext cx="5143536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Select</a:t>
            </a:r>
            <a:r>
              <a:rPr lang="ko-KR" altLang="en-US" sz="2400" dirty="0" smtClean="0"/>
              <a:t>문을 이용한 테이블의 질의</a:t>
            </a:r>
            <a:r>
              <a:rPr lang="en-US" altLang="ko-KR" sz="2400" dirty="0" smtClean="0"/>
              <a:t>(3)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14422"/>
            <a:ext cx="509823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285720" y="1142984"/>
            <a:ext cx="5143536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357562"/>
            <a:ext cx="491315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285720" y="3286124"/>
            <a:ext cx="5143536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142852"/>
            <a:ext cx="312774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5643570" y="142852"/>
            <a:ext cx="3143272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3286123"/>
            <a:ext cx="3143272" cy="272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직사각형 24"/>
          <p:cNvSpPr/>
          <p:nvPr/>
        </p:nvSpPr>
        <p:spPr>
          <a:xfrm>
            <a:off x="5643570" y="3286124"/>
            <a:ext cx="3143272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428</Words>
  <Application>Microsoft Office PowerPoint</Application>
  <PresentationFormat>화면 슬라이드 쇼(4:3)</PresentationFormat>
  <Paragraphs>127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4가지 join별 데이터 결합의 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SeulAh Park</cp:lastModifiedBy>
  <cp:revision>64</cp:revision>
  <dcterms:created xsi:type="dcterms:W3CDTF">2006-10-05T04:04:58Z</dcterms:created>
  <dcterms:modified xsi:type="dcterms:W3CDTF">2015-02-06T08:35:17Z</dcterms:modified>
</cp:coreProperties>
</file>