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3" r:id="rId4"/>
    <p:sldId id="294" r:id="rId5"/>
    <p:sldId id="295" r:id="rId6"/>
    <p:sldId id="258" r:id="rId7"/>
    <p:sldId id="287" r:id="rId8"/>
    <p:sldId id="288" r:id="rId9"/>
    <p:sldId id="292" r:id="rId10"/>
    <p:sldId id="286" r:id="rId11"/>
    <p:sldId id="289" r:id="rId12"/>
    <p:sldId id="291" r:id="rId13"/>
    <p:sldId id="290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95536" y="836712"/>
                <a:ext cx="8640960" cy="4470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/>
                        <m:t>𝐲</m:t>
                      </m:r>
                      <m:r>
                        <a:rPr lang="en-US" altLang="ko-KR" b="1"/>
                        <m:t>=</m:t>
                      </m:r>
                      <m:r>
                        <a:rPr lang="en-US" altLang="ko-KR" b="1" i="1"/>
                        <m:t>𝐗</m:t>
                      </m:r>
                      <m:r>
                        <a:rPr lang="en-US" altLang="ko-KR" b="1" i="1"/>
                        <m:t>𝛃</m:t>
                      </m:r>
                      <m:r>
                        <a:rPr lang="en-US" altLang="ko-KR" b="1"/>
                        <m:t>+</m:t>
                      </m:r>
                      <m:r>
                        <a:rPr lang="en-US" altLang="ko-KR" b="1" i="1"/>
                        <m:t>𝛆</m:t>
                      </m:r>
                      <m:r>
                        <a:rPr lang="en-US" altLang="ko-KR" b="1"/>
                        <m:t> , </m:t>
                      </m:r>
                      <m:r>
                        <a:rPr lang="en-US" altLang="ko-KR" b="1" i="1"/>
                        <m:t>𝛆</m:t>
                      </m:r>
                      <m:r>
                        <a:rPr lang="en-US" altLang="ko-KR" b="1"/>
                        <m:t>~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d>
                        <m:dPr>
                          <m:ctrlPr>
                            <a:rPr lang="ko-KR" altLang="ko-KR" b="1" i="1"/>
                          </m:ctrlPr>
                        </m:dPr>
                        <m:e>
                          <m:r>
                            <a:rPr lang="en-US" altLang="ko-KR" b="1" i="1"/>
                            <m:t>𝟎</m:t>
                          </m:r>
                          <m:r>
                            <a:rPr lang="en-US" altLang="ko-KR" b="1"/>
                            <m:t>,</m:t>
                          </m:r>
                          <m:sSub>
                            <m:sSubPr>
                              <m:ctrlPr>
                                <a:rPr lang="ko-KR" altLang="ko-KR" b="1" i="1"/>
                              </m:ctrlPr>
                            </m:sSubPr>
                            <m:e>
                              <m:r>
                                <a:rPr lang="en-US" altLang="ko-KR" b="1" i="1"/>
                                <m:t>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n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σ</m:t>
                              </m:r>
                            </m:e>
                            <m:sup>
                              <m:r>
                                <a:rPr lang="en-US" altLang="ko-KR"/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b="1" i="1"/>
                          </m:ctrlPr>
                        </m:dPr>
                        <m:e>
                          <m:r>
                            <a:rPr lang="en-US" altLang="ko-KR" b="1"/>
                            <m:t>↔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</m:sub>
                          </m:sSub>
                          <m:r>
                            <a:rPr lang="en-US" altLang="ko-KR"/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N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/>
                                <m:t>0,</m:t>
                              </m:r>
                              <m:sSup>
                                <m:sSupPr>
                                  <m:ctrlPr>
                                    <a:rPr lang="ko-KR" altLang="ko-KR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σ</m:t>
                                  </m:r>
                                </m:e>
                                <m:sup>
                                  <m:r>
                                    <a:rPr lang="en-US" altLang="ko-KR"/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b="1"/>
                        <m:t>→</m:t>
                      </m:r>
                      <m:r>
                        <a:rPr lang="en-US" altLang="ko-KR" b="1" i="1"/>
                        <m:t>𝐲</m:t>
                      </m:r>
                      <m:r>
                        <a:rPr lang="en-US" altLang="ko-KR" b="1"/>
                        <m:t>=~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d>
                        <m:dPr>
                          <m:ctrlPr>
                            <a:rPr lang="ko-KR" altLang="ko-KR" b="1" i="1"/>
                          </m:ctrlPr>
                        </m:dPr>
                        <m:e>
                          <m:r>
                            <a:rPr lang="en-US" altLang="ko-KR" b="1" i="1"/>
                            <m:t>𝐗</m:t>
                          </m:r>
                          <m:r>
                            <a:rPr lang="en-US" altLang="ko-KR" b="1" i="1"/>
                            <m:t>𝛃</m:t>
                          </m:r>
                          <m:r>
                            <a:rPr lang="en-US" altLang="ko-KR" b="1"/>
                            <m:t> , </m:t>
                          </m:r>
                          <m:sSub>
                            <m:sSubPr>
                              <m:ctrlPr>
                                <a:rPr lang="ko-KR" altLang="ko-KR" b="1" i="1"/>
                              </m:ctrlPr>
                            </m:sSubPr>
                            <m:e>
                              <m:r>
                                <a:rPr lang="en-US" altLang="ko-KR" b="1" i="1"/>
                                <m:t>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n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σ</m:t>
                              </m:r>
                            </m:e>
                            <m:sup>
                              <m:r>
                                <a:rPr lang="en-US" altLang="ko-KR"/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/>
                <a:r>
                  <a:rPr lang="ko-KR" altLang="en-US" dirty="0" smtClean="0"/>
                  <a:t>여기서 오차의 분포는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𝐼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𝐼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ko-KR" altLang="en-US" i="1">
                        <a:latin typeface="Cambria Math"/>
                      </a:rPr>
                      <m:t>를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가정한다</m:t>
                    </m:r>
                    <m:r>
                      <a:rPr lang="en-US" altLang="ko-KR" i="1">
                        <a:latin typeface="Cambria Math"/>
                      </a:rPr>
                      <m:t>.</m:t>
                    </m:r>
                    <m:r>
                      <a:rPr lang="en-US" altLang="ko-KR">
                        <a:latin typeface="Cambria Math"/>
                      </a:rPr>
                      <m:t> </m:t>
                    </m:r>
                  </m:oMath>
                </a14:m>
                <a:endParaRPr lang="en-US" altLang="ko-KR" b="0" i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 : </m:t>
                      </m:r>
                      <m:r>
                        <a:rPr lang="en-US" altLang="ko-KR" b="0" i="1" smtClean="0">
                          <a:latin typeface="Cambria Math"/>
                        </a:rPr>
                        <m:t>𝐼𝑑𝑒𝑛𝑑𝑖𝑐𝑎𝑙𝑙𝑦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𝐼𝑛𝑑𝑒𝑝𝑒𝑛𝑑𝑒𝑛𝑡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𝐷𝑖𝑠𝑡𝑟𝑖𝑏𝑢𝑡𝑒𝑑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오차는 동등한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분산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가지며 서로 독립적으로 분포되어있음</a:t>
                </a:r>
                <a:r>
                  <a:rPr lang="en-US" altLang="ko-KR" dirty="0" smtClean="0"/>
                  <a:t>.</a:t>
                </a:r>
              </a:p>
              <a:p>
                <a:pPr/>
                <a:endParaRPr lang="en-US" altLang="ko-KR" dirty="0" smtClean="0"/>
              </a:p>
              <a:p>
                <a:pPr/>
                <a:r>
                  <a:rPr lang="ko-KR" altLang="en-US" dirty="0" smtClean="0"/>
                  <a:t>이런 오차의 가정 하에 모형이 </a:t>
                </a:r>
                <a:r>
                  <a:rPr lang="ko-KR" altLang="en-US" dirty="0" err="1" smtClean="0"/>
                  <a:t>적합되기</a:t>
                </a:r>
                <a:r>
                  <a:rPr lang="ko-KR" altLang="en-US" dirty="0" smtClean="0"/>
                  <a:t> 때문에</a:t>
                </a:r>
                <a:r>
                  <a:rPr lang="en-US" altLang="ko-KR" dirty="0" smtClean="0"/>
                  <a:t>,</a:t>
                </a:r>
              </a:p>
              <a:p>
                <a:pPr/>
                <a:r>
                  <a:rPr lang="ko-KR" altLang="en-US" dirty="0" smtClean="0"/>
                  <a:t>모형을 구축한 후 오차에 대한 가정은 필수이다</a:t>
                </a:r>
                <a:r>
                  <a:rPr lang="en-US" altLang="ko-KR" dirty="0" smtClean="0"/>
                  <a:t>.</a:t>
                </a:r>
              </a:p>
              <a:p>
                <a:pPr/>
                <a:r>
                  <a:rPr lang="ko-KR" altLang="en-US" dirty="0" smtClean="0"/>
                  <a:t>따라서 오차의 가정을 확인하고자 오차의 추정치인 </a:t>
                </a:r>
                <a:r>
                  <a:rPr lang="ko-KR" altLang="en-US" dirty="0" err="1" smtClean="0"/>
                  <a:t>잔차</a:t>
                </a:r>
                <a:r>
                  <a:rPr lang="en-US" altLang="ko-KR" dirty="0" smtClean="0"/>
                  <a:t>(residual)</a:t>
                </a:r>
                <a:r>
                  <a:rPr lang="ko-KR" altLang="en-US" dirty="0" smtClean="0"/>
                  <a:t>로부터 확인한다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/>
                <a:endParaRPr lang="en-US" altLang="ko-KR" dirty="0" smtClean="0"/>
              </a:p>
              <a:p>
                <a:pPr/>
                <a:r>
                  <a:rPr lang="ko-KR" altLang="en-US" dirty="0" smtClean="0"/>
                  <a:t>보</a:t>
                </a:r>
                <a:r>
                  <a:rPr lang="ko-KR" altLang="en-US" dirty="0"/>
                  <a:t>통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잔차를</a:t>
                </a:r>
                <a:r>
                  <a:rPr lang="ko-KR" altLang="en-US" dirty="0" smtClean="0"/>
                  <a:t> 표준화 한 표준화 </a:t>
                </a:r>
                <a:r>
                  <a:rPr lang="ko-KR" altLang="en-US" dirty="0" err="1" smtClean="0"/>
                  <a:t>잔차를</a:t>
                </a:r>
                <a:r>
                  <a:rPr lang="ko-KR" altLang="en-US" dirty="0" smtClean="0"/>
                  <a:t> 사용하여 이를 확인한다</a:t>
                </a:r>
                <a:r>
                  <a:rPr lang="en-US" altLang="ko-KR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/>
                        </a:rPr>
                        <m:t>𝐞</m:t>
                      </m:r>
                      <m:r>
                        <a:rPr lang="en-US" altLang="ko-KR" b="1">
                          <a:latin typeface="Cambria Math"/>
                        </a:rPr>
                        <m:t>=</m:t>
                      </m:r>
                      <m:r>
                        <a:rPr lang="en-US" altLang="ko-KR" b="1" i="1">
                          <a:latin typeface="Cambria Math"/>
                        </a:rPr>
                        <m:t>𝐲</m:t>
                      </m:r>
                      <m:r>
                        <a:rPr lang="en-US" altLang="ko-KR" b="1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𝐲</m:t>
                          </m:r>
                        </m:e>
                      </m:acc>
                      <m:r>
                        <a:rPr lang="en-US" altLang="ko-KR" b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𝐈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𝐇</m:t>
                          </m:r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𝐲</m:t>
                      </m:r>
                      <m:r>
                        <a:rPr lang="en-US" altLang="ko-KR" b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𝐈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𝐇</m:t>
                          </m:r>
                        </m:e>
                      </m:d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𝐗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𝛃</m:t>
                          </m:r>
                          <m:r>
                            <a:rPr lang="en-US" altLang="ko-KR" b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𝛆</m:t>
                          </m:r>
                        </m:e>
                      </m:d>
                      <m:r>
                        <a:rPr lang="en-US" altLang="ko-KR" b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𝐈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>
                              <a:latin typeface="Cambria Math"/>
                            </a:rPr>
                            <m:t>𝐇</m:t>
                          </m:r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𝛆</m:t>
                      </m:r>
                    </m:oMath>
                  </m:oMathPara>
                </a14:m>
                <a:endParaRPr lang="en-US" altLang="ko-KR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/>
                        </a:rPr>
                        <m:t>→</m:t>
                      </m:r>
                      <m:r>
                        <a:rPr lang="en-US" altLang="ko-KR" b="1" i="1">
                          <a:latin typeface="Cambria Math"/>
                        </a:rPr>
                        <m:t>𝐞</m:t>
                      </m:r>
                      <m:r>
                        <a:rPr lang="en-US" altLang="ko-KR" b="1"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N</m:t>
                      </m:r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𝟎</m:t>
                          </m:r>
                          <m:r>
                            <a:rPr lang="en-US" altLang="ko-KR" b="1">
                              <a:latin typeface="Cambria Math"/>
                            </a:rPr>
                            <m:t> , </m:t>
                          </m:r>
                          <m:d>
                            <m:dPr>
                              <m:ctrlPr>
                                <a:rPr lang="ko-KR" altLang="ko-KR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𝐈</m:t>
                              </m:r>
                              <m:r>
                                <a:rPr lang="en-US" altLang="ko-KR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latin typeface="Cambria Math"/>
                                </a:rPr>
                                <m:t>𝐇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/>
                            </a:rPr>
                            <m:t>↔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/>
                                </a:rPr>
                                <m:t>0,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ii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b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ko-KR" dirty="0"/>
              </a:p>
              <a:p>
                <a:pPr/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</m:sub>
                      </m:sSub>
                      <m:r>
                        <a:rPr lang="en-US" altLang="ko-KR"/>
                        <m:t>~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/>
                            <m:t>0,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/>
                                <m:t>1</m:t>
                              </m:r>
                              <m:r>
                                <a:rPr lang="en-US" altLang="ko-KR" i="1"/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ii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ko-KR" altLang="ko-KR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σ</m:t>
                              </m:r>
                            </m:e>
                            <m:sup>
                              <m:r>
                                <a:rPr lang="en-US" altLang="ko-KR"/>
                                <m:t>2</m:t>
                              </m:r>
                            </m:sup>
                          </m:sSup>
                        </m:e>
                      </m:d>
                      <m:box>
                        <m:boxPr>
                          <m:ctrlPr>
                            <a:rPr lang="ko-KR" altLang="ko-KR" i="1"/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ko-KR" altLang="ko-KR" i="1"/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standardize</m:t>
                              </m:r>
                            </m:e>
                          </m:groupChr>
                        </m:e>
                      </m:box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/>
                                    <m:t>1</m:t>
                                  </m:r>
                                  <m:r>
                                    <a:rPr lang="en-US" altLang="ko-KR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ii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/>
                        <m:t>~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/>
                            <m:t>0,1</m:t>
                          </m:r>
                        </m:e>
                      </m:d>
                      <m:box>
                        <m:boxPr>
                          <m:ctrlPr>
                            <a:rPr lang="ko-KR" altLang="ko-KR" i="1"/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ko-KR" altLang="ko-KR" i="1"/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replace</m:t>
                              </m:r>
                              <m:r>
                                <a:rPr lang="en-US" altLang="ko-KR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/>
                                <m:t>σ</m:t>
                              </m:r>
                              <m:r>
                                <a:rPr lang="en-US" altLang="ko-KR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/>
                                <m:t>with</m:t>
                              </m:r>
                              <m:r>
                                <a:rPr lang="en-US" altLang="ko-KR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/>
                                <m:t>s</m:t>
                              </m:r>
                            </m:e>
                          </m:groupChr>
                        </m:e>
                      </m:box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s</m:t>
                          </m:r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/>
                                    <m:t>1</m:t>
                                  </m:r>
                                  <m:r>
                                    <a:rPr lang="en-US" altLang="ko-KR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ii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640960" cy="4470904"/>
              </a:xfrm>
              <a:prstGeom prst="rect">
                <a:avLst/>
              </a:prstGeom>
              <a:blipFill rotWithShape="1">
                <a:blip r:embed="rId2"/>
                <a:stretch>
                  <a:fillRect l="-635" r="-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9920" y="18864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오차의 가정 만족여부 체크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849"/>
            <a:ext cx="8640960" cy="564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7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79819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3688" y="2297094"/>
          <a:ext cx="61658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수식" r:id="rId3" imgW="3517560" imgH="469800" progId="Equation.3">
                  <p:embed/>
                </p:oleObj>
              </mc:Choice>
              <mc:Fallback>
                <p:oleObj name="수식" r:id="rId3" imgW="3517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97094"/>
                        <a:ext cx="61658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모서리가 둥근 직사각형 4"/>
          <p:cNvSpPr/>
          <p:nvPr/>
        </p:nvSpPr>
        <p:spPr>
          <a:xfrm rot="16200000" flipV="1">
            <a:off x="4283835" y="1535892"/>
            <a:ext cx="857257" cy="23574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 rot="16200000" flipV="1">
            <a:off x="2426444" y="2250271"/>
            <a:ext cx="857257" cy="92869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3286124"/>
            <a:ext cx="28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Potential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Fuction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잠재성 함수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buFontTx/>
              <a:buChar char="-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 X-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공간의 특이성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430" y="328612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Residual Function 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함수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예측변수에 대한 특이값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3240" y="3262970"/>
            <a:ext cx="49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36088"/>
              </p:ext>
            </p:extLst>
          </p:nvPr>
        </p:nvGraphicFramePr>
        <p:xfrm>
          <a:off x="387870" y="669925"/>
          <a:ext cx="785653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수식" r:id="rId5" imgW="7251480" imgH="1117440" progId="Equation.3">
                  <p:embed/>
                </p:oleObj>
              </mc:Choice>
              <mc:Fallback>
                <p:oleObj name="수식" r:id="rId5" imgW="725148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70" y="669925"/>
                        <a:ext cx="7856538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4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16416" cy="375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1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920" y="18864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3</a:t>
            </a: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모델링 과정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135777"/>
            <a:ext cx="828092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/>
            <a:r>
              <a:rPr lang="ko-KR" altLang="en-US" dirty="0" smtClean="0"/>
              <a:t>① 탐색적 데이터 단계</a:t>
            </a:r>
            <a:endParaRPr lang="en-US" altLang="ko-KR" dirty="0" smtClean="0"/>
          </a:p>
          <a:p>
            <a:pPr/>
            <a:r>
              <a:rPr lang="en-US" altLang="ko-KR" dirty="0" smtClean="0"/>
              <a:t>: </a:t>
            </a:r>
            <a:r>
              <a:rPr lang="ko-KR" altLang="en-US" dirty="0" smtClean="0"/>
              <a:t>변수 별 분포나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등을 그려보면서 데이터의 성격을 대략적으로 파악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23528" y="2188217"/>
            <a:ext cx="828092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/>
            <a:r>
              <a:rPr lang="ko-KR" altLang="en-US" dirty="0" smtClean="0"/>
              <a:t>② 회귀모형을 적합</a:t>
            </a:r>
            <a:endParaRPr lang="en-US" altLang="ko-KR" dirty="0" smtClean="0"/>
          </a:p>
          <a:p>
            <a:pPr/>
            <a:r>
              <a:rPr lang="en-US" altLang="ko-KR" dirty="0" smtClean="0"/>
              <a:t>: </a:t>
            </a:r>
            <a:r>
              <a:rPr lang="ko-KR" altLang="en-US" dirty="0" smtClean="0"/>
              <a:t>가설 검정 등을 통해 데이터를 잘 설명하는 모형을 구축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3528" y="3240657"/>
            <a:ext cx="828092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/>
            <a:r>
              <a:rPr lang="ko-KR" altLang="en-US" dirty="0" smtClean="0"/>
              <a:t>③ 회귀진단을 통해 회귀모형을 수정 및 업그레이드</a:t>
            </a:r>
            <a:endParaRPr lang="en-US" altLang="ko-KR" dirty="0" smtClean="0"/>
          </a:p>
          <a:p>
            <a:pPr/>
            <a:r>
              <a:rPr lang="en-US" altLang="ko-KR" dirty="0" smtClean="0"/>
              <a:t>: </a:t>
            </a:r>
            <a:r>
              <a:rPr lang="ko-KR" altLang="en-US" dirty="0" err="1" smtClean="0"/>
              <a:t>잔차의</a:t>
            </a:r>
            <a:r>
              <a:rPr lang="ko-KR" altLang="en-US" dirty="0" smtClean="0"/>
              <a:t> 가정을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영향력 있는 관측치 탐지하여 필요 시 후속 조치를 취함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4293096"/>
            <a:ext cx="828092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/>
            <a:r>
              <a:rPr lang="ko-KR" altLang="en-US" dirty="0" smtClean="0"/>
              <a:t>보통 모델링 과정은</a:t>
            </a:r>
            <a:endParaRPr lang="en-US" altLang="ko-KR" dirty="0" smtClean="0"/>
          </a:p>
          <a:p>
            <a:pPr/>
            <a:r>
              <a:rPr lang="ko-KR" altLang="en-US" dirty="0" smtClean="0"/>
              <a:t>①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③의 순서대로 순차적으로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진행한 다음</a:t>
            </a:r>
            <a:r>
              <a:rPr lang="en-US" altLang="ko-KR" dirty="0" smtClean="0"/>
              <a:t>,</a:t>
            </a:r>
          </a:p>
          <a:p>
            <a:pPr/>
            <a:r>
              <a:rPr lang="ko-KR" altLang="en-US" dirty="0" smtClean="0"/>
              <a:t>이후로는 </a:t>
            </a:r>
            <a:r>
              <a:rPr lang="ko-KR" altLang="en-US" dirty="0"/>
              <a:t>①</a:t>
            </a:r>
            <a:r>
              <a:rPr lang="en-US" altLang="ko-KR" dirty="0"/>
              <a:t>, </a:t>
            </a:r>
            <a:r>
              <a:rPr lang="ko-KR" altLang="en-US" dirty="0"/>
              <a:t>②</a:t>
            </a:r>
            <a:r>
              <a:rPr lang="en-US" altLang="ko-KR" dirty="0"/>
              <a:t>, </a:t>
            </a:r>
            <a:r>
              <a:rPr lang="ko-KR" altLang="en-US" dirty="0"/>
              <a:t>③의 </a:t>
            </a:r>
            <a:r>
              <a:rPr lang="ko-KR" altLang="en-US" dirty="0" smtClean="0"/>
              <a:t>과정을 정해진 순서 없이 반복한다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95536" y="332656"/>
                <a:ext cx="8352928" cy="4609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</m:sub>
                      </m:sSub>
                      <m:r>
                        <a:rPr lang="en-US" altLang="ko-KR"/>
                        <m:t>=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s</m:t>
                          </m:r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/>
                                    <m:t>1</m:t>
                                  </m:r>
                                  <m:r>
                                    <a:rPr lang="en-US" altLang="ko-KR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ii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/>
                        <m:t> ≁</m:t>
                      </m:r>
                      <m:r>
                        <m:rPr>
                          <m:sty m:val="p"/>
                        </m:rPr>
                        <a:rPr lang="en-US" altLang="ko-KR"/>
                        <m:t>t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distribution</m:t>
                      </m:r>
                      <m:r>
                        <a:rPr lang="en-US" altLang="ko-KR"/>
                        <m:t> </m:t>
                      </m:r>
                      <m:r>
                        <a:rPr lang="en-US" altLang="ko-KR" b="0" i="0" smtClean="0">
                          <a:latin typeface="Cambria Math"/>
                        </a:rPr>
                        <m:t>:</m:t>
                      </m:r>
                      <m:r>
                        <a:rPr lang="ko-KR" altLang="en-US" b="0" i="1" smtClean="0">
                          <a:latin typeface="Cambria Math"/>
                        </a:rPr>
                        <m:t>내</m:t>
                      </m:r>
                      <m:r>
                        <a:rPr lang="ko-KR" altLang="en-US" i="1">
                          <a:latin typeface="Cambria Math"/>
                        </a:rPr>
                        <m:t>적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표준화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잔차는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ko-KR" altLang="en-US" b="0" i="1" smtClean="0">
                          <a:latin typeface="Cambria Math"/>
                        </a:rPr>
                        <m:t>분포를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따르지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않음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In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large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samples</m:t>
                      </m:r>
                      <m:r>
                        <a:rPr lang="en-US" altLang="ko-KR"/>
                        <m:t>, 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</m:sub>
                      </m:sSub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follows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N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/>
                            <m:t>0,1</m:t>
                          </m:r>
                        </m:e>
                      </m:d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approximately</m:t>
                      </m:r>
                      <m:r>
                        <a:rPr lang="en-US" altLang="ko-KR"/>
                        <m:t>.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advantage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gained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by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standardization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eliminates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effect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of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location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of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data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point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in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X</m:t>
                      </m:r>
                      <m:r>
                        <a:rPr lang="en-US" altLang="ko-KR" i="1"/>
                        <m:t>−</m:t>
                      </m:r>
                      <m:r>
                        <m:rPr>
                          <m:sty m:val="p"/>
                        </m:rPr>
                        <a:rPr lang="en-US" altLang="ko-KR"/>
                        <m:t>space</m:t>
                      </m:r>
                      <m:r>
                        <a:rPr lang="en-US" altLang="ko-KR"/>
                        <m:t>.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as</m:t>
                          </m:r>
                          <m:r>
                            <a:rPr lang="en-US" altLang="ko-KR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measured</m:t>
                          </m:r>
                          <m:r>
                            <a:rPr lang="en-US" altLang="ko-KR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by</m:t>
                          </m:r>
                          <m:r>
                            <a:rPr lang="en-US" altLang="ko-KR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its</m:t>
                          </m:r>
                          <m:r>
                            <a:rPr lang="en-US" altLang="ko-KR"/>
                            <m:t> </m:t>
                          </m:r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ii</m:t>
                              </m:r>
                            </m:sub>
                          </m:sSub>
                          <m:r>
                            <a:rPr lang="en-US" altLang="ko-KR"/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/>
                            <m:t>value</m:t>
                          </m:r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pPr/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</m:sub>
                      </m:sSub>
                      <m:r>
                        <a:rPr lang="en-US" altLang="ko-KR"/>
                        <m:t>=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s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 i="1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i</m:t>
                                  </m:r>
                                </m:e>
                              </m:d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ko-KR" altLang="ko-KR" i="1"/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ko-KR" altLang="ko-KR" i="1"/>
                                  </m:ctrlPr>
                                </m:dPr>
                                <m:e>
                                  <m:r>
                                    <a:rPr lang="en-US" altLang="ko-KR"/>
                                    <m:t>1</m:t>
                                  </m:r>
                                  <m:r>
                                    <a:rPr lang="en-US" altLang="ko-KR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/>
                                        <m:t>ii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ko-KR" b="0" i="0" smtClean="0">
                          <a:latin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t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n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p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ko-KR" altLang="en-US" b="0" i="1" smtClean="0">
                          <a:latin typeface="Cambria Math"/>
                        </a:rPr>
                        <m:t>외</m:t>
                      </m:r>
                      <m:r>
                        <a:rPr lang="ko-KR" altLang="en-US" i="1">
                          <a:latin typeface="Cambria Math"/>
                        </a:rPr>
                        <m:t>적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표준화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잔차는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ko-KR" altLang="en-US" b="0" i="1" smtClean="0">
                          <a:latin typeface="Cambria Math"/>
                        </a:rPr>
                        <m:t>분포를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ko-KR" altLang="en-US" b="0" i="1" smtClean="0">
                          <a:latin typeface="Cambria Math"/>
                        </a:rPr>
                        <m:t>따른다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b="0" dirty="0" smtClean="0"/>
              </a:p>
              <a:p>
                <a:pPr/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𝑜𝑟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ko-KR">
                          <a:latin typeface="Cambria Math"/>
                        </a:rPr>
                        <m:t>≥2~3,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then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𝑖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𝑡h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observation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may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be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a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suspect</m:t>
                      </m:r>
                      <m:r>
                        <a:rPr lang="en-US" altLang="ko-KR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point</m:t>
                      </m:r>
                      <m:r>
                        <a:rPr lang="en-US" altLang="ko-KR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 smtClean="0"/>
              </a:p>
              <a:p>
                <a:pPr/>
                <a:r>
                  <a:rPr lang="en-US" altLang="ko-KR" dirty="0" smtClean="0"/>
                  <a:t>SAS</a:t>
                </a:r>
                <a:r>
                  <a:rPr lang="ko-KR" altLang="en-US" dirty="0" smtClean="0"/>
                  <a:t>에서 내적 표준화 </a:t>
                </a:r>
                <a:r>
                  <a:rPr lang="ko-KR" altLang="en-US" dirty="0" err="1" smtClean="0"/>
                  <a:t>잔차는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studentized</a:t>
                </a:r>
                <a:r>
                  <a:rPr lang="en-US" altLang="ko-KR" dirty="0" smtClean="0"/>
                  <a:t> residual,</a:t>
                </a:r>
              </a:p>
              <a:p>
                <a:pPr/>
                <a:r>
                  <a:rPr lang="ko-KR" altLang="en-US" dirty="0" smtClean="0"/>
                  <a:t>외적 표준화 </a:t>
                </a:r>
                <a:r>
                  <a:rPr lang="ko-KR" altLang="en-US" dirty="0" err="1" smtClean="0"/>
                  <a:t>잔차는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studentized</a:t>
                </a:r>
                <a:r>
                  <a:rPr lang="en-US" altLang="ko-KR" dirty="0" smtClean="0"/>
                  <a:t> residual without current </a:t>
                </a:r>
                <a:r>
                  <a:rPr lang="en-US" altLang="ko-KR" dirty="0" err="1" smtClean="0"/>
                  <a:t>obs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라고 표기됨</a:t>
                </a:r>
                <a:r>
                  <a:rPr lang="en-US" altLang="ko-KR" dirty="0" smtClean="0"/>
                  <a:t>.</a:t>
                </a:r>
              </a:p>
              <a:p>
                <a:pPr/>
                <a:endParaRPr lang="en-US" altLang="ko-KR" dirty="0"/>
              </a:p>
              <a:p>
                <a:pPr/>
                <a:r>
                  <a:rPr lang="ko-KR" altLang="en-US" dirty="0" smtClean="0"/>
                  <a:t>최종적으로는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𝑜𝑟</m:t>
                    </m:r>
                    <m:r>
                      <a:rPr lang="en-US" altLang="ko-KR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을 가지고 오차의 가정이 만족되는지를 체크한다</a:t>
                </a:r>
                <a:r>
                  <a:rPr lang="en-US" altLang="ko-KR" dirty="0" smtClean="0"/>
                  <a:t>.</a:t>
                </a:r>
                <a:endParaRPr lang="ko-KR" altLang="ko-KR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8352928" cy="4609403"/>
              </a:xfrm>
              <a:prstGeom prst="rect">
                <a:avLst/>
              </a:prstGeom>
              <a:blipFill rotWithShape="1">
                <a:blip r:embed="rId2"/>
                <a:stretch>
                  <a:fillRect l="-657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76" y="1196752"/>
            <a:ext cx="4392488" cy="32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72" y="1196752"/>
            <a:ext cx="388530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9920" y="447055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① </a:t>
            </a:r>
            <a:r>
              <a:rPr lang="ko-KR" altLang="en-US" sz="2400" dirty="0" err="1" smtClean="0">
                <a:latin typeface="HY울릉도M" pitchFamily="18" charset="-127"/>
                <a:ea typeface="HY울릉도M" pitchFamily="18" charset="-127"/>
              </a:rPr>
              <a:t>정규성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검정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9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15505"/>
            <a:ext cx="274440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115505"/>
            <a:ext cx="2736304" cy="244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15505"/>
            <a:ext cx="2736304" cy="245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9920" y="447055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②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등분산성 검정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203920" y="3861048"/>
                <a:ext cx="27839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ko-KR" altLang="en-US" sz="2400" b="0" i="1" smtClean="0">
                          <a:latin typeface="Cambria Math"/>
                        </a:rPr>
                        <m:t>를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순서대로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나열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0" y="3861048"/>
                <a:ext cx="278390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3995936" y="3789040"/>
                <a:ext cx="1426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𝑣𝑠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ko-KR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789040"/>
                <a:ext cx="142654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7042025" y="3789040"/>
                <a:ext cx="12786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𝑣𝑠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25" y="3789040"/>
                <a:ext cx="127868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/>
          <p:cNvCxnSpPr/>
          <p:nvPr/>
        </p:nvCxnSpPr>
        <p:spPr>
          <a:xfrm>
            <a:off x="179512" y="1700808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9512" y="2924944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131840" y="1700808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131840" y="2924944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84168" y="1700808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84168" y="2924944"/>
            <a:ext cx="2816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920" y="447055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③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독립성 검정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2048" y="1124744"/>
            <a:ext cx="8244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데이터의 각 행 관측치를 수집한 시점에 의미가 있어서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함부로 관측치의 순서를 바꿀 수 없는 상황에서</a:t>
            </a:r>
            <a:r>
              <a:rPr lang="en-US" altLang="ko-KR" dirty="0" smtClean="0"/>
              <a:t>, (</a:t>
            </a:r>
            <a:r>
              <a:rPr lang="ko-KR" altLang="en-US" dirty="0" smtClean="0"/>
              <a:t>표준화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잔차를</a:t>
            </a:r>
            <a:r>
              <a:rPr lang="ko-KR" altLang="en-US" dirty="0" smtClean="0"/>
              <a:t> 시간 순으로 나열했을 때 특정한 패턴이 나타나면 독립성이 위배되는 것으로 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데이터에서 이러한 문제를 다루게 되므로 여기서는 생략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64904"/>
            <a:ext cx="486921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1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920" y="18864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2.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영향력 있는 관측개체의 확인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23528" y="836712"/>
                <a:ext cx="8280920" cy="4788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ko-KR" altLang="en-US" dirty="0" smtClean="0"/>
                  <a:t>일부 관측개체가 전체 적합 결과에 미치는 영향력이 너무 강하면</a:t>
                </a:r>
                <a:r>
                  <a:rPr lang="en-US" altLang="ko-KR" dirty="0" smtClean="0"/>
                  <a:t>,</a:t>
                </a:r>
              </a:p>
              <a:p>
                <a:pPr/>
                <a:r>
                  <a:rPr lang="ko-KR" altLang="en-US" dirty="0" smtClean="0"/>
                  <a:t>모형을 왜곡시킬 수 있다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거짓 부정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거짓 긍정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수렁 문제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가면 효과 등등</a:t>
                </a:r>
                <a:r>
                  <a:rPr lang="en-US" altLang="ko-KR" dirty="0" smtClean="0"/>
                  <a:t>)</a:t>
                </a:r>
              </a:p>
              <a:p>
                <a:pPr/>
                <a:r>
                  <a:rPr lang="ko-KR" altLang="en-US" dirty="0" smtClean="0"/>
                  <a:t>따라서 영향력 있는 관측치를 찾아서 필요 시 제거해야 할 수도 있다</a:t>
                </a:r>
                <a:r>
                  <a:rPr lang="en-US" altLang="ko-KR" dirty="0" smtClean="0"/>
                  <a:t>.</a:t>
                </a:r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b="1" dirty="0"/>
                  <a:t>• Source of influence</a:t>
                </a:r>
                <a:endParaRPr lang="ko-KR" altLang="ko-KR" b="1" dirty="0"/>
              </a:p>
              <a:p>
                <a:pPr/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ko-KR" smtClean="0"/>
                        <m:t>①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outlier</m:t>
                      </m:r>
                      <m:r>
                        <a:rPr lang="en-US" altLang="ko-KR"/>
                        <m:t> :</m:t>
                      </m:r>
                      <m:r>
                        <m:rPr>
                          <m:sty m:val="p"/>
                        </m:rPr>
                        <a:rPr lang="en-US" altLang="ko-KR"/>
                        <m:t>big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error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in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y</m:t>
                      </m:r>
                      <m:r>
                        <a:rPr lang="en-US" altLang="ko-KR" i="1"/>
                        <m:t>−</m:t>
                      </m:r>
                      <m:r>
                        <m:rPr>
                          <m:sty m:val="p"/>
                        </m:rPr>
                        <a:rPr lang="en-US" altLang="ko-KR"/>
                        <m:t>direction</m:t>
                      </m:r>
                      <m:r>
                        <a:rPr lang="en-US" altLang="ko-KR"/>
                        <m:t> :</m:t>
                      </m:r>
                      <m:r>
                        <m:rPr>
                          <m:sty m:val="p"/>
                        </m:rPr>
                        <a:rPr lang="en-US" altLang="ko-KR"/>
                        <m:t>When</m:t>
                      </m:r>
                      <m:r>
                        <a:rPr lang="en-US" altLang="ko-KR"/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ko-KR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𝑜𝑟</m:t>
                          </m:r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ko-KR"/>
                        <m:t>≥2~3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ko-KR"/>
                        <m:t>②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High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leverage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point</m:t>
                      </m:r>
                      <m:r>
                        <a:rPr lang="en-US" altLang="ko-KR"/>
                        <m:t> :</m:t>
                      </m:r>
                      <m:r>
                        <m:rPr>
                          <m:sty m:val="p"/>
                        </m:rPr>
                        <a:rPr lang="en-US" altLang="ko-KR"/>
                        <m:t>When</m:t>
                      </m:r>
                      <m:r>
                        <a:rPr lang="en-US" altLang="ko-KR"/>
                        <m:t> </m:t>
                      </m:r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ii</m:t>
                          </m:r>
                        </m:sub>
                      </m:sSub>
                      <m:r>
                        <a:rPr lang="en-US" altLang="ko-KR"/>
                        <m:t> ≥2∙ 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/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n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i</m:t>
                          </m:r>
                          <m:r>
                            <a:rPr lang="en-US" altLang="ko-KR"/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/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/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ii</m:t>
                              </m:r>
                            </m:sub>
                          </m:sSub>
                        </m:e>
                      </m:nary>
                      <m:r>
                        <a:rPr lang="en-US" altLang="ko-KR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p</m:t>
                      </m:r>
                      <m:r>
                        <a:rPr lang="en-US" altLang="ko-KR"/>
                        <m:t>∵</m:t>
                      </m:r>
                      <m:r>
                        <m:rPr>
                          <m:sty m:val="p"/>
                        </m:rPr>
                        <a:rPr lang="en-US" altLang="ko-KR"/>
                        <m:t>tr</m:t>
                      </m:r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b="1" i="1"/>
                            <m:t>𝐗</m:t>
                          </m:r>
                          <m:sSup>
                            <m:sSupPr>
                              <m:ctrlPr>
                                <a:rPr lang="ko-KR" altLang="ko-KR" b="1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b="1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b="1" i="1"/>
                                      </m:ctrlPr>
                                    </m:sSupPr>
                                    <m:e>
                                      <m:r>
                                        <a:rPr lang="en-US" altLang="ko-KR" b="1" i="1"/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altLang="ko-KR" b="1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1" i="1"/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1" i="1"/>
                                <m:t>−</m:t>
                              </m:r>
                              <m:r>
                                <a:rPr lang="en-US" altLang="ko-KR" b="1" i="1"/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b="1" i="1"/>
                              </m:ctrlPr>
                            </m:sSupPr>
                            <m:e>
                              <m:r>
                                <a:rPr lang="en-US" altLang="ko-KR" b="1" i="1"/>
                                <m:t>𝐗</m:t>
                              </m:r>
                            </m:e>
                            <m:sup>
                              <m:r>
                                <a:rPr lang="en-US" altLang="ko-KR" b="1" i="1"/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tr</m:t>
                      </m:r>
                      <m:d>
                        <m:dPr>
                          <m:ctrlPr>
                            <a:rPr lang="ko-KR" altLang="ko-KR" b="1" i="1"/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b="1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b="1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b="1" i="1"/>
                                      </m:ctrlPr>
                                    </m:sSupPr>
                                    <m:e>
                                      <m:r>
                                        <a:rPr lang="en-US" altLang="ko-KR" b="1" i="1"/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altLang="ko-KR" b="1" i="1"/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1" i="1"/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1" i="1"/>
                                <m:t>−</m:t>
                              </m:r>
                              <m:r>
                                <a:rPr lang="en-US" altLang="ko-KR" b="1" i="1"/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b="1" i="1"/>
                              </m:ctrlPr>
                            </m:sSupPr>
                            <m:e>
                              <m:r>
                                <a:rPr lang="en-US" altLang="ko-KR" b="1" i="1"/>
                                <m:t>𝐗</m:t>
                              </m:r>
                            </m:e>
                            <m:sup>
                              <m:r>
                                <a:rPr lang="en-US" altLang="ko-KR" b="1" i="1"/>
                                <m:t>′</m:t>
                              </m:r>
                            </m:sup>
                          </m:sSup>
                          <m:r>
                            <a:rPr lang="en-US" altLang="ko-KR" b="1" i="1"/>
                            <m:t>𝐗</m:t>
                          </m:r>
                        </m:e>
                      </m:d>
                      <m:r>
                        <a:rPr lang="en-US" altLang="ko-KR" b="1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tr</m:t>
                      </m:r>
                      <m:d>
                        <m:dPr>
                          <m:ctrlPr>
                            <a:rPr lang="ko-KR" altLang="ko-KR" b="1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b="1" i="1"/>
                              </m:ctrlPr>
                            </m:sSubPr>
                            <m:e>
                              <m:r>
                                <a:rPr lang="en-US" altLang="ko-KR" b="1" i="1"/>
                                <m:t>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en-US" altLang="ko-KR" b="1"/>
                        <m:t>=</m:t>
                      </m:r>
                      <m:r>
                        <m:rPr>
                          <m:sty m:val="p"/>
                        </m:rPr>
                        <a:rPr lang="en-US" altLang="ko-KR"/>
                        <m:t>p</m:t>
                      </m:r>
                      <m:r>
                        <a:rPr lang="en-US" altLang="ko-KR"/>
                        <m:t> , 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i="1"/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ko-KR"/>
                                <m:t>i</m:t>
                              </m:r>
                              <m:r>
                                <a:rPr lang="en-US" altLang="ko-KR"/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/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ko-KR" altLang="ko-KR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/>
                                    <m:t>ii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n</m:t>
                          </m:r>
                        </m:den>
                      </m:f>
                      <m:r>
                        <a:rPr lang="en-US" altLang="ko-KR"/>
                        <m:t>=</m:t>
                      </m:r>
                      <m:f>
                        <m:fPr>
                          <m:ctrlPr>
                            <a:rPr lang="ko-KR" altLang="ko-KR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/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/>
                            <m:t>n</m:t>
                          </m:r>
                        </m:den>
                      </m:f>
                      <m:r>
                        <a:rPr lang="en-US" altLang="ko-KR"/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/>
                        <m:t>: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average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of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leverage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values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ko-KR"/>
                        <m:t>③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Influential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point</m:t>
                      </m:r>
                      <m:r>
                        <a:rPr lang="en-US" altLang="ko-KR"/>
                        <m:t> :</m:t>
                      </m:r>
                      <m:r>
                        <m:rPr>
                          <m:sty m:val="p"/>
                        </m:rPr>
                        <a:rPr lang="en-US" altLang="ko-KR"/>
                        <m:t>determine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the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regression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coefficients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almost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completely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/>
                        <m:t>∗</m:t>
                      </m:r>
                      <m:r>
                        <m:rPr>
                          <m:sty m:val="p"/>
                        </m:rPr>
                        <a:rPr lang="en-US" altLang="ko-KR"/>
                        <m:t>Note</m:t>
                      </m:r>
                      <m:r>
                        <a:rPr lang="en-US" altLang="ko-KR"/>
                        <m:t> :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/>
                        <m:t>Outlier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is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not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always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a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bad</m:t>
                      </m:r>
                      <m:r>
                        <a:rPr lang="en-US" altLang="ko-KR"/>
                        <m:t> </m:t>
                      </m:r>
                      <m:r>
                        <m:rPr>
                          <m:sty m:val="p"/>
                        </m:rPr>
                        <a:rPr lang="en-US" altLang="ko-KR"/>
                        <m:t>point</m:t>
                      </m:r>
                      <m:r>
                        <a:rPr lang="en-US" altLang="ko-KR"/>
                        <m:t>.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Whether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the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point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is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good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or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not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depends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upon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the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bachground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of</m:t>
                    </m:r>
                    <m:r>
                      <a:rPr lang="en-US" altLang="ko-KR"/>
                      <m:t> </m:t>
                    </m:r>
                    <m:r>
                      <m:rPr>
                        <m:sty m:val="p"/>
                      </m:rPr>
                      <a:rPr lang="en-US" altLang="ko-KR"/>
                      <m:t>data</m:t>
                    </m:r>
                    <m:r>
                      <a:rPr lang="en-US" altLang="ko-KR"/>
                      <m:t>.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ko-KR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280920" cy="4788170"/>
              </a:xfrm>
              <a:prstGeom prst="rect">
                <a:avLst/>
              </a:prstGeom>
              <a:blipFill rotWithShape="1">
                <a:blip r:embed="rId2"/>
                <a:stretch>
                  <a:fillRect l="-589" t="-636" b="-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650"/>
            <a:ext cx="8352928" cy="603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04664"/>
            <a:ext cx="33123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72000" y="372319"/>
            <a:ext cx="37444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83038" y="3356992"/>
            <a:ext cx="37444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400" y="3328034"/>
            <a:ext cx="374441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21240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• Diagnostics that determine extent of influence</a:t>
            </a:r>
          </a:p>
          <a:p>
            <a:endParaRPr lang="en-US" altLang="ko-KR" b="1" dirty="0" smtClean="0"/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영향력을 측정하기 위한 여러 도구들이 있지만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기본적인 아이디어는 다음과 같다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특정 관측치를 제거할 때</a:t>
            </a:r>
            <a:r>
              <a:rPr lang="en-US" altLang="ko-KR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큰 변화가 나타나면 영향력이 강한 것으로 본다</a:t>
            </a:r>
            <a:r>
              <a:rPr lang="en-US" altLang="ko-KR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영향력이 강한 관측치가 항상 나쁜 것이 아니므로 무작정 제거하면 안 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하지만 모형 적합 결과를 나쁜 방향으로 왜곡시킬 경우에는 제거할 만 한다</a:t>
            </a:r>
            <a:r>
              <a:rPr lang="en-US" altLang="ko-KR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33" y="2060575"/>
            <a:ext cx="8568947" cy="4536777"/>
            <a:chOff x="251520" y="223813"/>
            <a:chExt cx="8784976" cy="5664189"/>
          </a:xfrm>
        </p:grpSpPr>
        <p:grpSp>
          <p:nvGrpSpPr>
            <p:cNvPr id="5" name="그룹 4"/>
            <p:cNvGrpSpPr/>
            <p:nvPr/>
          </p:nvGrpSpPr>
          <p:grpSpPr>
            <a:xfrm>
              <a:off x="251520" y="908720"/>
              <a:ext cx="4143375" cy="3848100"/>
              <a:chOff x="4429153" y="3009924"/>
              <a:chExt cx="4143375" cy="38481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29153" y="3009924"/>
                <a:ext cx="4143375" cy="384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타원 6"/>
              <p:cNvSpPr/>
              <p:nvPr/>
            </p:nvSpPr>
            <p:spPr>
              <a:xfrm rot="19304724" flipV="1">
                <a:off x="6450997" y="5350219"/>
                <a:ext cx="502009" cy="47466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" name="타원 7"/>
              <p:cNvSpPr/>
              <p:nvPr/>
            </p:nvSpPr>
            <p:spPr>
              <a:xfrm rot="19304724" flipV="1">
                <a:off x="7691720" y="3349955"/>
                <a:ext cx="502009" cy="47466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38912" y="5406110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53358" y="3405846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05494" y="3334408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24466" y="3548722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76800" y="4071942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33990" y="4548854"/>
                <a:ext cx="3476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aphicFrame>
          <p:nvGraphicFramePr>
            <p:cNvPr id="15" name="개체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274896"/>
                </p:ext>
              </p:extLst>
            </p:nvPr>
          </p:nvGraphicFramePr>
          <p:xfrm>
            <a:off x="344668" y="223813"/>
            <a:ext cx="5295953" cy="467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수식" r:id="rId4" imgW="2590560" imgH="228600" progId="Equation.3">
                    <p:embed/>
                  </p:oleObj>
                </mc:Choice>
                <mc:Fallback>
                  <p:oleObj name="수식" r:id="rId4" imgW="259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68" y="223813"/>
                          <a:ext cx="5295953" cy="467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직선 화살표 연결선 15"/>
            <p:cNvCxnSpPr/>
            <p:nvPr/>
          </p:nvCxnSpPr>
          <p:spPr>
            <a:xfrm flipH="1" flipV="1">
              <a:off x="2610684" y="3756440"/>
              <a:ext cx="285752" cy="18031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2896436" y="1757581"/>
              <a:ext cx="785819" cy="3802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7544" y="5607884"/>
              <a:ext cx="4572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4,5 </a:t>
              </a:r>
              <a:r>
                <a:rPr lang="ko-KR" altLang="en-US" sz="1100" b="1" dirty="0" smtClean="0">
                  <a:solidFill>
                    <a:srgbClr val="FF0000"/>
                  </a:solidFill>
                </a:rPr>
                <a:t>번은 회귀선을 자기들 쪽으로 끌어당기고 있다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!</a:t>
              </a:r>
            </a:p>
          </p:txBody>
        </p: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74071" y="867673"/>
              <a:ext cx="41624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직선 연결선 19"/>
            <p:cNvCxnSpPr/>
            <p:nvPr/>
          </p:nvCxnSpPr>
          <p:spPr>
            <a:xfrm rot="5400000" flipH="1" flipV="1">
              <a:off x="4302579" y="1234373"/>
              <a:ext cx="2857496" cy="2000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줄무늬가 있는 오른쪽 화살표 20"/>
            <p:cNvSpPr/>
            <p:nvPr/>
          </p:nvSpPr>
          <p:spPr>
            <a:xfrm rot="13711502">
              <a:off x="6140121" y="1667165"/>
              <a:ext cx="678392" cy="634212"/>
            </a:xfrm>
            <a:prstGeom prst="stripedRightArrow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7079" y="1211207"/>
              <a:ext cx="34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9413" y="1425521"/>
              <a:ext cx="34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1747" y="1948741"/>
              <a:ext cx="34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7" y="2425653"/>
              <a:ext cx="347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1327" y="2805997"/>
              <a:ext cx="3286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영향력 있는 개체들에 의해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기울기가 엄청나게 변화한다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!</a:t>
              </a:r>
            </a:p>
          </p:txBody>
        </p:sp>
        <p:sp>
          <p:nvSpPr>
            <p:cNvPr id="27" name="타원 26"/>
            <p:cNvSpPr/>
            <p:nvPr/>
          </p:nvSpPr>
          <p:spPr>
            <a:xfrm rot="20009919" flipV="1">
              <a:off x="5265516" y="1227931"/>
              <a:ext cx="1363724" cy="47466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88583" y="1234361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기울기의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변화가 크다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!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59889" y="3425785"/>
              <a:ext cx="3286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이는 회귀결과를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rgbClr val="FF0000"/>
                  </a:solidFill>
                </a:rPr>
                <a:t>심각하게 왜곡시킨다 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!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 flipV="1">
              <a:off x="5678937" y="1844824"/>
              <a:ext cx="191440" cy="380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70244" y="5626392"/>
              <a:ext cx="40719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4,5 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번 제거 전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, 3,7 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번은 특이점으로 간주되었다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rot="10800000">
              <a:off x="1259633" y="1844824"/>
              <a:ext cx="4610744" cy="3804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 rot="20009919" flipV="1">
              <a:off x="653741" y="1306864"/>
              <a:ext cx="1363724" cy="47466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688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" y="2348880"/>
            <a:ext cx="8545041" cy="276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51520" y="815182"/>
                <a:ext cx="8730275" cy="957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ii</m:t>
                        </m:r>
                      </m:sub>
                    </m:sSub>
                    <m:r>
                      <a:rPr lang="en-US" altLang="ko-KR"/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/>
                          </a:rPr>
                          <m:t>𝐗</m:t>
                        </m:r>
                        <m:sSup>
                          <m:sSupPr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1" i="1">
                                    <a:latin typeface="Cambria Math"/>
                                  </a:rPr>
                                  <m:t>𝐗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1" i="1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 smtClean="0"/>
                  <a:t>지레값</a:t>
                </a:r>
                <a:r>
                  <a:rPr lang="en-US" altLang="ko-KR" dirty="0" smtClean="0"/>
                  <a:t>(leverage value)</a:t>
                </a:r>
              </a:p>
              <a:p>
                <a:r>
                  <a:rPr lang="ko-KR" altLang="en-US" dirty="0" smtClean="0"/>
                  <a:t>높은 </a:t>
                </a:r>
                <a:r>
                  <a:rPr lang="ko-KR" altLang="en-US" dirty="0" err="1" smtClean="0"/>
                  <a:t>지레값은</a:t>
                </a:r>
                <a:r>
                  <a:rPr lang="ko-KR" altLang="en-US" dirty="0" smtClean="0"/>
                  <a:t> 주로 </a:t>
                </a:r>
                <a:r>
                  <a:rPr lang="en-US" altLang="ko-KR" dirty="0" smtClean="0"/>
                  <a:t>X-space</a:t>
                </a:r>
                <a:r>
                  <a:rPr lang="ko-KR" altLang="en-US" dirty="0" smtClean="0"/>
                  <a:t>의 중심에서 떨어져 있어서 발생하는 경우가 많다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높은 </a:t>
                </a:r>
                <a:r>
                  <a:rPr lang="ko-KR" altLang="en-US" dirty="0" err="1" smtClean="0"/>
                  <a:t>지레값은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잔차가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 </a:t>
                </a:r>
                <a:r>
                  <a:rPr lang="ko-KR" altLang="en-US" dirty="0" smtClean="0"/>
                  <a:t>에 가까운 경우가 있어서 </a:t>
                </a:r>
                <a:r>
                  <a:rPr lang="ko-KR" altLang="en-US" dirty="0" err="1" smtClean="0"/>
                  <a:t>잔차로는</a:t>
                </a:r>
                <a:r>
                  <a:rPr lang="ko-KR" altLang="en-US" dirty="0" smtClean="0"/>
                  <a:t> 알기 힘든 경우가 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15182"/>
                <a:ext cx="8730275" cy="957634"/>
              </a:xfrm>
              <a:prstGeom prst="rect">
                <a:avLst/>
              </a:prstGeom>
              <a:blipFill rotWithShape="1">
                <a:blip r:embed="rId3"/>
                <a:stretch>
                  <a:fillRect l="-559" t="-1911" b="-8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857</Words>
  <Application>Microsoft Office PowerPoint</Application>
  <PresentationFormat>화면 슬라이드 쇼(4:3)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Office 테마</vt:lpstr>
      <vt:lpstr>수식</vt:lpstr>
      <vt:lpstr>Microsoft Equation 3.0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Dharma</cp:lastModifiedBy>
  <cp:revision>13</cp:revision>
  <dcterms:created xsi:type="dcterms:W3CDTF">2006-10-05T04:04:58Z</dcterms:created>
  <dcterms:modified xsi:type="dcterms:W3CDTF">2013-11-12T18:56:13Z</dcterms:modified>
</cp:coreProperties>
</file>