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40" r:id="rId3"/>
    <p:sldId id="286" r:id="rId4"/>
    <p:sldId id="306" r:id="rId5"/>
    <p:sldId id="287" r:id="rId6"/>
    <p:sldId id="288" r:id="rId7"/>
    <p:sldId id="289" r:id="rId8"/>
    <p:sldId id="290" r:id="rId9"/>
    <p:sldId id="291" r:id="rId10"/>
    <p:sldId id="292" r:id="rId11"/>
    <p:sldId id="307" r:id="rId12"/>
  </p:sldIdLst>
  <p:sldSz cx="9144000" cy="6858000" type="screen4x3"/>
  <p:notesSz cx="6858000" cy="100139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5552" autoAdjust="0"/>
  </p:normalViewPr>
  <p:slideViewPr>
    <p:cSldViewPr>
      <p:cViewPr>
        <p:scale>
          <a:sx n="100" d="100"/>
          <a:sy n="100" d="100"/>
        </p:scale>
        <p:origin x="-2304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86314" y="142852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사례 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뉴욕 강 데이터</a:t>
            </a:r>
            <a:endParaRPr lang="ko-KR" altLang="en-US" sz="1600" b="1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4857752" y="624282"/>
          <a:ext cx="3651276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수식" r:id="rId3" imgW="2920680" imgH="228600" progId="Equation.3">
                  <p:embed/>
                </p:oleObj>
              </mc:Choice>
              <mc:Fallback>
                <p:oleObj name="수식" r:id="rId3" imgW="2920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624282"/>
                        <a:ext cx="3651276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/>
        </p:nvSpPr>
        <p:spPr>
          <a:xfrm>
            <a:off x="0" y="85681"/>
            <a:ext cx="4500562" cy="2928958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72032" y="3857628"/>
            <a:ext cx="4500562" cy="2928958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32" y="3478413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번 개체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Neversink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제거한 모형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3500438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</a:rPr>
              <a:t>번 개체 </a:t>
            </a:r>
            <a:r>
              <a:rPr lang="en-US" altLang="ko-KR" sz="1400" dirty="0" smtClean="0">
                <a:solidFill>
                  <a:srgbClr val="FF0000"/>
                </a:solidFill>
              </a:rPr>
              <a:t>Hackensack </a:t>
            </a:r>
            <a:r>
              <a:rPr lang="ko-KR" altLang="en-US" sz="1400" dirty="0" smtClean="0">
                <a:solidFill>
                  <a:srgbClr val="FF0000"/>
                </a:solidFill>
              </a:rPr>
              <a:t>제거한 모형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8024" y="1258187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단지 하나의 관측개체를 제거함으로써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회귀분석의 결과가 매우 달라진다 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회귀계수의 값과 </a:t>
            </a:r>
            <a:r>
              <a:rPr lang="en-US" altLang="ko-KR" sz="1400" dirty="0" smtClean="0">
                <a:solidFill>
                  <a:srgbClr val="FF0000"/>
                </a:solidFill>
              </a:rPr>
              <a:t>t-value</a:t>
            </a:r>
            <a:r>
              <a:rPr lang="ko-KR" altLang="en-US" sz="1400" dirty="0" smtClean="0">
                <a:solidFill>
                  <a:srgbClr val="FF0000"/>
                </a:solidFill>
              </a:rPr>
              <a:t>에 변화가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제거한 관측개체는 영향력이 있어 보인다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954626"/>
            <a:ext cx="4355976" cy="278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0" y="3861048"/>
            <a:ext cx="4500562" cy="2928958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059832" y="5805264"/>
            <a:ext cx="500066" cy="92869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480" y="3933056"/>
            <a:ext cx="439201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7596336" y="5812674"/>
            <a:ext cx="576064" cy="92869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496" y="126468"/>
            <a:ext cx="4388519" cy="279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2987824" y="1988840"/>
            <a:ext cx="500066" cy="92869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14282" y="1950827"/>
            <a:ext cx="4286280" cy="3500462"/>
            <a:chOff x="2428860" y="1571612"/>
            <a:chExt cx="6215108" cy="4143404"/>
          </a:xfrm>
        </p:grpSpPr>
        <p:grpSp>
          <p:nvGrpSpPr>
            <p:cNvPr id="2" name="그룹 1"/>
            <p:cNvGrpSpPr/>
            <p:nvPr/>
          </p:nvGrpSpPr>
          <p:grpSpPr>
            <a:xfrm>
              <a:off x="2428860" y="1571612"/>
              <a:ext cx="6215108" cy="4143404"/>
              <a:chOff x="2214546" y="1785925"/>
              <a:chExt cx="6215108" cy="4143404"/>
            </a:xfrm>
          </p:grpSpPr>
          <p:pic>
            <p:nvPicPr>
              <p:cNvPr id="3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14546" y="1785926"/>
                <a:ext cx="6209659" cy="4129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직사각형 3"/>
              <p:cNvSpPr/>
              <p:nvPr/>
            </p:nvSpPr>
            <p:spPr>
              <a:xfrm rot="16200000" flipV="1">
                <a:off x="3250398" y="750073"/>
                <a:ext cx="4143404" cy="621510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 rot="16200000" flipV="1">
              <a:off x="3005123" y="1852606"/>
              <a:ext cx="347672" cy="3571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 rot="16200000" flipV="1">
              <a:off x="7005651" y="4433891"/>
              <a:ext cx="347672" cy="3571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00892" y="4532406"/>
              <a:ext cx="2857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71802" y="2000240"/>
              <a:ext cx="2857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43834" y="4675282"/>
              <a:ext cx="2857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7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58148" y="4675282"/>
              <a:ext cx="2857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57884" y="4675282"/>
              <a:ext cx="2857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</a:rPr>
                <a:t>8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929190" y="1950827"/>
            <a:ext cx="4000528" cy="3643338"/>
            <a:chOff x="4429153" y="3009924"/>
            <a:chExt cx="4143375" cy="3848100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9153" y="3009924"/>
              <a:ext cx="4143375" cy="384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타원 14"/>
            <p:cNvSpPr/>
            <p:nvPr/>
          </p:nvSpPr>
          <p:spPr>
            <a:xfrm rot="19304724" flipV="1">
              <a:off x="6450997" y="5350219"/>
              <a:ext cx="502009" cy="4746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 rot="19304724" flipV="1">
              <a:off x="7691720" y="3349955"/>
              <a:ext cx="502009" cy="4746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72264" y="5929330"/>
              <a:ext cx="1785950" cy="612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6438912" y="5406110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53358" y="3405846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05494" y="3334408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24466" y="3548722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76800" y="4071942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33990" y="4548854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00100" y="357166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뉴욕 강 데이터의 사례에서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(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반응변수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Y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대  예측변수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X</a:t>
            </a:r>
            <a:r>
              <a:rPr lang="en-US" altLang="ko-KR" sz="1400" b="1" baseline="-25000" dirty="0" smtClean="0">
                <a:solidFill>
                  <a:srgbClr val="00B050"/>
                </a:solidFill>
              </a:rPr>
              <a:t>4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의 단순선형회귀모형의 경우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) ,</a:t>
            </a: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잠재성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-</a:t>
            </a:r>
            <a:r>
              <a:rPr lang="ko-KR" altLang="en-US" sz="1400" b="1" dirty="0" err="1" smtClean="0">
                <a:solidFill>
                  <a:srgbClr val="00B050"/>
                </a:solidFill>
              </a:rPr>
              <a:t>잔차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플롯의 </a:t>
            </a:r>
            <a:r>
              <a:rPr lang="ko-KR" altLang="en-US" sz="1400" b="1" dirty="0" err="1" smtClean="0">
                <a:solidFill>
                  <a:srgbClr val="00B050"/>
                </a:solidFill>
              </a:rPr>
              <a:t>산점도는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Y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대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X</a:t>
            </a:r>
            <a:r>
              <a:rPr lang="en-US" altLang="ko-KR" sz="1400" b="1" baseline="-25000" dirty="0" smtClean="0">
                <a:solidFill>
                  <a:srgbClr val="00B050"/>
                </a:solidFill>
              </a:rPr>
              <a:t>4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의 산점도와 거의 일치하는 결과를 보여준다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26" name="오른쪽 화살표 25"/>
          <p:cNvSpPr/>
          <p:nvPr/>
        </p:nvSpPr>
        <p:spPr>
          <a:xfrm rot="5400000">
            <a:off x="4286249" y="-1428785"/>
            <a:ext cx="428628" cy="5286414"/>
          </a:xfrm>
          <a:prstGeom prst="right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7" name="TextBox 26"/>
          <p:cNvSpPr txBox="1"/>
          <p:nvPr/>
        </p:nvSpPr>
        <p:spPr>
          <a:xfrm>
            <a:off x="142844" y="1500174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잔재성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잔차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플롯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00628" y="1500174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 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X</a:t>
            </a:r>
            <a:r>
              <a:rPr lang="en-US" altLang="ko-KR" sz="1400" b="1" baseline="-25000" dirty="0" smtClean="0">
                <a:solidFill>
                  <a:srgbClr val="FF0000"/>
                </a:solidFill>
              </a:rPr>
              <a:t>4 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산점도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</a:t>
            </a:r>
            <a:endParaRPr lang="en-US" altLang="ko-KR" sz="1400" b="1" baseline="-25000" dirty="0" smtClean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71604" y="5643578"/>
            <a:ext cx="6143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관측개체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3,7,8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번의 특성 또한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P-R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플롯에 잘 반영됨을 알 수 있다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!</a:t>
            </a: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결론을 내리면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,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관측개체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5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번은 높은 </a:t>
            </a:r>
            <a:r>
              <a:rPr lang="ko-KR" altLang="en-US" sz="1400" b="1" dirty="0" err="1" smtClean="0">
                <a:solidFill>
                  <a:srgbClr val="00B050"/>
                </a:solidFill>
              </a:rPr>
              <a:t>지레점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(high leverage point)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이고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,</a:t>
            </a: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관측개체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3,7,8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번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,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그리고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4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번은 특이점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(outlier)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이라고 할 수 있다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그리고 추가적으로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관측개체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번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번은 영향력 있는 개체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이다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619764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#4.4. </a:t>
            </a:r>
            <a:r>
              <a:rPr lang="ko-KR" altLang="en-US" sz="1400" b="1" dirty="0" smtClean="0"/>
              <a:t>회귀 데이터에서 비정상적인 점들을 찾기 위하여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한 분석자가 그림 </a:t>
            </a:r>
            <a:r>
              <a:rPr lang="en-US" altLang="ko-KR" sz="1400" b="1" dirty="0" smtClean="0"/>
              <a:t>4.14</a:t>
            </a:r>
            <a:r>
              <a:rPr lang="ko-KR" altLang="en-US" sz="1400" b="1" dirty="0" smtClean="0"/>
              <a:t>와 같은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P-R </a:t>
            </a:r>
            <a:r>
              <a:rPr lang="ko-KR" altLang="en-US" sz="1400" b="1" dirty="0" smtClean="0"/>
              <a:t>플롯을 작성하였다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플롯에서 비정상적인 점들을 유형에 따라서 분류하여라</a:t>
            </a:r>
            <a:r>
              <a:rPr lang="en-US" altLang="ko-KR" sz="1400" b="1" dirty="0" smtClean="0"/>
              <a:t>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19228"/>
            <a:ext cx="35909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4243410"/>
            <a:ext cx="36480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직선 연결선 20"/>
          <p:cNvCxnSpPr/>
          <p:nvPr/>
        </p:nvCxnSpPr>
        <p:spPr>
          <a:xfrm flipV="1">
            <a:off x="433333" y="4572008"/>
            <a:ext cx="3643338" cy="114300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 rot="19759633" flipV="1">
            <a:off x="923376" y="1343618"/>
            <a:ext cx="502986" cy="67737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21610" y="1366051"/>
            <a:ext cx="33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2976" y="1643050"/>
            <a:ext cx="33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4618" y="2223307"/>
            <a:ext cx="33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43306" y="2937687"/>
            <a:ext cx="33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33465" y="4366447"/>
            <a:ext cx="33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291" y="4429132"/>
            <a:ext cx="33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6209" y="5080827"/>
            <a:ext cx="33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7713" y="5795207"/>
            <a:ext cx="33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" name="타원 30"/>
          <p:cNvSpPr/>
          <p:nvPr/>
        </p:nvSpPr>
        <p:spPr>
          <a:xfrm rot="19304724" flipV="1">
            <a:off x="2012788" y="2163525"/>
            <a:ext cx="403515" cy="41126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 rot="19304724" flipV="1">
            <a:off x="3577394" y="2946904"/>
            <a:ext cx="409700" cy="41614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500166" y="1310990"/>
            <a:ext cx="2143140" cy="30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1,2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는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높은 </a:t>
            </a:r>
            <a:r>
              <a:rPr lang="ko-KR" altLang="en-US" sz="1400" b="1" dirty="0" err="1" smtClean="0">
                <a:solidFill>
                  <a:srgbClr val="00B050"/>
                </a:solidFill>
              </a:rPr>
              <a:t>지레점</a:t>
            </a:r>
            <a:endParaRPr lang="en-US" altLang="ko-KR" sz="1400" b="1" dirty="0" smtClean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8860" y="2048524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높은 </a:t>
            </a:r>
            <a:r>
              <a:rPr lang="ko-KR" altLang="en-US" sz="1400" b="1" dirty="0" err="1" smtClean="0">
                <a:solidFill>
                  <a:srgbClr val="00B050"/>
                </a:solidFill>
              </a:rPr>
              <a:t>지레점과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특이점의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혼합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(combination)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0496" y="2954064"/>
            <a:ext cx="1214446" cy="30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00B050"/>
                </a:solidFill>
              </a:rPr>
              <a:t>특이점</a:t>
            </a:r>
            <a:endParaRPr lang="en-US" altLang="ko-KR" sz="1400" b="1" dirty="0" smtClean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0562" y="4403719"/>
            <a:ext cx="3429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위의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P-R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플롯을 토대로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다음의 회귀직선을 가상화한 것이다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이와 같은 상황이라면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,</a:t>
            </a: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위의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P-R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플롯과 같은 경우가 될 것이다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57158" y="214290"/>
          <a:ext cx="5357850" cy="1054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4" name="수식" r:id="rId3" imgW="4775040" imgH="939600" progId="Equation.3">
                  <p:embed/>
                </p:oleObj>
              </mc:Choice>
              <mc:Fallback>
                <p:oleObj name="수식" r:id="rId3" imgW="477504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14290"/>
                        <a:ext cx="5357850" cy="1054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1500173"/>
            <a:ext cx="3857652" cy="31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428596" y="2214554"/>
            <a:ext cx="3786214" cy="28575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86380" y="2571744"/>
            <a:ext cx="321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Hackensack </a:t>
            </a:r>
            <a:r>
              <a:rPr lang="ko-KR" altLang="en-US" sz="1400" dirty="0" smtClean="0">
                <a:solidFill>
                  <a:srgbClr val="FF0000"/>
                </a:solidFill>
              </a:rPr>
              <a:t>강은 비정상적으로 큰 </a:t>
            </a:r>
            <a:r>
              <a:rPr lang="en-US" altLang="ko-KR" sz="1400" dirty="0" smtClean="0">
                <a:solidFill>
                  <a:srgbClr val="FF0000"/>
                </a:solidFill>
              </a:rPr>
              <a:t>X3(</a:t>
            </a:r>
            <a:r>
              <a:rPr lang="ko-KR" altLang="en-US" sz="1400" dirty="0" smtClean="0">
                <a:solidFill>
                  <a:srgbClr val="FF0000"/>
                </a:solidFill>
              </a:rPr>
              <a:t>주거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용지의 비율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의 값을 가진다</a:t>
            </a:r>
            <a:r>
              <a:rPr lang="en-US" altLang="ko-KR" sz="1400" dirty="0" smtClean="0">
                <a:solidFill>
                  <a:srgbClr val="FF0000"/>
                </a:solidFill>
              </a:rPr>
              <a:t> !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Hackensack </a:t>
            </a:r>
            <a:r>
              <a:rPr lang="ko-KR" altLang="en-US" sz="1400" dirty="0" smtClean="0">
                <a:solidFill>
                  <a:srgbClr val="FF0000"/>
                </a:solidFill>
              </a:rPr>
              <a:t>강이 뉴욕 시에 인접한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유일한 강이기 때문이다 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 rot="10800000">
            <a:off x="4500563" y="2214554"/>
            <a:ext cx="571503" cy="164307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57158" y="4916502"/>
          <a:ext cx="72818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5" name="수식" r:id="rId6" imgW="6489360" imgH="457200" progId="Equation.3">
                  <p:embed/>
                </p:oleObj>
              </mc:Choice>
              <mc:Fallback>
                <p:oleObj name="수식" r:id="rId6" imgW="64893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916502"/>
                        <a:ext cx="72818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5620424"/>
            <a:ext cx="721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Influential point : whose deletion course large changes in the fit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                      : either high leverage or outlier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4282" y="285728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사례 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뉴욕 강 데이터</a:t>
            </a:r>
            <a:endParaRPr lang="ko-KR" altLang="en-US" sz="1600" b="1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349232" y="857234"/>
          <a:ext cx="16510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수식" r:id="rId3" imgW="1320480" imgH="228600" progId="Equation.3">
                  <p:embed/>
                </p:oleObj>
              </mc:Choice>
              <mc:Fallback>
                <p:oleObj name="수식" r:id="rId3" imgW="1320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32" y="857234"/>
                        <a:ext cx="165100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214282" y="2143116"/>
            <a:ext cx="4143375" cy="3848100"/>
            <a:chOff x="4429153" y="3009924"/>
            <a:chExt cx="4143375" cy="3848100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29153" y="3009924"/>
              <a:ext cx="4143375" cy="384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타원 13"/>
            <p:cNvSpPr/>
            <p:nvPr/>
          </p:nvSpPr>
          <p:spPr>
            <a:xfrm rot="19304724" flipV="1">
              <a:off x="6450997" y="5350219"/>
              <a:ext cx="502009" cy="4746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 rot="19304724" flipV="1">
              <a:off x="7691720" y="3349955"/>
              <a:ext cx="502009" cy="4746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72264" y="5929330"/>
              <a:ext cx="1785950" cy="612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438912" y="5406110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3358" y="3405846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05494" y="3334408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24466" y="3548722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071942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3990" y="4548854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572000" y="1962174"/>
            <a:ext cx="4238625" cy="4824412"/>
            <a:chOff x="4572000" y="2000270"/>
            <a:chExt cx="4238625" cy="4824412"/>
          </a:xfrm>
        </p:grpSpPr>
        <p:grpSp>
          <p:nvGrpSpPr>
            <p:cNvPr id="24" name="그룹 14"/>
            <p:cNvGrpSpPr/>
            <p:nvPr/>
          </p:nvGrpSpPr>
          <p:grpSpPr>
            <a:xfrm>
              <a:off x="4572000" y="2000270"/>
              <a:ext cx="4238625" cy="4824412"/>
              <a:chOff x="4572000" y="2000270"/>
              <a:chExt cx="4238625" cy="4824412"/>
            </a:xfrm>
          </p:grpSpPr>
          <p:pic>
            <p:nvPicPr>
              <p:cNvPr id="27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72000" y="2000270"/>
                <a:ext cx="4238625" cy="428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타원 27"/>
              <p:cNvSpPr/>
              <p:nvPr/>
            </p:nvSpPr>
            <p:spPr>
              <a:xfrm rot="19304724" flipV="1">
                <a:off x="5665179" y="2819069"/>
                <a:ext cx="502009" cy="47466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 rot="19304724" flipV="1">
                <a:off x="5477142" y="4431323"/>
                <a:ext cx="502009" cy="47466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Picture 1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143504" y="6215082"/>
                <a:ext cx="31623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5500694" y="4071942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5008" y="2500306"/>
              <a:ext cx="347666" cy="30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2844" y="1500174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 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X</a:t>
            </a:r>
            <a:r>
              <a:rPr lang="en-US" altLang="ko-KR" sz="1400" b="1" baseline="-25000" dirty="0" smtClean="0">
                <a:solidFill>
                  <a:srgbClr val="FF0000"/>
                </a:solidFill>
              </a:rPr>
              <a:t>4 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산점도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</a:t>
            </a:r>
            <a:endParaRPr lang="en-US" altLang="ko-KR" sz="1400" b="1" baseline="-25000" dirty="0" smtClean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9124" y="1500174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&lt;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지레값의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인덱스 플롯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66892"/>
            <a:ext cx="1276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1866892"/>
            <a:ext cx="1333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그룹 14"/>
          <p:cNvGrpSpPr/>
          <p:nvPr/>
        </p:nvGrpSpPr>
        <p:grpSpPr>
          <a:xfrm>
            <a:off x="71403" y="2338376"/>
            <a:ext cx="4429159" cy="2948010"/>
            <a:chOff x="71403" y="623865"/>
            <a:chExt cx="4429159" cy="2948010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06" y="623865"/>
              <a:ext cx="4429156" cy="2947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모서리가 둥근 직사각형 12"/>
            <p:cNvSpPr/>
            <p:nvPr/>
          </p:nvSpPr>
          <p:spPr>
            <a:xfrm rot="16200000" flipV="1">
              <a:off x="821504" y="-107184"/>
              <a:ext cx="2928958" cy="442915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643438" y="2357430"/>
            <a:ext cx="4429159" cy="2928958"/>
            <a:chOff x="4643438" y="642919"/>
            <a:chExt cx="4429159" cy="2928958"/>
          </a:xfrm>
        </p:grpSpPr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43438" y="666233"/>
              <a:ext cx="4357718" cy="288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모서리가 둥근 직사각형 13"/>
            <p:cNvSpPr/>
            <p:nvPr/>
          </p:nvSpPr>
          <p:spPr>
            <a:xfrm rot="16200000" flipV="1">
              <a:off x="5393539" y="-107182"/>
              <a:ext cx="2928958" cy="442915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57356" y="580209"/>
            <a:ext cx="492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B050"/>
                </a:solidFill>
              </a:rPr>
              <a:t>SAS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에서 잔차와 영향력 있는 관측치를 보는 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B050"/>
                </a:solidFill>
              </a:rPr>
              <a:t>명령어는 아래와 같이 따로 사용할 수도 있고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361537"/>
            <a:ext cx="1428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그룹 5"/>
          <p:cNvGrpSpPr/>
          <p:nvPr/>
        </p:nvGrpSpPr>
        <p:grpSpPr>
          <a:xfrm>
            <a:off x="3071802" y="142852"/>
            <a:ext cx="5305425" cy="6500858"/>
            <a:chOff x="3071802" y="214290"/>
            <a:chExt cx="5305425" cy="6500858"/>
          </a:xfrm>
        </p:grpSpPr>
        <p:pic>
          <p:nvPicPr>
            <p:cNvPr id="4608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3190898"/>
              <a:ext cx="4343400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71802" y="214290"/>
              <a:ext cx="5305425" cy="296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모서리가 둥근 직사각형 6"/>
          <p:cNvSpPr/>
          <p:nvPr/>
        </p:nvSpPr>
        <p:spPr>
          <a:xfrm rot="16200000" flipV="1">
            <a:off x="2464579" y="607199"/>
            <a:ext cx="6500858" cy="557216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500098" y="2000240"/>
            <a:ext cx="342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50"/>
                </a:solidFill>
              </a:rPr>
              <a:t>동시출력도 가능하다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06" y="3047526"/>
            <a:ext cx="2071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50"/>
                </a:solidFill>
              </a:rPr>
              <a:t>필요한 관측치들만 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B050"/>
                </a:solidFill>
              </a:rPr>
              <a:t>따로 떼어내서 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B050"/>
                </a:solidFill>
              </a:rPr>
              <a:t>보는 것도 가능하다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 rot="16200000" flipV="1">
            <a:off x="4143372" y="1214422"/>
            <a:ext cx="3286148" cy="585791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14282" y="2857496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Output out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문장을 통해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,</a:t>
            </a: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필요한 관측치들을 빼낸다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 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4282" y="5929330"/>
            <a:ext cx="4500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교재와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SAS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잔차의 이름이 조금 다른 면이 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같은 형태의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잔차가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이름이 서로 다른 경우도 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헷갈리지 않게 사용법에 유의하도록 한다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4282" y="3500438"/>
            <a:ext cx="2714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★ Output out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옵션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r>
              <a:rPr lang="en-US" altLang="ko-KR" sz="1400" b="1" dirty="0" smtClean="0">
                <a:solidFill>
                  <a:srgbClr val="0070C0"/>
                </a:solidFill>
              </a:rPr>
              <a:t>r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=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보통의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잔차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0070C0"/>
                </a:solidFill>
              </a:rPr>
              <a:t>student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=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표준화잔차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err="1" smtClean="0">
                <a:solidFill>
                  <a:srgbClr val="0070C0"/>
                </a:solidFill>
              </a:rPr>
              <a:t>rstudent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=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외적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표준화잔차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0070C0"/>
                </a:solidFill>
              </a:rPr>
              <a:t>h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=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지레값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400" b="1" dirty="0" smtClean="0">
                <a:solidFill>
                  <a:srgbClr val="0070C0"/>
                </a:solidFill>
              </a:rPr>
              <a:t>press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=press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값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err="1" smtClean="0">
                <a:solidFill>
                  <a:srgbClr val="0070C0"/>
                </a:solidFill>
              </a:rPr>
              <a:t>cookd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=Cook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거리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err="1" smtClean="0">
                <a:solidFill>
                  <a:srgbClr val="0070C0"/>
                </a:solidFill>
              </a:rPr>
              <a:t>dffits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=DFITS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값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을 나타낸다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!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28611" y="376218"/>
            <a:ext cx="4029075" cy="2052650"/>
            <a:chOff x="357158" y="214290"/>
            <a:chExt cx="4029075" cy="2052650"/>
          </a:xfrm>
        </p:grpSpPr>
        <p:pic>
          <p:nvPicPr>
            <p:cNvPr id="7782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214290"/>
              <a:ext cx="4029075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8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58" y="2000240"/>
              <a:ext cx="13335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2857496"/>
            <a:ext cx="52482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 rot="16200000" flipV="1">
            <a:off x="5482419" y="2661458"/>
            <a:ext cx="2751194" cy="300039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4282" y="2833212"/>
            <a:ext cx="2714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임의의 변수를 만들어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r>
              <a:rPr lang="en-US" altLang="ko-KR" sz="1400" b="1" dirty="0" err="1" smtClean="0">
                <a:solidFill>
                  <a:srgbClr val="00B050"/>
                </a:solidFill>
              </a:rPr>
              <a:t>Hadi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의 영향력 측도를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출력해 보았다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282" y="3901393"/>
            <a:ext cx="2714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데이터셋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CND2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에서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지금까지 만든 변수들을 통해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Cook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인덱스 플롯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DFITS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인덱스 플롯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Hadi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잔재성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잔차플롯을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그려보도록 하자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428772"/>
            <a:ext cx="48577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 rot="16200000" flipV="1">
            <a:off x="6107919" y="4679164"/>
            <a:ext cx="2571767" cy="121444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647689"/>
            <a:ext cx="41624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모서리가 둥근 직사각형 15"/>
          <p:cNvSpPr/>
          <p:nvPr/>
        </p:nvSpPr>
        <p:spPr>
          <a:xfrm rot="16200000" flipV="1">
            <a:off x="3464711" y="1107265"/>
            <a:ext cx="5500726" cy="571503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019292"/>
            <a:ext cx="1400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1414"/>
            <a:ext cx="2657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397" y="1214422"/>
            <a:ext cx="21050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28926" y="214290"/>
            <a:ext cx="58579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plot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명령어에서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,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</a:rPr>
              <a:t>(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가로축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) * (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세로축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)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의 순서로 출력되며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,</a:t>
            </a:r>
          </a:p>
          <a:p>
            <a:r>
              <a:rPr lang="en-US" altLang="ko-KR" sz="1400" b="1" dirty="0" err="1" smtClean="0">
                <a:solidFill>
                  <a:srgbClr val="00B050"/>
                </a:solidFill>
              </a:rPr>
              <a:t>vpos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=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세로축의 길이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, </a:t>
            </a:r>
            <a:r>
              <a:rPr lang="en-US" altLang="ko-KR" sz="1400" b="1" dirty="0" err="1" smtClean="0">
                <a:solidFill>
                  <a:srgbClr val="00B050"/>
                </a:solidFill>
              </a:rPr>
              <a:t>hpos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=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가로축의 길이를 나타낸다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400" b="1" dirty="0" err="1" smtClean="0">
                <a:solidFill>
                  <a:srgbClr val="00B050"/>
                </a:solidFill>
              </a:rPr>
              <a:t>vpos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와 </a:t>
            </a:r>
            <a:r>
              <a:rPr lang="en-US" altLang="ko-KR" sz="1400" b="1" dirty="0" err="1" smtClean="0">
                <a:solidFill>
                  <a:srgbClr val="00B050"/>
                </a:solidFill>
              </a:rPr>
              <a:t>hpos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는 옵션으로 안 써줘도 상관없지만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,</a:t>
            </a: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길이를 조절해주지 않으면 오히려 관측이 헷갈릴 수 있으므로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절절히 조절해주는 것이 좋다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!</a:t>
            </a: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여기서는 </a:t>
            </a:r>
            <a:r>
              <a:rPr lang="en-US" altLang="ko-KR" sz="1400" b="1" dirty="0" err="1" smtClean="0">
                <a:solidFill>
                  <a:srgbClr val="00B050"/>
                </a:solidFill>
              </a:rPr>
              <a:t>vpos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=20, </a:t>
            </a:r>
            <a:r>
              <a:rPr lang="en-US" altLang="ko-KR" sz="1400" b="1" dirty="0" err="1" smtClean="0">
                <a:solidFill>
                  <a:srgbClr val="00B050"/>
                </a:solidFill>
              </a:rPr>
              <a:t>hpos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=45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로 조정하여 출력하였다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09527" y="2571740"/>
            <a:ext cx="8963067" cy="2928962"/>
            <a:chOff x="-32" y="2285990"/>
            <a:chExt cx="8963067" cy="2928962"/>
          </a:xfrm>
        </p:grpSpPr>
        <p:pic>
          <p:nvPicPr>
            <p:cNvPr id="49161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00760" y="2290775"/>
              <a:ext cx="2962275" cy="292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62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00364" y="2290775"/>
              <a:ext cx="2971800" cy="292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63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32" y="2300300"/>
              <a:ext cx="2943225" cy="291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 rot="16200000" flipV="1">
              <a:off x="14234" y="2285990"/>
              <a:ext cx="2928959" cy="29289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6200000" flipV="1">
              <a:off x="3000364" y="2285993"/>
              <a:ext cx="2928959" cy="29289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 flipV="1">
              <a:off x="6000760" y="2285993"/>
              <a:ext cx="2928959" cy="29289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2844" y="2185752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Cook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거리의 인덱스 플롯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1326" y="2185752"/>
            <a:ext cx="241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DFITS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인덱스 플롯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1722" y="2192529"/>
            <a:ext cx="306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하디의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영향력 측도의 인덱스 플롯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596" y="5715016"/>
            <a:ext cx="550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번 개체는 검출하지만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5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번 개체의 영향력은 드러나지 않는다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00760" y="5715016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번은 물론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5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번 개체도 검출해낸다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6" name="줄무늬가 있는 오른쪽 화살표 25"/>
          <p:cNvSpPr/>
          <p:nvPr/>
        </p:nvSpPr>
        <p:spPr>
          <a:xfrm>
            <a:off x="536022" y="6072206"/>
            <a:ext cx="678392" cy="634212"/>
          </a:xfrm>
          <a:prstGeom prst="striped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7" name="줄무늬가 있는 오른쪽 화살표 26"/>
          <p:cNvSpPr/>
          <p:nvPr/>
        </p:nvSpPr>
        <p:spPr>
          <a:xfrm>
            <a:off x="6072198" y="6072206"/>
            <a:ext cx="678392" cy="634212"/>
          </a:xfrm>
          <a:prstGeom prst="striped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/>
          <p:cNvSpPr txBox="1"/>
          <p:nvPr/>
        </p:nvSpPr>
        <p:spPr>
          <a:xfrm>
            <a:off x="1285852" y="6215082"/>
            <a:ext cx="550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승법적 함수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(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곱셈형태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)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의 한계가 드러난다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86642" y="6120490"/>
            <a:ext cx="2428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가법적 함수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(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덧셈형태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)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로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승법적 함수의 단점을 보완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30" name="타원 29"/>
          <p:cNvSpPr/>
          <p:nvPr/>
        </p:nvSpPr>
        <p:spPr>
          <a:xfrm rot="16200000" flipV="1">
            <a:off x="719107" y="2719381"/>
            <a:ext cx="347672" cy="35719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 rot="16200000" flipV="1">
            <a:off x="3719502" y="4076701"/>
            <a:ext cx="347672" cy="35719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 rot="16200000" flipV="1">
            <a:off x="6719899" y="3852870"/>
            <a:ext cx="347672" cy="35719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 rot="16200000" flipV="1">
            <a:off x="6791337" y="2647941"/>
            <a:ext cx="347672" cy="35719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786" y="2857496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4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86182" y="4214818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4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6578" y="4000504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4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8016" y="2786058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5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143116"/>
            <a:ext cx="1571636" cy="312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/>
          <p:cNvGrpSpPr/>
          <p:nvPr/>
        </p:nvGrpSpPr>
        <p:grpSpPr>
          <a:xfrm>
            <a:off x="2428860" y="1571612"/>
            <a:ext cx="6215108" cy="4143404"/>
            <a:chOff x="2214546" y="1785925"/>
            <a:chExt cx="6215108" cy="4143404"/>
          </a:xfrm>
        </p:grpSpPr>
        <p:pic>
          <p:nvPicPr>
            <p:cNvPr id="5018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546" y="1785926"/>
              <a:ext cx="6209659" cy="4129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 rot="16200000" flipV="1">
              <a:off x="3250398" y="750073"/>
              <a:ext cx="4143404" cy="62151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1452" y="238110"/>
            <a:ext cx="5572126" cy="1457326"/>
            <a:chOff x="271452" y="238110"/>
            <a:chExt cx="5572126" cy="1457326"/>
          </a:xfrm>
        </p:grpSpPr>
        <p:pic>
          <p:nvPicPr>
            <p:cNvPr id="5018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1452" y="238110"/>
              <a:ext cx="2800350" cy="104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5720" y="1428736"/>
              <a:ext cx="13811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3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14678" y="571483"/>
              <a:ext cx="2628900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타원 10"/>
          <p:cNvSpPr/>
          <p:nvPr/>
        </p:nvSpPr>
        <p:spPr>
          <a:xfrm rot="16200000" flipV="1">
            <a:off x="3005123" y="1852606"/>
            <a:ext cx="347672" cy="35719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 rot="16200000" flipV="1">
            <a:off x="7005651" y="4433891"/>
            <a:ext cx="347672" cy="35719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0892" y="4532406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4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1802" y="2000240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5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3834" y="4675282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7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8148" y="4675282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3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7884" y="4675282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8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8728" y="6000768"/>
            <a:ext cx="771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00B050"/>
                </a:solidFill>
              </a:rPr>
              <a:t>Hadi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의 영향력 측도에서 합으로 되어있는 부분을 둘로 쪼개어 </a:t>
            </a:r>
            <a:r>
              <a:rPr lang="ko-KR" altLang="en-US" sz="1400" b="1" dirty="0" err="1" smtClean="0">
                <a:solidFill>
                  <a:srgbClr val="00B050"/>
                </a:solidFill>
              </a:rPr>
              <a:t>산점도를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나타내는 것을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r>
              <a:rPr lang="ko-KR" altLang="en-US" sz="1400" b="1" dirty="0" err="1" smtClean="0">
                <a:solidFill>
                  <a:srgbClr val="00B050"/>
                </a:solidFill>
              </a:rPr>
              <a:t>잔재성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-</a:t>
            </a:r>
            <a:r>
              <a:rPr lang="ko-KR" altLang="en-US" sz="1400" b="1" dirty="0" err="1" smtClean="0">
                <a:solidFill>
                  <a:srgbClr val="00B050"/>
                </a:solidFill>
              </a:rPr>
              <a:t>잔차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(P-R)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플롯이라고 하며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,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앞의 그래프들에 비해서는 문제점을 명확히 나타내준다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9" name="줄무늬가 있는 오른쪽 화살표 18"/>
          <p:cNvSpPr/>
          <p:nvPr/>
        </p:nvSpPr>
        <p:spPr>
          <a:xfrm>
            <a:off x="678898" y="5929330"/>
            <a:ext cx="678392" cy="634212"/>
          </a:xfrm>
          <a:prstGeom prst="striped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/>
        </p:nvSpPr>
        <p:spPr>
          <a:xfrm rot="16200000" flipV="1">
            <a:off x="1107257" y="2321711"/>
            <a:ext cx="142876" cy="150019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6200000" flipV="1">
            <a:off x="1107257" y="2178835"/>
            <a:ext cx="142876" cy="150019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0" idx="0"/>
            <a:endCxn id="14" idx="1"/>
          </p:cNvCxnSpPr>
          <p:nvPr/>
        </p:nvCxnSpPr>
        <p:spPr>
          <a:xfrm flipV="1">
            <a:off x="1928794" y="2127198"/>
            <a:ext cx="1143008" cy="94461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0"/>
          </p:cNvCxnSpPr>
          <p:nvPr/>
        </p:nvCxnSpPr>
        <p:spPr>
          <a:xfrm>
            <a:off x="1928794" y="2928934"/>
            <a:ext cx="5072098" cy="16430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57554" y="1192397"/>
            <a:ext cx="457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잔재성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잔차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플롯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(Potential-Residual Plot ; P-R Plot)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567</Words>
  <Application>Microsoft Office PowerPoint</Application>
  <PresentationFormat>화면 슬라이드 쇼(4:3)</PresentationFormat>
  <Paragraphs>116</Paragraphs>
  <Slides>11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Dharma</cp:lastModifiedBy>
  <cp:revision>415</cp:revision>
  <dcterms:created xsi:type="dcterms:W3CDTF">2006-10-05T04:04:58Z</dcterms:created>
  <dcterms:modified xsi:type="dcterms:W3CDTF">2013-11-18T15:37:21Z</dcterms:modified>
</cp:coreProperties>
</file>