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5" r:id="rId2"/>
    <p:sldId id="286" r:id="rId3"/>
    <p:sldId id="256" r:id="rId4"/>
    <p:sldId id="257" r:id="rId5"/>
    <p:sldId id="258" r:id="rId6"/>
    <p:sldId id="259" r:id="rId7"/>
    <p:sldId id="281" r:id="rId8"/>
    <p:sldId id="288" r:id="rId9"/>
    <p:sldId id="289" r:id="rId10"/>
    <p:sldId id="261" r:id="rId11"/>
    <p:sldId id="291" r:id="rId12"/>
    <p:sldId id="262" r:id="rId13"/>
    <p:sldId id="287" r:id="rId14"/>
    <p:sldId id="264" r:id="rId15"/>
    <p:sldId id="267" r:id="rId16"/>
    <p:sldId id="268" r:id="rId17"/>
    <p:sldId id="290" r:id="rId18"/>
    <p:sldId id="273" r:id="rId19"/>
    <p:sldId id="272" r:id="rId20"/>
    <p:sldId id="266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9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급료조사 데이터" id="{8B59293B-63FF-44EE-81F4-866795A42CF2}">
          <p14:sldIdLst>
            <p14:sldId id="285"/>
            <p14:sldId id="286"/>
            <p14:sldId id="256"/>
            <p14:sldId id="257"/>
            <p14:sldId id="258"/>
            <p14:sldId id="259"/>
            <p14:sldId id="281"/>
          </p14:sldIdLst>
        </p14:section>
        <p14:section name="고용 전 검사 데이터" id="{D9E37FC2-75E1-4C4B-9CAA-3B032908850B}">
          <p14:sldIdLst>
            <p14:sldId id="288"/>
            <p14:sldId id="289"/>
            <p14:sldId id="261"/>
            <p14:sldId id="291"/>
            <p14:sldId id="262"/>
            <p14:sldId id="287"/>
            <p14:sldId id="264"/>
          </p14:sldIdLst>
        </p14:section>
        <p14:section name="옥수수 생산량 데이터" id="{CF7081D0-227C-45E2-9182-9C49571D911E}">
          <p14:sldIdLst>
            <p14:sldId id="267"/>
            <p14:sldId id="268"/>
            <p14:sldId id="290"/>
          </p14:sldIdLst>
        </p14:section>
        <p14:section name="스키 판매량 데이터" id="{4D8CBE59-8B94-4FF5-ACA6-90F86EBBFE3E}">
          <p14:sldIdLst>
            <p14:sldId id="273"/>
            <p14:sldId id="272"/>
            <p14:sldId id="266"/>
            <p14:sldId id="274"/>
            <p14:sldId id="276"/>
          </p14:sldIdLst>
        </p14:section>
        <p14:section name="학생 개인정보 데이터" id="{359B90B2-A890-47A7-BD7F-EA5EBED0661A}">
          <p14:sldIdLst>
            <p14:sldId id="275"/>
            <p14:sldId id="277"/>
            <p14:sldId id="278"/>
            <p14:sldId id="279"/>
            <p14:sldId id="280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>
      <p:cViewPr varScale="1">
        <p:scale>
          <a:sx n="116" d="100"/>
          <a:sy n="116" d="100"/>
        </p:scale>
        <p:origin x="-17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5ADBB-ABCE-4689-8A89-3FB41C7CE02E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4741-030C-411F-89AA-E250158ED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0CDE-AB6C-4E73-B1D9-AEB0605255F1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537-32E2-45F6-80EF-AE2D3728FE85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304-5A37-43EB-947E-70E6C0B276FD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300-BA85-47B4-8D8C-593243DBCD8E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E23B-9F1E-4BE2-A221-E2FCFA497D36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8CC4-3097-4E21-B0A2-931DBB7BB24F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EEF-50DE-4D29-9724-D20D9D0F16AD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5B81-DDB6-4A3A-B88D-AA7FCCF09756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9C2D-EAE8-440D-8D83-C002C70D6667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1DDD-5D4F-43FA-A35B-8E7EB87E7016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43C7-4302-48ED-B5B6-AF885C046087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51B2-2C6E-4E9F-9B9C-F9E6CFE0BFCD}" type="datetime1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급료조사 데이터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692696"/>
            <a:ext cx="772477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5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 smtClean="0"/>
              <a:t>고용 전 검사 데이터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651201"/>
                  </p:ext>
                </p:extLst>
              </p:nvPr>
            </p:nvGraphicFramePr>
            <p:xfrm>
              <a:off x="467544" y="1568334"/>
              <a:ext cx="7344816" cy="924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022"/>
                    <a:gridCol w="1237022"/>
                    <a:gridCol w="2396730"/>
                    <a:gridCol w="2474042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RACE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𝐽𝑃𝐸𝑅𝐹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            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𝑇𝐸𝑆𝑇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𝐽𝑃𝐸𝑅𝐹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ko-KR" altLang="en-US" sz="1400" i="1" smtClean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𝑇𝐸𝑆𝑇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651201"/>
                  </p:ext>
                </p:extLst>
              </p:nvPr>
            </p:nvGraphicFramePr>
            <p:xfrm>
              <a:off x="467544" y="1568334"/>
              <a:ext cx="7344816" cy="924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022"/>
                    <a:gridCol w="1237022"/>
                    <a:gridCol w="2396730"/>
                    <a:gridCol w="2474042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RACE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3562" t="-106000" r="-10330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7044" t="-106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3562" t="-206000" r="-10330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7044" t="-206000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836712"/>
                <a:ext cx="7333418" cy="678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dirty="0" smtClean="0"/>
                        <m:t>①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𝐽𝑃𝐸𝑅𝐹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𝑇𝐸𝑆𝑇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𝛾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𝑅𝐴𝐶𝐸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𝛿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𝑇𝐸𝑆𝑇</m:t>
                          </m:r>
                          <m:r>
                            <a:rPr lang="en-US" altLang="ko-KR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𝑅𝐴𝐶𝐸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600" i="1">
                          <a:latin typeface="Cambria Math"/>
                        </a:rPr>
                        <m:t>𝑅𝐴𝐶𝐸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0 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소수민족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/>
                            </a:rPr>
                            <m:t>, 1 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백인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 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sPre>
                      <m:r>
                        <a:rPr lang="en-US" altLang="ko-KR" sz="1600" b="0" i="1" smtClean="0">
                          <a:latin typeface="Cambria Math"/>
                        </a:rPr>
                        <m:t>:</m:t>
                      </m:r>
                      <m:r>
                        <a:rPr lang="ko-KR" altLang="en-US" sz="1600" i="1">
                          <a:latin typeface="Cambria Math"/>
                        </a:rPr>
                        <m:t>𝛾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ko-KR" altLang="en-US" sz="1600" i="1">
                          <a:latin typeface="Cambria Math"/>
                        </a:rPr>
                        <m:t>𝛿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7333418" cy="678647"/>
              </a:xfrm>
              <a:prstGeom prst="rect">
                <a:avLst/>
              </a:prstGeom>
              <a:blipFill rotWithShape="1">
                <a:blip r:embed="rId3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052408"/>
                  </p:ext>
                </p:extLst>
              </p:nvPr>
            </p:nvGraphicFramePr>
            <p:xfrm>
              <a:off x="467544" y="3368534"/>
              <a:ext cx="7344816" cy="924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022"/>
                    <a:gridCol w="1237022"/>
                    <a:gridCol w="2396730"/>
                    <a:gridCol w="2474042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RACE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𝐽𝑃𝐸𝑅𝐹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            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𝑇𝐸𝑆𝑇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𝐽𝑃𝐸𝑅𝐹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            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𝑇𝐸𝑆𝑇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052408"/>
                  </p:ext>
                </p:extLst>
              </p:nvPr>
            </p:nvGraphicFramePr>
            <p:xfrm>
              <a:off x="467544" y="3368534"/>
              <a:ext cx="7344816" cy="924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022"/>
                    <a:gridCol w="1237022"/>
                    <a:gridCol w="2396730"/>
                    <a:gridCol w="2474042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RACE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3562" t="-104000" r="-10330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044" t="-104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3562" t="-204000" r="-10330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044" t="-204000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536" y="2664815"/>
                <a:ext cx="5509713" cy="678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</a:rPr>
                        <m:t>②</m:t>
                      </m:r>
                      <m:r>
                        <a:rPr lang="en-US" altLang="ko-KR" sz="1600" i="1" dirty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𝐽𝑃𝐸𝑅𝐹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𝑇𝐸𝑆𝑇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𝛾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𝑅𝐴𝐶𝐸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/>
                        </a:rPr>
                        <m:t>  </m:t>
                      </m:r>
                      <m:r>
                        <a:rPr lang="en-US" altLang="ko-KR" sz="1600" i="1">
                          <a:latin typeface="Cambria Math"/>
                        </a:rPr>
                        <m:t>𝑅𝐴𝐶𝐸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 0 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소수민족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/>
                            </a:rPr>
                            <m:t>, 1 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백인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 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:</m:t>
                      </m:r>
                      <m:r>
                        <a:rPr lang="ko-KR" altLang="en-US" sz="1600" i="1">
                          <a:latin typeface="Cambria Math"/>
                        </a:rPr>
                        <m:t>𝛾</m:t>
                      </m:r>
                      <m:r>
                        <a:rPr lang="en-US" altLang="ko-KR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64815"/>
                <a:ext cx="5509713" cy="678647"/>
              </a:xfrm>
              <a:prstGeom prst="rect">
                <a:avLst/>
              </a:prstGeom>
              <a:blipFill rotWithShape="1">
                <a:blip r:embed="rId5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562460"/>
                  </p:ext>
                </p:extLst>
              </p:nvPr>
            </p:nvGraphicFramePr>
            <p:xfrm>
              <a:off x="467544" y="5301208"/>
              <a:ext cx="7344816" cy="924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022"/>
                    <a:gridCol w="1237022"/>
                    <a:gridCol w="2396730"/>
                    <a:gridCol w="2474042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RACE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𝐽𝑃𝐸𝑅𝐹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            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𝑇𝐸𝑆𝑇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𝐽𝑃𝐸𝑅𝐹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ko-KR" altLang="en-US" sz="1400" i="1" smtClean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𝑇𝐸𝑆𝑇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562460"/>
                  </p:ext>
                </p:extLst>
              </p:nvPr>
            </p:nvGraphicFramePr>
            <p:xfrm>
              <a:off x="467544" y="5301208"/>
              <a:ext cx="7344816" cy="924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7022"/>
                    <a:gridCol w="1237022"/>
                    <a:gridCol w="2396730"/>
                    <a:gridCol w="2474042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RACE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3562" t="-104000" r="-10330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97044" t="-104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3562" t="-204000" r="-10330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97044" t="-204000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5536" y="4581128"/>
                <a:ext cx="6467476" cy="678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</a:rPr>
                        <m:t>③</m:t>
                      </m:r>
                      <m:r>
                        <a:rPr lang="en-US" altLang="ko-KR" sz="1600" i="1" dirty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𝐽𝑃𝐸𝑅𝐹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𝑇𝐸𝑆𝑇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𝛿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𝑇𝐸𝑆𝑇</m:t>
                          </m:r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𝑅𝐴𝐶𝐸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/>
                        </a:rPr>
                        <m:t>  </m:t>
                      </m:r>
                      <m:r>
                        <a:rPr lang="en-US" altLang="ko-KR" sz="1600" i="1">
                          <a:latin typeface="Cambria Math"/>
                        </a:rPr>
                        <m:t>𝑅𝐴𝐶𝐸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 0 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소수민족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/>
                            </a:rPr>
                            <m:t>, 1 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백인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 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:</m:t>
                      </m:r>
                      <m:r>
                        <a:rPr lang="ko-KR" altLang="en-US" sz="1600" i="1">
                          <a:latin typeface="Cambria Math"/>
                        </a:rPr>
                        <m:t>𝛿</m:t>
                      </m:r>
                      <m:r>
                        <a:rPr lang="en-US" altLang="ko-KR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581128"/>
                <a:ext cx="6467476" cy="678647"/>
              </a:xfrm>
              <a:prstGeom prst="rect">
                <a:avLst/>
              </a:prstGeom>
              <a:blipFill rotWithShape="1">
                <a:blip r:embed="rId7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4355976" y="908720"/>
            <a:ext cx="1296144" cy="26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7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 smtClean="0"/>
              <a:t>고용 전 검사 데이터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047938"/>
                <a:ext cx="7233327" cy="72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dirty="0" smtClean="0"/>
                        <m:t>①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𝑚𝑒𝑎𝑛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𝑠h𝑖𝑓𝑡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𝑌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47938"/>
                <a:ext cx="7233327" cy="724878"/>
              </a:xfrm>
              <a:prstGeom prst="rect">
                <a:avLst/>
              </a:prstGeom>
              <a:blipFill rotWithShape="1">
                <a:blip r:embed="rId2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536" y="2060848"/>
                <a:ext cx="5123262" cy="72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</a:rPr>
                        <m:t>②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  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𝑌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1600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𝑚𝑒𝑎𝑛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𝑠h𝑖𝑓𝑡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𝑌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0848"/>
                <a:ext cx="5123262" cy="724878"/>
              </a:xfrm>
              <a:prstGeom prst="rect">
                <a:avLst/>
              </a:prstGeom>
              <a:blipFill rotWithShape="1"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5536" y="3147783"/>
                <a:ext cx="5499391" cy="1217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</a:rPr>
                        <m:t>③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  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𝑌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𝑚𝑒𝑎𝑛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𝑠h𝑖𝑓𝑡</m:t>
                          </m:r>
                        </m:e>
                      </m:groupChr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𝑌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ko-KR" sz="16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                     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7783"/>
                <a:ext cx="5499391" cy="1217321"/>
              </a:xfrm>
              <a:prstGeom prst="rect">
                <a:avLst/>
              </a:prstGeom>
              <a:blipFill rotWithShape="1"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5536" y="465313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Interaction effect</a:t>
            </a:r>
            <a:r>
              <a:rPr lang="ko-KR" altLang="en-US" sz="1600" dirty="0" smtClean="0"/>
              <a:t>만 모형에 추가하고</a:t>
            </a:r>
            <a:r>
              <a:rPr lang="en-US" altLang="ko-KR" sz="1600" dirty="0" smtClean="0"/>
              <a:t>, main effect</a:t>
            </a:r>
            <a:r>
              <a:rPr lang="ko-KR" altLang="en-US" sz="1600" dirty="0" smtClean="0"/>
              <a:t>는 뺄 경우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Mean shift</a:t>
            </a:r>
            <a:r>
              <a:rPr lang="ko-KR" altLang="en-US" sz="1600" dirty="0" smtClean="0"/>
              <a:t>된 모형에서 </a:t>
            </a:r>
            <a:r>
              <a:rPr lang="en-US" altLang="ko-KR" sz="1600" dirty="0" smtClean="0"/>
              <a:t>main effect</a:t>
            </a:r>
            <a:r>
              <a:rPr lang="ko-KR" altLang="en-US" sz="1600" dirty="0" smtClean="0"/>
              <a:t>가 다시 살아나는 문제점이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Interaction effect</a:t>
            </a:r>
            <a:r>
              <a:rPr lang="ko-KR" altLang="en-US" sz="1600" dirty="0" smtClean="0"/>
              <a:t>를 모형에 넣는 경우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Interaction effect</a:t>
            </a:r>
            <a:r>
              <a:rPr lang="ko-KR" altLang="en-US" sz="1600" dirty="0" smtClean="0"/>
              <a:t>를 구성하는 </a:t>
            </a:r>
            <a:r>
              <a:rPr lang="en-US" altLang="ko-KR" sz="1600" dirty="0" smtClean="0"/>
              <a:t>main effect</a:t>
            </a:r>
            <a:r>
              <a:rPr lang="ko-KR" altLang="en-US" sz="1600" dirty="0" smtClean="0"/>
              <a:t>를 유의하지 않더라도 모형에 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이러한 원칙을 </a:t>
            </a:r>
            <a:r>
              <a:rPr lang="en-US" altLang="ko-KR" sz="1600" dirty="0" smtClean="0"/>
              <a:t>“Hierarchical principle”</a:t>
            </a:r>
            <a:r>
              <a:rPr lang="ko-KR" altLang="en-US" sz="1600" dirty="0" smtClean="0"/>
              <a:t>라고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6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 smtClean="0"/>
              <a:t>고용 전 검사 데이터</a:t>
            </a:r>
            <a:endParaRPr lang="ko-KR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03281"/>
            <a:ext cx="3312367" cy="39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2"/>
            <a:ext cx="5112566" cy="398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1"/>
            <a:ext cx="5112566" cy="398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5935"/>
            <a:ext cx="5112566" cy="397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512" y="620688"/>
                <a:ext cx="7387920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dirty="0" smtClean="0"/>
                        <m:t>①</m:t>
                      </m:r>
                      <m:r>
                        <a:rPr lang="en-US" altLang="ko-KR" sz="1600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𝐽𝑃𝐸𝑅𝐹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𝑇𝐸𝑆𝑇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𝛾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𝑅𝐴𝐶𝐸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𝛿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𝑇𝐸𝑆𝑇</m:t>
                          </m:r>
                          <m:r>
                            <a:rPr lang="en-US" altLang="ko-KR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𝑅𝐴𝐶𝐸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0688"/>
                <a:ext cx="7387920" cy="385490"/>
              </a:xfrm>
              <a:prstGeom prst="rect">
                <a:avLst/>
              </a:prstGeom>
              <a:blipFill rotWithShape="1"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987824" y="458112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779912" y="5849899"/>
                <a:ext cx="1619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:</m:t>
                      </m:r>
                      <m:r>
                        <a:rPr lang="ko-KR" altLang="en-US" i="1">
                          <a:latin typeface="Cambria Math"/>
                        </a:rPr>
                        <m:t>𝛾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𝛿</m:t>
                      </m:r>
                      <m:r>
                        <a:rPr lang="en-US" altLang="ko-K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49899"/>
                <a:ext cx="161941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200600"/>
            <a:ext cx="3312366" cy="12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37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 smtClean="0"/>
              <a:t>고용 전 검사 데이터</a:t>
            </a:r>
            <a:endParaRPr lang="ko-KR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05935"/>
            <a:ext cx="3312365" cy="397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12780"/>
            <a:ext cx="5112565" cy="397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1"/>
            <a:ext cx="5112566" cy="39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620688"/>
                <a:ext cx="5509713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</a:rPr>
                        <m:t>②</m:t>
                      </m:r>
                      <m:r>
                        <a:rPr lang="en-US" altLang="ko-KR" sz="1600" i="1" dirty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𝐽𝑃𝐸𝑅𝐹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𝑇𝐸𝑆𝑇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𝛾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𝑅𝐴𝐶𝐸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0688"/>
                <a:ext cx="5509713" cy="385490"/>
              </a:xfrm>
              <a:prstGeom prst="rect">
                <a:avLst/>
              </a:prstGeom>
              <a:blipFill rotWithShape="1"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229200"/>
            <a:ext cx="3312365" cy="12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3779912" y="5877272"/>
                <a:ext cx="11855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:</m:t>
                      </m:r>
                      <m:r>
                        <a:rPr lang="ko-KR" altLang="en-US" i="1">
                          <a:latin typeface="Cambria Math"/>
                        </a:rPr>
                        <m:t>𝛾</m:t>
                      </m:r>
                      <m:r>
                        <a:rPr lang="en-US" altLang="ko-K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77272"/>
                <a:ext cx="118558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4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 smtClean="0"/>
              <a:t>고용 전 검사 데이터</a:t>
            </a:r>
            <a:endParaRPr lang="ko-KR" altLang="en-US" sz="2000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05935"/>
            <a:ext cx="3312366" cy="397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229200"/>
            <a:ext cx="3312367" cy="12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2"/>
            <a:ext cx="5112565" cy="398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1"/>
            <a:ext cx="5112566" cy="398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620688"/>
                <a:ext cx="6368090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</a:rPr>
                        <m:t>③</m:t>
                      </m:r>
                      <m:r>
                        <a:rPr lang="en-US" altLang="ko-KR" sz="1600" i="1" dirty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𝐽𝑃𝐸𝑅𝐹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𝑇𝐸𝑆𝑇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𝛿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𝑇𝐸𝑆𝑇</m:t>
                          </m:r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𝑅𝐴𝐶𝐸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0688"/>
                <a:ext cx="6368090" cy="385490"/>
              </a:xfrm>
              <a:prstGeom prst="rect">
                <a:avLst/>
              </a:prstGeom>
              <a:blipFill rotWithShape="1"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779912" y="5867980"/>
                <a:ext cx="1190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:</m:t>
                      </m:r>
                      <m:r>
                        <a:rPr lang="ko-KR" altLang="en-US" i="1">
                          <a:latin typeface="Cambria Math"/>
                        </a:rPr>
                        <m:t>𝛿</m:t>
                      </m:r>
                      <m:r>
                        <a:rPr lang="en-US" altLang="ko-K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67980"/>
                <a:ext cx="119000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37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 smtClean="0"/>
              <a:t>옥수수 생산량 데이터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3673043"/>
                <a:ext cx="4885183" cy="937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</a:rPr>
                        <m:t>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𝑌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73043"/>
                <a:ext cx="4885183" cy="937116"/>
              </a:xfrm>
              <a:prstGeom prst="rect">
                <a:avLst/>
              </a:prstGeom>
              <a:blipFill rotWithShape="1">
                <a:blip r:embed="rId2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아래쪽 화살표 8"/>
          <p:cNvSpPr/>
          <p:nvPr/>
        </p:nvSpPr>
        <p:spPr>
          <a:xfrm rot="16200000">
            <a:off x="6206709" y="1809964"/>
            <a:ext cx="812260" cy="4812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836712"/>
                <a:ext cx="1314142" cy="2392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𝐹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−1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43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38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36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36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45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1314142" cy="2392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85171" y="836390"/>
                <a:ext cx="1359026" cy="2427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𝐹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− 2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33</m:t>
                              </m:r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71" y="836390"/>
                <a:ext cx="1359026" cy="24275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264" y="605870"/>
                <a:ext cx="2152168" cy="383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latin typeface="Cambria Math"/>
                        </a:rPr>
                        <m:t>생산량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34</m:t>
                                        </m:r>
                                      </m: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45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27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27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33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31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34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45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27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27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33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ko-KR" sz="1600" i="1"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605870"/>
                <a:ext cx="2152168" cy="38312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3848" y="837034"/>
                <a:ext cx="1359026" cy="2392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𝐹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− 3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43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38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36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36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45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837034"/>
                <a:ext cx="1359026" cy="2392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44008" y="836712"/>
                <a:ext cx="1437766" cy="2427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/>
                        </a:rPr>
                        <m:t>대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조군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33</m:t>
                              </m:r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836712"/>
                <a:ext cx="1437766" cy="24275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8316416" y="692696"/>
            <a:ext cx="216024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04448" y="692696"/>
            <a:ext cx="216024" cy="36724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1560" y="4909634"/>
                <a:ext cx="3502754" cy="895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</a:rPr>
                        <m:t>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𝑌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𝐹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𝜀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~</m:t>
                      </m:r>
                      <m:r>
                        <a:rPr lang="en-US" altLang="ko-K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𝐹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 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2 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3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 :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09634"/>
                <a:ext cx="3502754" cy="895630"/>
              </a:xfrm>
              <a:prstGeom prst="rect">
                <a:avLst/>
              </a:prstGeom>
              <a:blipFill rotWithShape="1">
                <a:blip r:embed="rId8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1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 smtClean="0"/>
              <a:t>옥수수 생산량 데이터</a:t>
            </a:r>
            <a:endParaRPr lang="ko-KR" altLang="en-US" sz="2000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34022"/>
            <a:ext cx="3312366" cy="398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66706"/>
            <a:ext cx="3312366" cy="12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11" y="740787"/>
            <a:ext cx="3307405" cy="39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50" y="4866706"/>
            <a:ext cx="3312366" cy="12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1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 smtClean="0"/>
              <a:t>옥수수 생산량 데이터</a:t>
            </a:r>
            <a:endParaRPr lang="ko-KR" altLang="en-US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3983905" cy="194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6"/>
            <a:ext cx="4185270" cy="316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9" y="2924944"/>
            <a:ext cx="282167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80635" y="5445224"/>
                <a:ext cx="284456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=29.8+6.8=36.6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=29.8+0.1=29.9</m:t>
                      </m:r>
                    </m:oMath>
                  </m:oMathPara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=29.8+5.1=34.9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=29.8</m:t>
                      </m:r>
                    </m:oMath>
                  </m:oMathPara>
                </a14:m>
                <a:endParaRPr lang="en-US" altLang="ko-KR" sz="1400" i="1" dirty="0">
                  <a:latin typeface="Cambria Math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35" y="5445224"/>
                <a:ext cx="2844561" cy="954107"/>
              </a:xfrm>
              <a:prstGeom prst="rect">
                <a:avLst/>
              </a:prstGeom>
              <a:blipFill rotWithShape="1">
                <a:blip r:embed="rId5"/>
                <a:stretch>
                  <a:fillRect b="-1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H="1" flipV="1">
            <a:off x="3059832" y="4869160"/>
            <a:ext cx="1512168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3059833" y="5661248"/>
            <a:ext cx="1466578" cy="1305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059833" y="6093296"/>
            <a:ext cx="1466578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131840" y="5265204"/>
            <a:ext cx="1394571" cy="7560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26411" y="3933056"/>
                <a:ext cx="4294061" cy="616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𝑌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𝜀</m:t>
                      </m:r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~</m:t>
                      </m:r>
                      <m:r>
                        <a:rPr lang="en-US" altLang="ko-K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411" y="3933056"/>
                <a:ext cx="4294061" cy="6160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526410" y="4594215"/>
                <a:ext cx="4366069" cy="809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∗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𝑂𝑛𝑒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𝑤𝑎𝑦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𝐴𝑁𝑂𝑉𝐴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𝐴𝑛𝑎𝑙𝑦𝑠𝑖𝑠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𝑉𝑎𝑟𝑖𝑎𝑛𝑐𝑒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③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𝜀</m:t>
                      </m:r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~</m:t>
                      </m:r>
                      <m:r>
                        <a:rPr lang="en-US" altLang="ko-K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 :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비료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1, 2, 3, 4</m:t>
                          </m:r>
                        </m:e>
                      </m:d>
                      <m:r>
                        <a:rPr lang="ko-KR" altLang="en-US" sz="1400" b="0" i="1" smtClean="0">
                          <a:latin typeface="Cambria Math"/>
                        </a:rPr>
                        <m:t>의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옥수수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생산량의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평균</m:t>
                      </m:r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410" y="4594215"/>
                <a:ext cx="4366069" cy="809581"/>
              </a:xfrm>
              <a:prstGeom prst="rect">
                <a:avLst/>
              </a:prstGeom>
              <a:blipFill rotWithShape="1"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3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44624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스키 판매량 데이터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692696"/>
            <a:ext cx="766762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smtClean="0"/>
              <a:t>스키 판매량 데이터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692696"/>
            <a:ext cx="764857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1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급료조사 데이터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764704"/>
            <a:ext cx="77057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6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smtClean="0"/>
              <a:t>스키 판매량 데이터</a:t>
            </a:r>
            <a:endParaRPr lang="ko-KR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34022"/>
            <a:ext cx="3312366" cy="398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47864" y="407707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40786"/>
            <a:ext cx="3312368" cy="39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148064" y="4221088"/>
            <a:ext cx="30243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7941" y="5013176"/>
                <a:ext cx="4396973" cy="616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𝑌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𝜀</m:t>
                      </m:r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~</m:t>
                      </m:r>
                      <m:r>
                        <a:rPr lang="en-US" altLang="ko-K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1" y="5013176"/>
                <a:ext cx="4396973" cy="6160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62648" y="5013176"/>
                <a:ext cx="3809184" cy="616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②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𝑌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𝜀</m:t>
                      </m:r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~</m:t>
                      </m:r>
                      <m:r>
                        <a:rPr lang="en-US" altLang="ko-K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 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648" y="5013176"/>
                <a:ext cx="3809184" cy="6160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3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smtClean="0"/>
              <a:t>스키 판매량 데이터</a:t>
            </a:r>
            <a:endParaRPr lang="ko-KR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738336"/>
            <a:ext cx="76676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smtClean="0"/>
              <a:t>스키 판매량 데이터</a:t>
            </a:r>
            <a:endParaRPr lang="ko-KR" altLang="en-US" sz="2000" dirty="0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73" y="1103281"/>
            <a:ext cx="5110905" cy="398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04429"/>
            <a:ext cx="3312365" cy="398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5934"/>
            <a:ext cx="5112566" cy="397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3444" y="5229200"/>
                <a:ext cx="3260444" cy="579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③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𝑌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𝜀</m:t>
                      </m:r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~</m:t>
                      </m:r>
                      <m:r>
                        <a:rPr lang="en-US" altLang="ko-K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=2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 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4" y="5229200"/>
                <a:ext cx="3260444" cy="579710"/>
              </a:xfrm>
              <a:prstGeom prst="rect">
                <a:avLst/>
              </a:prstGeom>
              <a:blipFill rotWithShape="1"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0109" y="5826750"/>
                <a:ext cx="84903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=1</a:t>
                </a:r>
                <a:r>
                  <a:rPr lang="ko-KR" altLang="en-US" sz="1600" dirty="0" smtClean="0"/>
                  <a:t>은 겨울철을 의미함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겨울철에 스키 판매액이 여름철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ko-KR" sz="1600" dirty="0"/>
                  <a:t>=</a:t>
                </a:r>
                <a:r>
                  <a:rPr lang="en-US" altLang="ko-KR" sz="1600" dirty="0" smtClean="0"/>
                  <a:t>0) </a:t>
                </a:r>
                <a:r>
                  <a:rPr lang="ko-KR" altLang="en-US" sz="1600" dirty="0" smtClean="0"/>
                  <a:t>에 비해 많음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실제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이 자료는 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PDI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만 사용하여 모형 적합 시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, 1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차 자기상관이 나타내는 자료이다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.)</a:t>
                </a:r>
              </a:p>
              <a:p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그러나 적절한 설명변수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지시변수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를 추가함으로써 자기상관이 해소된다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 *8</a:t>
                </a:r>
                <a:r>
                  <a:rPr lang="ko-KR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장 참고</a:t>
                </a:r>
                <a:r>
                  <a:rPr lang="en-US" altLang="ko-KR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9" y="5826750"/>
                <a:ext cx="8490363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359" t="-220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학생 개인정보 데이터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92696"/>
            <a:ext cx="3672409" cy="27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92696"/>
            <a:ext cx="3672408" cy="27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717032"/>
            <a:ext cx="3672409" cy="27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1"/>
            <a:ext cx="3672408" cy="27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 smtClean="0"/>
              <a:t>학생 개인정보 데이터</a:t>
            </a:r>
            <a:endParaRPr lang="ko-KR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734021"/>
            <a:ext cx="3308546" cy="398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34023"/>
            <a:ext cx="3312368" cy="398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47864" y="386104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68344" y="443711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683" y="5013176"/>
                <a:ext cx="483234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300" i="1" smtClean="0">
                          <a:latin typeface="Cambria Math"/>
                        </a:rPr>
                        <m:t>①</m:t>
                      </m:r>
                      <m:r>
                        <a:rPr lang="en-US" altLang="ko-KR" sz="13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300" i="1">
                          <a:latin typeface="Cambria Math"/>
                        </a:rPr>
                        <m:t>𝑌</m:t>
                      </m:r>
                      <m:r>
                        <a:rPr lang="en-US" altLang="ko-KR" sz="13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3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3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𝑨𝒈𝒆</m:t>
                      </m:r>
                      <m:r>
                        <a:rPr lang="en-US" altLang="ko-KR" sz="1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3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/>
                        </a:rPr>
                        <m:t>𝐻𝑒𝑖𝑔h𝑡</m:t>
                      </m:r>
                      <m:r>
                        <a:rPr lang="en-US" altLang="ko-KR" sz="1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/>
                        </a:rPr>
                        <m:t>𝑆𝑒𝑥</m:t>
                      </m:r>
                      <m:r>
                        <a:rPr lang="en-US" altLang="ko-KR" sz="1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ko-KR" sz="13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300" i="1">
                              <a:latin typeface="Cambria Math"/>
                            </a:rPr>
                            <m:t>𝐻𝑒𝑖𝑔h𝑡</m:t>
                          </m:r>
                          <m:r>
                            <a:rPr lang="en-US" altLang="ko-KR" sz="13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300" i="1">
                              <a:latin typeface="Cambria Math"/>
                            </a:rPr>
                            <m:t>𝑆𝑒𝑥</m:t>
                          </m:r>
                        </m:e>
                      </m:d>
                      <m:r>
                        <a:rPr lang="en-US" altLang="ko-KR" sz="13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300" i="1">
                          <a:latin typeface="Cambria Math"/>
                        </a:rPr>
                        <m:t>𝜀</m:t>
                      </m:r>
                      <m:r>
                        <a:rPr lang="en-US" altLang="ko-KR" sz="13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ko-KR" sz="13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/>
                        </a:rPr>
                        <m:t>     </m:t>
                      </m:r>
                      <m:r>
                        <a:rPr lang="ko-KR" altLang="en-US" sz="1300" i="1">
                          <a:latin typeface="Cambria Math"/>
                        </a:rPr>
                        <m:t>𝜀</m:t>
                      </m:r>
                      <m:r>
                        <a:rPr lang="en-US" altLang="ko-KR" sz="1300" i="1">
                          <a:latin typeface="Cambria Math"/>
                        </a:rPr>
                        <m:t>~</m:t>
                      </m:r>
                      <m:r>
                        <a:rPr lang="en-US" altLang="ko-KR" sz="13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3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3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3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3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300" i="1">
                          <a:latin typeface="Cambria Math"/>
                        </a:rPr>
                        <m:t>, </m:t>
                      </m:r>
                      <m:r>
                        <a:rPr lang="en-US" altLang="ko-KR" sz="13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3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300" b="0" i="1" smtClean="0">
                          <a:latin typeface="Cambria Math"/>
                        </a:rPr>
                        <m:t>𝑆𝑒𝑥</m:t>
                      </m:r>
                      <m:r>
                        <a:rPr lang="en-US" altLang="ko-KR" sz="13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3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/>
                                </a:rPr>
                                <m:t>𝑆𝑒𝑥</m:t>
                              </m:r>
                              <m:r>
                                <a:rPr lang="en-US" altLang="ko-KR" sz="13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300" b="0" i="1" smtClean="0">
                                  <a:latin typeface="Cambria Math"/>
                                </a:rPr>
                                <m:t>𝑓𝑒𝑚𝑎𝑙𝑒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" y="5013176"/>
                <a:ext cx="4832349" cy="512448"/>
              </a:xfrm>
              <a:prstGeom prst="rect">
                <a:avLst/>
              </a:prstGeom>
              <a:blipFill rotWithShape="1"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8024" y="5013176"/>
                <a:ext cx="4297458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300" i="1" smtClean="0">
                          <a:latin typeface="Cambria Math"/>
                        </a:rPr>
                        <m:t>②</m:t>
                      </m:r>
                      <m:r>
                        <a:rPr lang="en-US" altLang="ko-KR" sz="13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300" i="1">
                          <a:latin typeface="Cambria Math"/>
                        </a:rPr>
                        <m:t>𝑌</m:t>
                      </m:r>
                      <m:r>
                        <a:rPr lang="en-US" altLang="ko-KR" sz="13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/>
                        </a:rPr>
                        <m:t>𝐻𝑒𝑖𝑔h𝑡</m:t>
                      </m:r>
                      <m:r>
                        <a:rPr lang="en-US" altLang="ko-KR" sz="1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/>
                        </a:rPr>
                        <m:t>𝑆𝑒𝑥</m:t>
                      </m:r>
                      <m:r>
                        <a:rPr lang="en-US" altLang="ko-KR" sz="1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13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𝑯𝒆𝒊𝒈𝒉𝒕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𝑺𝒆𝒙</m:t>
                          </m:r>
                        </m:e>
                      </m:d>
                      <m:r>
                        <a:rPr lang="en-US" altLang="ko-KR" sz="13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300" i="1">
                          <a:latin typeface="Cambria Math"/>
                        </a:rPr>
                        <m:t>𝜀</m:t>
                      </m:r>
                      <m:r>
                        <a:rPr lang="en-US" altLang="ko-KR" sz="13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3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300" i="1">
                          <a:latin typeface="Cambria Math"/>
                        </a:rPr>
                        <m:t>𝜀</m:t>
                      </m:r>
                      <m:r>
                        <a:rPr lang="en-US" altLang="ko-KR" sz="1300" i="1">
                          <a:latin typeface="Cambria Math"/>
                        </a:rPr>
                        <m:t>~</m:t>
                      </m:r>
                      <m:r>
                        <a:rPr lang="en-US" altLang="ko-KR" sz="13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300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3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3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3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300" i="1">
                          <a:latin typeface="Cambria Math"/>
                        </a:rPr>
                        <m:t>, </m:t>
                      </m:r>
                      <m:r>
                        <a:rPr lang="en-US" altLang="ko-KR" sz="13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300" i="1">
                          <a:latin typeface="Cambria Math"/>
                        </a:rPr>
                        <m:t>  </m:t>
                      </m:r>
                      <m:r>
                        <a:rPr lang="en-US" altLang="ko-KR" sz="1300" i="1">
                          <a:latin typeface="Cambria Math"/>
                        </a:rPr>
                        <m:t>𝑆𝑒𝑥</m:t>
                      </m:r>
                      <m:r>
                        <a:rPr lang="en-US" altLang="ko-KR" sz="13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3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300" i="1">
                                  <a:latin typeface="Cambria Math"/>
                                </a:rPr>
                                <m:t>𝑆𝑒𝑥</m:t>
                              </m:r>
                              <m:r>
                                <a:rPr lang="en-US" altLang="ko-KR" sz="13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300" i="1">
                                  <a:latin typeface="Cambria Math"/>
                                </a:rPr>
                                <m:t>𝑓𝑒𝑚𝑎𝑙𝑒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013176"/>
                <a:ext cx="4297458" cy="512448"/>
              </a:xfrm>
              <a:prstGeom prst="rect">
                <a:avLst/>
              </a:prstGeom>
              <a:blipFill rotWithShape="1">
                <a:blip r:embed="rId5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9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 smtClean="0"/>
              <a:t>학생 개인정보 데이터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08986"/>
            <a:ext cx="3312367" cy="397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5181052"/>
                <a:ext cx="3528392" cy="55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③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𝑌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𝐻𝑒𝑖𝑔h𝑡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𝑆𝑒𝑥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𝜀</m:t>
                      </m:r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𝜺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  <m:r>
                        <a:rPr lang="en-US" altLang="ko-KR" sz="14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400" i="1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𝑆𝑒𝑥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𝑆𝑒𝑥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𝑓𝑒𝑚𝑎𝑙𝑒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81052"/>
                <a:ext cx="3528392" cy="555858"/>
              </a:xfrm>
              <a:prstGeom prst="rect">
                <a:avLst/>
              </a:prstGeom>
              <a:blipFill rotWithShape="1"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1"/>
            <a:ext cx="5112565" cy="398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5934"/>
            <a:ext cx="5112566" cy="397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2"/>
            <a:ext cx="5169457" cy="398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915816" y="4581128"/>
            <a:ext cx="45989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9374" y="5805264"/>
            <a:ext cx="75151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잔차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 도표에서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Sex(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성별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간 퍼진 정도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분산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이 다름을 확인할 수 있다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이는 지시모형을 사용한 통합모형의 오차의 가정 중 등분산성이 위배된 것이다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따라서 이 경우 통합모형을 사용하는 것보다는 데이터를 성별로 분할하여 따로 모델링 한다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 smtClean="0"/>
              <a:t>학생 개인정보 데이터</a:t>
            </a:r>
            <a:endParaRPr lang="ko-KR" altLang="en-US" sz="20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92695"/>
            <a:ext cx="3672408" cy="276457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3401"/>
            <a:ext cx="3672408" cy="27638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672408" cy="27645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72408" cy="276457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895" y="3284984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여</a:t>
            </a:r>
            <a:r>
              <a:rPr lang="ko-KR" altLang="en-US" b="1" dirty="0">
                <a:solidFill>
                  <a:srgbClr val="FF0000"/>
                </a:solidFill>
              </a:rPr>
              <a:t>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2440" y="3284984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남자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 smtClean="0"/>
              <a:t>학생 개인정보 데이터</a:t>
            </a:r>
            <a:endParaRPr lang="ko-KR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34021"/>
            <a:ext cx="3312366" cy="398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34021"/>
            <a:ext cx="3312368" cy="398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19872" y="443711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68344" y="4221088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1560" y="5085184"/>
                <a:ext cx="3636404" cy="571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ⓐ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𝐼𝑛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𝑓𝑒𝑚𝑎𝑙𝑒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𝐷𝑎𝑡𝑎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𝐻𝑒𝑖𝑔h𝑡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  <m:sPre>
                        <m:sPre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sPre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85184"/>
                <a:ext cx="3636404" cy="571823"/>
              </a:xfrm>
              <a:prstGeom prst="rect">
                <a:avLst/>
              </a:prstGeom>
              <a:blipFill rotWithShape="1"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32040" y="5085184"/>
                <a:ext cx="3636404" cy="571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ⓑ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𝐼𝑛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𝑚𝑎𝑙𝑒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𝐷𝑎𝑡𝑎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𝐻𝑒𝑖𝑔h𝑡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  <m:sPre>
                        <m:sPre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85184"/>
                <a:ext cx="3636404" cy="571823"/>
              </a:xfrm>
              <a:prstGeom prst="rect">
                <a:avLst/>
              </a:prstGeom>
              <a:blipFill rotWithShape="1"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7201" y="5805264"/>
            <a:ext cx="6914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각 분리모형에서의 퍼진 정도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분산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은 같을 필요가 없다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지시변수를 활용함에 있어 분리모형보다 통합모형을 선호하는 것은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통합모형에서는 검정을 통해 집단 간의 차이를 직관적으로 파악할 수 있기 때문이다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 smtClean="0"/>
              <a:t>학생 개인정보 데이터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44" y="1484784"/>
                <a:ext cx="3636404" cy="571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ⓐ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𝐼𝑛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𝑝𝑎𝑟𝑡𝑖𝑡𝑖𝑜𝑛𝑒𝑑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𝑑𝑎𝑡𝑎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  <m:sPre>
                        <m:sPre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sPre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3636404" cy="5718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4008" y="1484784"/>
                <a:ext cx="3636404" cy="571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ⓑ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𝐼𝑛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𝑡h𝑒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𝑝𝑎𝑟𝑡𝑖𝑡𝑖𝑜𝑛𝑒𝑑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𝑑𝑎𝑡𝑎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𝐵</m:t>
                      </m:r>
                      <m:r>
                        <a:rPr lang="en-US" altLang="ko-KR" sz="1400" i="1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en-US" altLang="ko-KR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  <m:sPre>
                        <m:sPre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484784"/>
                <a:ext cx="3636404" cy="5718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544" y="2204864"/>
                <a:ext cx="6919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위와 같은 분리모형에서는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와 같은 검정을 통한 결론 도출이 불가능하다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04864"/>
                <a:ext cx="691971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64" t="-2000" r="-8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67544" y="836712"/>
            <a:ext cx="512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데이터를 </a:t>
            </a:r>
            <a:r>
              <a:rPr lang="en-US" altLang="ko-KR" sz="1400" dirty="0" smtClean="0">
                <a:solidFill>
                  <a:schemeClr val="tx1"/>
                </a:solidFill>
              </a:rPr>
              <a:t>A, B</a:t>
            </a:r>
            <a:r>
              <a:rPr lang="ko-KR" altLang="en-US" sz="1400" dirty="0" smtClean="0">
                <a:solidFill>
                  <a:schemeClr val="tx1"/>
                </a:solidFill>
              </a:rPr>
              <a:t>로 나누어 각각 다음의 모형을 적합했다고 하자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/>
              <a:t>이 때 사용된 반응변수와 설명변수는 동일하다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924944"/>
            <a:ext cx="5469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만일 데이터를 분할하지 않고 다음과 같은 통합모형을 고려한다면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3380397"/>
                <a:ext cx="8208912" cy="186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𝐼𝑛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𝑤h𝑜𝑙𝑒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𝑑𝑎𝑡𝑎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𝛾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400" i="1" smtClean="0">
                          <a:latin typeface="Cambria Math"/>
                        </a:rPr>
                        <m:t>𝛿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𝜺</m:t>
                      </m:r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  <m:sPre>
                        <m:sPre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𝜺</m:t>
                          </m:r>
                        </m:e>
                      </m:sPre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𝑤h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𝑒𝑛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=1, </m:t>
                      </m:r>
                      <m:r>
                        <a:rPr lang="en-US" altLang="ko-KR" sz="1400" i="1">
                          <a:latin typeface="Cambria Math"/>
                        </a:rPr>
                        <m:t>𝑌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400" i="1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400" i="1">
                              <a:latin typeface="Cambria Math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𝜺</m:t>
                      </m:r>
                    </m:oMath>
                  </m:oMathPara>
                </a14:m>
                <a:endParaRPr lang="en-US" altLang="ko-KR" sz="14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𝑤h𝑒𝑛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𝑍</m:t>
                      </m:r>
                      <m:r>
                        <a:rPr lang="en-US" altLang="ko-KR" sz="1400" i="1">
                          <a:latin typeface="Cambria Math"/>
                        </a:rPr>
                        <m:t>=0, </m:t>
                      </m:r>
                      <m:r>
                        <a:rPr lang="en-US" altLang="ko-KR" sz="1400" i="1">
                          <a:latin typeface="Cambria Math"/>
                        </a:rPr>
                        <m:t>𝑌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        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        </m:t>
                          </m:r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ko-KR" altLang="en-US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𝜺</m:t>
                      </m:r>
                    </m:oMath>
                  </m:oMathPara>
                </a14:m>
                <a:endParaRPr lang="en-US" altLang="ko-KR" sz="1400" b="1" dirty="0" smtClean="0">
                  <a:solidFill>
                    <a:srgbClr val="FF0000"/>
                  </a:solidFill>
                </a:endParaRPr>
              </a:p>
              <a:p>
                <a:endParaRPr lang="en-US" altLang="ko-KR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: </m:t>
                    </m:r>
                    <m:r>
                      <a:rPr lang="ko-KR" altLang="en-US" sz="1400" i="1">
                        <a:latin typeface="Cambria Math"/>
                      </a:rPr>
                      <m:t>𝛾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r>
                      <a:rPr lang="ko-KR" altLang="en-US" sz="1400" i="1">
                        <a:latin typeface="Cambria Math"/>
                      </a:rPr>
                      <m:t>𝛿</m:t>
                    </m:r>
                    <m:r>
                      <a:rPr lang="en-US" altLang="ko-KR" sz="1400" b="0" i="1" smtClean="0">
                        <a:latin typeface="Cambria Math"/>
                      </a:rPr>
                      <m:t>=0 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절편과 기울기가 같다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이는 분리모형에서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의 </a:t>
                </a:r>
                <a:r>
                  <a:rPr lang="ko-KR" altLang="en-US" sz="1400" dirty="0"/>
                  <a:t>관계를 살펴보는 것이다</a:t>
                </a:r>
                <a:r>
                  <a:rPr lang="en-US" altLang="ko-KR" sz="1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: </m:t>
                    </m:r>
                    <m:r>
                      <a:rPr lang="ko-KR" altLang="en-US" sz="1400" i="1">
                        <a:latin typeface="Cambria Math"/>
                      </a:rPr>
                      <m:t>𝛾</m:t>
                    </m:r>
                    <m:r>
                      <a:rPr lang="en-US" altLang="ko-KR" sz="1400" i="1">
                        <a:latin typeface="Cambria Math"/>
                      </a:rPr>
                      <m:t>=0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절편은 다르고 기울기가 같다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이는 분리모형에서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의 관계를 살펴보는 것이다</a:t>
                </a:r>
                <a:r>
                  <a:rPr lang="en-US" altLang="ko-KR" sz="1400" dirty="0" smtClean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80397"/>
                <a:ext cx="8208912" cy="1864485"/>
              </a:xfrm>
              <a:prstGeom prst="rect">
                <a:avLst/>
              </a:prstGeom>
              <a:blipFill rotWithShape="1">
                <a:blip r:embed="rId5"/>
                <a:stretch>
                  <a:fillRect b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70385" y="5425479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물론 통합모형에서의 추론의 타당성을 위해서는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통합모형에서 가정한 오차의 등분산성이 만족되어야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44624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급료조사 데이터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984967"/>
                  </p:ext>
                </p:extLst>
              </p:nvPr>
            </p:nvGraphicFramePr>
            <p:xfrm>
              <a:off x="539552" y="3373470"/>
              <a:ext cx="8064895" cy="2143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/>
                    <a:gridCol w="1152128"/>
                    <a:gridCol w="1224136"/>
                    <a:gridCol w="2232248"/>
                    <a:gridCol w="2304255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M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984967"/>
                  </p:ext>
                </p:extLst>
              </p:nvPr>
            </p:nvGraphicFramePr>
            <p:xfrm>
              <a:off x="539552" y="3373470"/>
              <a:ext cx="8064895" cy="2143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/>
                    <a:gridCol w="1152128"/>
                    <a:gridCol w="1224136"/>
                    <a:gridCol w="2232248"/>
                    <a:gridCol w="2304255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M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197" t="-106000" r="-10355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0000" t="-106000" r="-265" b="-5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197" t="-206000" r="-10355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0000" t="-206000" r="-265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197" t="-306000" r="-1035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0000" t="-306000" r="-265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197" t="-406000" r="-10355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0000" t="-406000" r="-265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197" t="-506000" r="-1035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0000" t="-506000" r="-265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197" t="-606000" r="-10355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0000" t="-606000" r="-265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544" y="764704"/>
                <a:ext cx="4529958" cy="678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1, 2, 3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, 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𝑀</m:t>
                          </m:r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4529958" cy="6786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3646" y="1988840"/>
                <a:ext cx="5457520" cy="69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</a:rPr>
                        <m:t>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𝑀</m:t>
                          </m:r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6" y="1988840"/>
                <a:ext cx="5457520" cy="6908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아래쪽 화살표 15"/>
          <p:cNvSpPr/>
          <p:nvPr/>
        </p:nvSpPr>
        <p:spPr>
          <a:xfrm>
            <a:off x="467544" y="1556792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195736" y="1556792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3923928" y="1556792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67544" y="2780928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2195736" y="2780928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923928" y="2780928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급료조사 데이터</a:t>
            </a:r>
            <a:endParaRPr lang="ko-KR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2"/>
            <a:ext cx="5112568" cy="398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2" y="1103282"/>
            <a:ext cx="3292586" cy="398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43808" y="458112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2"/>
            <a:ext cx="5112567" cy="398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195736" y="285293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2852936"/>
            <a:ext cx="151216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302" y="620688"/>
                <a:ext cx="5457520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02" y="620688"/>
                <a:ext cx="5457520" cy="385490"/>
              </a:xfrm>
              <a:prstGeom prst="rect">
                <a:avLst/>
              </a:prstGeom>
              <a:blipFill rotWithShape="1"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급료조사 데이터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764704"/>
                <a:ext cx="4529958" cy="678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1, 2, 3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, 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𝑀</m:t>
                          </m:r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4529958" cy="6786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3646" y="1988840"/>
                <a:ext cx="5457520" cy="69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</a:rPr>
                        <m:t>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𝑀</m:t>
                          </m:r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6" y="1988840"/>
                <a:ext cx="5457520" cy="6908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아래쪽 화살표 8"/>
          <p:cNvSpPr/>
          <p:nvPr/>
        </p:nvSpPr>
        <p:spPr>
          <a:xfrm>
            <a:off x="467544" y="1556792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195736" y="1556792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923928" y="1556792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544" y="3242161"/>
                <a:ext cx="7561557" cy="69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𝑀</m:t>
                          </m:r>
                        </m:e>
                      </m:sPre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42161"/>
                <a:ext cx="7561557" cy="6908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아래쪽 화살표 12"/>
          <p:cNvSpPr/>
          <p:nvPr/>
        </p:nvSpPr>
        <p:spPr>
          <a:xfrm>
            <a:off x="467544" y="2780928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195736" y="2780928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923928" y="2780928"/>
            <a:ext cx="1224136" cy="40038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716511"/>
                  </p:ext>
                </p:extLst>
              </p:nvPr>
            </p:nvGraphicFramePr>
            <p:xfrm>
              <a:off x="539552" y="4077072"/>
              <a:ext cx="8064895" cy="2143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/>
                    <a:gridCol w="1152128"/>
                    <a:gridCol w="1224136"/>
                    <a:gridCol w="2232248"/>
                    <a:gridCol w="2304255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M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703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716511"/>
                  </p:ext>
                </p:extLst>
              </p:nvPr>
            </p:nvGraphicFramePr>
            <p:xfrm>
              <a:off x="539552" y="4077072"/>
              <a:ext cx="8064895" cy="2143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/>
                    <a:gridCol w="1152128"/>
                    <a:gridCol w="1224136"/>
                    <a:gridCol w="2232248"/>
                    <a:gridCol w="2304255"/>
                  </a:tblGrid>
                  <a:tr h="3149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범주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M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회귀방정식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58197" t="-108163" r="-103552" b="-5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0000" t="-108163" r="-265" b="-530612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58197" t="-204000" r="-10355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0000" t="-204000" r="-265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58197" t="-304000" r="-1035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0000" t="-304000" r="-265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58197" t="-404000" r="-10355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0000" t="-404000" r="-265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58197" t="-504000" r="-1035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0000" t="-504000" r="-265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58197" t="-604000" r="-10355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0000" t="-604000" r="-265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93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급료조사 데이터</a:t>
            </a:r>
            <a:endParaRPr lang="ko-KR" altLang="en-US" sz="20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2" y="1103282"/>
            <a:ext cx="3292585" cy="398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95736" y="270892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2708920"/>
            <a:ext cx="151216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2"/>
            <a:ext cx="5112567" cy="398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6804248" y="429309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3"/>
            <a:ext cx="5112567" cy="39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7236296" y="429309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71302" y="624349"/>
                <a:ext cx="7606441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02" y="624349"/>
                <a:ext cx="7606441" cy="385490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/>
          <p:cNvSpPr/>
          <p:nvPr/>
        </p:nvSpPr>
        <p:spPr>
          <a:xfrm>
            <a:off x="2843808" y="4293096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52120" y="5373216"/>
            <a:ext cx="304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</a:rPr>
              <a:t>Outlier : 33th observation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급료조사 데이터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" y="1103282"/>
            <a:ext cx="3292584" cy="39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1103283"/>
            <a:ext cx="5112565" cy="398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03281"/>
            <a:ext cx="5112566" cy="39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95736" y="270892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708920"/>
            <a:ext cx="151216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1302" y="624349"/>
                <a:ext cx="8945462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 smtClean="0">
                          <a:latin typeface="Cambria Math"/>
                        </a:rPr>
                        <m:t>𝜀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,</m:t>
                      </m:r>
                      <m:sPre>
                        <m:sPre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ko-KR" altLang="en-US" sz="1600" i="1">
                              <a:latin typeface="Cambria Math"/>
                            </a:rPr>
                            <m:t>𝜀</m:t>
                          </m:r>
                        </m:e>
                      </m:sPre>
                      <m:r>
                        <a:rPr lang="ko-KR" altLang="en-US" sz="160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0" smtClean="0">
                          <a:latin typeface="Cambria Math"/>
                        </a:rPr>
                        <m:t>,</m:t>
                      </m:r>
                      <m:r>
                        <a:rPr lang="en-US" altLang="ko-KR" sz="16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−33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th</m:t>
                      </m:r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omitted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02" y="624349"/>
                <a:ext cx="8945462" cy="385490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9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고용 전 검사 데이터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719286"/>
            <a:ext cx="76104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5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 smtClean="0"/>
              <a:t>고용 전 검사 데이터</a:t>
            </a:r>
            <a:endParaRPr lang="ko-KR" alt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36712"/>
            <a:ext cx="76295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3538</Words>
  <Application>Microsoft Office PowerPoint</Application>
  <PresentationFormat>화면 슬라이드 쇼(4:3)</PresentationFormat>
  <Paragraphs>261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Dharma</cp:lastModifiedBy>
  <cp:revision>57</cp:revision>
  <dcterms:created xsi:type="dcterms:W3CDTF">2006-10-05T04:04:58Z</dcterms:created>
  <dcterms:modified xsi:type="dcterms:W3CDTF">2013-12-04T01:44:08Z</dcterms:modified>
</cp:coreProperties>
</file>