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510"/>
    <a:srgbClr val="CA7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13" d="100"/>
          <a:sy n="113" d="100"/>
        </p:scale>
        <p:origin x="-94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81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2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5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78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2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4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3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6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644A7-64CF-43E9-82B2-E1A5F80EE1DF}" type="datetimeFigureOut">
              <a:rPr lang="ko-KR" altLang="en-US" smtClean="0"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309487" y="6648152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ALL</a:t>
            </a:r>
            <a:r>
              <a:rPr lang="en-US" altLang="ko-KR" sz="800" baseline="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 RIGHTS RESERVED </a:t>
            </a:r>
            <a:r>
              <a:rPr lang="ko-KR" altLang="en-US" sz="800" baseline="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ⓒ </a:t>
            </a:r>
            <a:r>
              <a:rPr lang="en-US" altLang="ko-KR" sz="800" baseline="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EZ WORLD</a:t>
            </a:r>
            <a:endParaRPr lang="ko-KR" altLang="en-US" sz="800" dirty="0">
              <a:solidFill>
                <a:schemeClr val="tx1">
                  <a:lumMod val="85000"/>
                  <a:lumOff val="15000"/>
                  <a:alpha val="50000"/>
                </a:schemeClr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3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10800000">
            <a:off x="0" y="3370186"/>
            <a:ext cx="9147520" cy="288036"/>
            <a:chOff x="0" y="3008076"/>
            <a:chExt cx="12924056" cy="288036"/>
          </a:xfrm>
        </p:grpSpPr>
        <p:sp>
          <p:nvSpPr>
            <p:cNvPr id="10" name="직사각형 9"/>
            <p:cNvSpPr/>
            <p:nvPr/>
          </p:nvSpPr>
          <p:spPr>
            <a:xfrm>
              <a:off x="0" y="3008076"/>
              <a:ext cx="12924056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3152095"/>
              <a:ext cx="3107215" cy="144014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5400000">
              <a:off x="3110215" y="3149095"/>
              <a:ext cx="144017" cy="150018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14" name="직사각형 13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0" y="188640"/>
            <a:ext cx="9147520" cy="45719"/>
            <a:chOff x="0" y="6381328"/>
            <a:chExt cx="9147520" cy="144016"/>
          </a:xfrm>
        </p:grpSpPr>
        <p:sp>
          <p:nvSpPr>
            <p:cNvPr id="17" name="직사각형 16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19138" y="2986389"/>
            <a:ext cx="525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j-ea"/>
                <a:ea typeface="+mj-ea"/>
              </a:rPr>
              <a:t>Chapter4: Regression Diagnostics</a:t>
            </a:r>
            <a:endParaRPr lang="ko-KR" altLang="en-US" sz="2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8233" y="36450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회귀분석실습</a:t>
            </a:r>
            <a:endParaRPr lang="ko-KR" altLang="en-US" sz="8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41422" y="188632"/>
            <a:ext cx="4502576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56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before fitting a model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52" y="755412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Ex) Hamilton Data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463" y="1341373"/>
            <a:ext cx="363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3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차원 그래프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proc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g3d,proc g3grid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이용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)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70" y="1709316"/>
            <a:ext cx="24193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961" y="1718841"/>
            <a:ext cx="22383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69" y="3645024"/>
            <a:ext cx="3905377" cy="25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17" y="3696999"/>
            <a:ext cx="3846723" cy="251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4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838574"/>
            <a:ext cx="3354829" cy="255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691" y="2138167"/>
            <a:ext cx="3483690" cy="258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41422" y="188632"/>
            <a:ext cx="4502576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56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before fitting a model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52" y="755412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Ex) Hamilton Data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463" y="1341373"/>
            <a:ext cx="363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3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차원 그래프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proc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g3d,proc g3grid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이용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)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52" y="1844824"/>
            <a:ext cx="12573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714" y="1649150"/>
            <a:ext cx="3421483" cy="264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9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41422" y="188632"/>
            <a:ext cx="4502576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56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before fitting a model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52" y="755412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Ex) Hamilton Data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463" y="1341373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선형관계가 잘 안보임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136998"/>
            <a:ext cx="72961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6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41422" y="188632"/>
            <a:ext cx="4502576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56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before fitting a model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52" y="755412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Ex) Hamilton Data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463" y="1341373"/>
            <a:ext cx="1647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각각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proc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gplot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98" y="1844824"/>
            <a:ext cx="3336062" cy="299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495" y="1827890"/>
            <a:ext cx="3581446" cy="301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5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41422" y="188632"/>
            <a:ext cx="4502576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56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before fitting a model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52" y="755412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Ex) Hamilton Data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463" y="1341373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회귀분석 결과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68462"/>
            <a:ext cx="3127292" cy="39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782" y="1988840"/>
            <a:ext cx="3258967" cy="434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119137" y="5868805"/>
            <a:ext cx="2804791" cy="216024"/>
          </a:xfrm>
          <a:prstGeom prst="rect">
            <a:avLst/>
          </a:prstGeom>
          <a:noFill/>
          <a:ln>
            <a:solidFill>
              <a:srgbClr val="F05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52830" y="3852581"/>
            <a:ext cx="378234" cy="216024"/>
          </a:xfrm>
          <a:prstGeom prst="rect">
            <a:avLst/>
          </a:prstGeom>
          <a:noFill/>
          <a:ln>
            <a:solidFill>
              <a:srgbClr val="F05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75361" y="6084829"/>
            <a:ext cx="3065687" cy="216024"/>
          </a:xfrm>
          <a:prstGeom prst="rect">
            <a:avLst/>
          </a:prstGeom>
          <a:noFill/>
          <a:ln>
            <a:solidFill>
              <a:srgbClr val="F05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565765" y="3861048"/>
            <a:ext cx="409572" cy="220366"/>
          </a:xfrm>
          <a:prstGeom prst="rect">
            <a:avLst/>
          </a:prstGeom>
          <a:noFill/>
          <a:ln>
            <a:solidFill>
              <a:srgbClr val="F05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41422" y="188632"/>
            <a:ext cx="4502576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56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before fitting a model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52" y="755412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Ex) Hamilton Data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463" y="1341373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회귀분석 결과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97" y="1848315"/>
            <a:ext cx="3213167" cy="423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1232269" y="5589240"/>
            <a:ext cx="2763667" cy="360040"/>
          </a:xfrm>
          <a:prstGeom prst="rect">
            <a:avLst/>
          </a:prstGeom>
          <a:noFill/>
          <a:ln>
            <a:solidFill>
              <a:srgbClr val="F05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53251" y="3560329"/>
            <a:ext cx="378234" cy="213885"/>
          </a:xfrm>
          <a:prstGeom prst="rect">
            <a:avLst/>
          </a:prstGeom>
          <a:noFill/>
          <a:ln>
            <a:solidFill>
              <a:srgbClr val="F05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04864"/>
            <a:ext cx="33718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0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41422" y="188632"/>
            <a:ext cx="4502576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36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after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fitting a model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52" y="755412"/>
            <a:ext cx="822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데이터에 모형을 적합한 이후의 그래프들은 가정들을 검토하고 주어진 모형의</a:t>
            </a:r>
            <a:endParaRPr lang="en-US" altLang="ko-KR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적합도를 평가하는 데 도움을 준다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. 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096" y="2060848"/>
            <a:ext cx="58689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선형성과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정규성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가정을 검토하기 위한 그래프</a:t>
            </a:r>
            <a:endParaRPr lang="en-US" altLang="ko-KR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  <a:p>
            <a:pPr marL="342900" indent="-342900">
              <a:buAutoNum type="arabicParenR"/>
            </a:pP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특이값과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영향력 있는 개체를 검출하기 위한 그래프</a:t>
            </a:r>
            <a:endParaRPr lang="en-US" altLang="ko-KR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변수들의 효과에 대한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진단플랏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49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41422" y="188632"/>
            <a:ext cx="4502576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56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before fitting a model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74903"/>
            <a:ext cx="29527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75548"/>
            <a:ext cx="2736304" cy="1882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27697" y="4077072"/>
            <a:ext cx="2714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선형성을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만족하지 않는 경우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58195" y="4077072"/>
            <a:ext cx="2714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등분산을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만족하지 않는 경우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552" y="755412"/>
            <a:ext cx="532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선형성과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정규성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가정을 검토하기 위한 그래프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33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41422" y="188632"/>
            <a:ext cx="4502576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56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before fitting a model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38325"/>
            <a:ext cx="52387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58" y="5253632"/>
            <a:ext cx="57721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39552" y="755412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2.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특이점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지레점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,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영향점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463" y="1341373"/>
            <a:ext cx="22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Ex)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NewYork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River data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79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41422" y="188632"/>
            <a:ext cx="4502576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56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before fitting a model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988840"/>
            <a:ext cx="48863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47463" y="1341373"/>
            <a:ext cx="3857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다른 방법으로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data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불러오기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proc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import)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37" y="4149080"/>
            <a:ext cx="3952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42974" y="3625279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변수명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바꾸기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37" y="5013176"/>
            <a:ext cx="4914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5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246874" y="188633"/>
            <a:ext cx="5897125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Methods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52" y="755412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Ex)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Anscombe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Data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92" y="1710705"/>
            <a:ext cx="55054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47463" y="1341373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데이터 불러오기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463" y="2556138"/>
            <a:ext cx="2671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그래프 확인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(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proc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plot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이용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)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92" y="3140968"/>
            <a:ext cx="35909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117" y="3140968"/>
            <a:ext cx="36385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434377" y="3437439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05510">
                    <a:alpha val="99000"/>
                  </a:srgbClr>
                </a:solidFill>
                <a:latin typeface="+mn-ea"/>
              </a:rPr>
              <a:t>linear</a:t>
            </a:r>
            <a:endParaRPr lang="ko-KR" altLang="en-US" sz="1100" dirty="0">
              <a:solidFill>
                <a:srgbClr val="F05510">
                  <a:alpha val="99000"/>
                </a:srgbClr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4288" y="4005064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05510">
                    <a:alpha val="99000"/>
                  </a:srgbClr>
                </a:solidFill>
                <a:latin typeface="+mn-ea"/>
              </a:rPr>
              <a:t>non-linear</a:t>
            </a:r>
            <a:endParaRPr lang="ko-KR" altLang="en-US" sz="1100" dirty="0">
              <a:solidFill>
                <a:srgbClr val="F05510">
                  <a:alpha val="99000"/>
                </a:srgb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37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41422" y="188632"/>
            <a:ext cx="4502576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56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before fitting a model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47463" y="1341373"/>
            <a:ext cx="3135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바뀐 변수 명으로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회귀분석한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결과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0" y="2204864"/>
            <a:ext cx="2745406" cy="3617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94" y="1844824"/>
            <a:ext cx="29337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0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41422" y="188632"/>
            <a:ext cx="4502576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56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before fitting a model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47463" y="1341373"/>
            <a:ext cx="16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Ex)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NewYork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River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38325"/>
            <a:ext cx="52387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71600" y="2447333"/>
            <a:ext cx="5238750" cy="299727"/>
          </a:xfrm>
          <a:prstGeom prst="rect">
            <a:avLst/>
          </a:prstGeom>
          <a:noFill/>
          <a:ln>
            <a:solidFill>
              <a:srgbClr val="F05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41422" y="188632"/>
            <a:ext cx="4502576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56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before fitting a model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47463" y="1341373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전부를 사용해서 회귀분석 한 결과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17" y="1709625"/>
            <a:ext cx="3027104" cy="455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786289" y="5229200"/>
            <a:ext cx="460879" cy="936104"/>
          </a:xfrm>
          <a:prstGeom prst="rect">
            <a:avLst/>
          </a:prstGeom>
          <a:noFill/>
          <a:ln>
            <a:solidFill>
              <a:srgbClr val="F05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152149" y="1340768"/>
            <a:ext cx="2969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Neversink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를 제거한 회귀분석 결과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458" y="1751028"/>
            <a:ext cx="2988504" cy="447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7351481" y="5220733"/>
            <a:ext cx="460879" cy="936104"/>
          </a:xfrm>
          <a:prstGeom prst="rect">
            <a:avLst/>
          </a:prstGeom>
          <a:noFill/>
          <a:ln>
            <a:solidFill>
              <a:srgbClr val="F05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19" y="1726621"/>
            <a:ext cx="3077197" cy="456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41422" y="188632"/>
            <a:ext cx="4502576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56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before fitting a model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47463" y="1341373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전부를 사용해서 회귀분석 한 결과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17" y="1730199"/>
            <a:ext cx="3027104" cy="455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786289" y="5229200"/>
            <a:ext cx="460879" cy="936104"/>
          </a:xfrm>
          <a:prstGeom prst="rect">
            <a:avLst/>
          </a:prstGeom>
          <a:noFill/>
          <a:ln>
            <a:solidFill>
              <a:srgbClr val="F05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152149" y="1340768"/>
            <a:ext cx="3111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Hackensack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를 제거한 회귀분석 결과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62539" y="5246134"/>
            <a:ext cx="460879" cy="936104"/>
          </a:xfrm>
          <a:prstGeom prst="rect">
            <a:avLst/>
          </a:prstGeom>
          <a:noFill/>
          <a:ln>
            <a:solidFill>
              <a:srgbClr val="F05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8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84" y="1722149"/>
            <a:ext cx="2991324" cy="4587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41422" y="188632"/>
            <a:ext cx="4502576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56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before fitting a model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47463" y="1341373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전부를 사용해서 회귀분석 한 결과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17" y="1730199"/>
            <a:ext cx="3027104" cy="455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786289" y="5229200"/>
            <a:ext cx="460879" cy="936104"/>
          </a:xfrm>
          <a:prstGeom prst="rect">
            <a:avLst/>
          </a:prstGeom>
          <a:noFill/>
          <a:ln>
            <a:solidFill>
              <a:srgbClr val="F05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152149" y="1340768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둘 다 제거한 회귀분석 결과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62539" y="5246134"/>
            <a:ext cx="460879" cy="936104"/>
          </a:xfrm>
          <a:prstGeom prst="rect">
            <a:avLst/>
          </a:prstGeom>
          <a:noFill/>
          <a:ln>
            <a:solidFill>
              <a:srgbClr val="F05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9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41422" y="188632"/>
            <a:ext cx="4502576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56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before fitting a model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314322" y="1341373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다중공선성의 문제가 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3442168" cy="453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580822" y="5313822"/>
            <a:ext cx="576064" cy="872737"/>
          </a:xfrm>
          <a:prstGeom prst="rect">
            <a:avLst/>
          </a:prstGeom>
          <a:noFill/>
          <a:ln>
            <a:solidFill>
              <a:srgbClr val="F05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246874" y="188633"/>
            <a:ext cx="5897125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Methods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52" y="755412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Ex)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Anscombe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Data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463" y="1341373"/>
            <a:ext cx="2734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그래프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확인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(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proc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plot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이용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)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2294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타원 11"/>
          <p:cNvSpPr/>
          <p:nvPr/>
        </p:nvSpPr>
        <p:spPr>
          <a:xfrm>
            <a:off x="3474946" y="2204864"/>
            <a:ext cx="360040" cy="360040"/>
          </a:xfrm>
          <a:prstGeom prst="ellipse">
            <a:avLst/>
          </a:prstGeom>
          <a:noFill/>
          <a:ln w="19050">
            <a:solidFill>
              <a:srgbClr val="F0551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291370" y="2193681"/>
            <a:ext cx="360040" cy="360040"/>
          </a:xfrm>
          <a:prstGeom prst="ellipse">
            <a:avLst/>
          </a:prstGeom>
          <a:noFill/>
          <a:ln w="19050">
            <a:solidFill>
              <a:srgbClr val="F0551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732240" y="2636911"/>
            <a:ext cx="1616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05510">
                    <a:alpha val="99000"/>
                  </a:srgbClr>
                </a:solidFill>
                <a:latin typeface="+mn-ea"/>
              </a:rPr>
              <a:t>Influential</a:t>
            </a:r>
            <a:r>
              <a:rPr lang="ko-KR" altLang="en-US" sz="1100" dirty="0" smtClean="0">
                <a:solidFill>
                  <a:srgbClr val="F05510">
                    <a:alpha val="99000"/>
                  </a:srgbClr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F05510">
                    <a:alpha val="99000"/>
                  </a:srgbClr>
                </a:solidFill>
                <a:latin typeface="+mn-ea"/>
              </a:rPr>
              <a:t>observation</a:t>
            </a:r>
            <a:endParaRPr lang="ko-KR" altLang="en-US" sz="1100" dirty="0">
              <a:solidFill>
                <a:srgbClr val="F05510">
                  <a:alpha val="99000"/>
                </a:srgbClr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5450" y="265850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05510">
                    <a:alpha val="99000"/>
                  </a:srgbClr>
                </a:solidFill>
                <a:latin typeface="+mn-ea"/>
              </a:rPr>
              <a:t>Outlier</a:t>
            </a:r>
            <a:endParaRPr lang="ko-KR" altLang="en-US" sz="1100" dirty="0">
              <a:solidFill>
                <a:srgbClr val="F05510">
                  <a:alpha val="99000"/>
                </a:srgb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317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246874" y="188633"/>
            <a:ext cx="5897125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Methods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52" y="755412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Ex)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Anscombe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Data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463" y="1341373"/>
            <a:ext cx="2778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그래프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확인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(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proc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gplot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이용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)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30480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01008"/>
            <a:ext cx="3652543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143" y="3479265"/>
            <a:ext cx="4008022" cy="283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6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246874" y="188633"/>
            <a:ext cx="5897125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Methods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52" y="755412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Ex)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Anscombe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Data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463" y="1341373"/>
            <a:ext cx="2778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그래프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확인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(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proc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gplot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이용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)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29" y="1916832"/>
            <a:ext cx="3661430" cy="257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18" y="1890171"/>
            <a:ext cx="3701422" cy="259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40906" y="5137447"/>
            <a:ext cx="4710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Proc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gplot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을 이용하면 좀 더 깔끔하게 그려질 수 있음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26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41422" y="188632"/>
            <a:ext cx="4502576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56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before fitting a model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52" y="755412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Ex) Hamilton Data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463" y="2564904"/>
            <a:ext cx="2932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1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차원 그래프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proc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insight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이용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)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463" y="1341373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데이터 불러오기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91" y="1692341"/>
            <a:ext cx="53435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02" y="2971800"/>
            <a:ext cx="533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06" y="3429000"/>
            <a:ext cx="1590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409949"/>
            <a:ext cx="27051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9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41422" y="188632"/>
            <a:ext cx="4502576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56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before fitting a model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52" y="755412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Ex) Hamilton Data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463" y="1341373"/>
            <a:ext cx="311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1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차원 그래프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proc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univariate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이용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)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5505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00" y="2636912"/>
            <a:ext cx="3198987" cy="31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566" y="2668000"/>
            <a:ext cx="4235213" cy="320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5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41422" y="188632"/>
            <a:ext cx="4502576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56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before fitting a model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52" y="755412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Ex) Hamilton Data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463" y="1341373"/>
            <a:ext cx="3050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2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차원 그래프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proc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sgscatter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이용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)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50" y="1772816"/>
            <a:ext cx="598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99" y="2422822"/>
            <a:ext cx="3844278" cy="385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932040" y="3789040"/>
            <a:ext cx="220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산점도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행렬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(plot matrix)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096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41422" y="188632"/>
            <a:ext cx="4502576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56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Graphical before fitting a model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52" y="755412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Ex) Hamilton Data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463" y="1341373"/>
            <a:ext cx="2637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3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차원 그래프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proc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g3d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이용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)</a:t>
            </a:r>
            <a:endParaRPr lang="ko-KR" altLang="en-US" sz="1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37" y="1700808"/>
            <a:ext cx="607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23" y="2354990"/>
            <a:ext cx="5982646" cy="38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5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416</Words>
  <Application>Microsoft Office PowerPoint</Application>
  <PresentationFormat>화면 슬라이드 쇼(4:3)</PresentationFormat>
  <Paragraphs>85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kuksunghee</cp:lastModifiedBy>
  <cp:revision>16</cp:revision>
  <dcterms:created xsi:type="dcterms:W3CDTF">2013-10-02T02:31:33Z</dcterms:created>
  <dcterms:modified xsi:type="dcterms:W3CDTF">2013-11-11T04:21:00Z</dcterms:modified>
</cp:coreProperties>
</file>