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  <p:sldId id="272" r:id="rId17"/>
    <p:sldId id="273" r:id="rId18"/>
    <p:sldId id="276" r:id="rId19"/>
    <p:sldId id="277" r:id="rId20"/>
    <p:sldId id="279" r:id="rId21"/>
    <p:sldId id="275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510"/>
    <a:srgbClr val="CA7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02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7700A-5B9D-4868-A9FD-C25B4BF4A425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413E2-B118-4DAF-9981-B9B009AE2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413E2-B118-4DAF-9981-B9B009AE2DE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3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1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44A7-64CF-43E9-82B2-E1A5F80EE1DF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91C-22A1-4CC3-A945-CD64D02CF5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09487" y="6648152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ALL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 RIGHTS RESERVED </a:t>
            </a:r>
            <a:r>
              <a:rPr lang="ko-KR" altLang="en-US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ⓒ </a:t>
            </a:r>
            <a:r>
              <a:rPr lang="en-US" altLang="ko-KR" sz="800" baseline="0" dirty="0" smtClean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Franklin Gothic Demi" panose="020B0703020102020204" pitchFamily="34" charset="0"/>
              </a:rPr>
              <a:t>EZ WORLD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00000">
            <a:off x="0" y="3370186"/>
            <a:ext cx="9147520" cy="288036"/>
            <a:chOff x="0" y="3008076"/>
            <a:chExt cx="12924056" cy="288036"/>
          </a:xfrm>
        </p:grpSpPr>
        <p:sp>
          <p:nvSpPr>
            <p:cNvPr id="10" name="직사각형 9"/>
            <p:cNvSpPr/>
            <p:nvPr/>
          </p:nvSpPr>
          <p:spPr>
            <a:xfrm>
              <a:off x="0" y="3008076"/>
              <a:ext cx="12924056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0" y="3152095"/>
              <a:ext cx="3107215" cy="144014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5400000">
              <a:off x="3110215" y="3149095"/>
              <a:ext cx="144017" cy="150018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14" name="직사각형 13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0" y="188640"/>
            <a:ext cx="9147520" cy="45719"/>
            <a:chOff x="0" y="6381328"/>
            <a:chExt cx="9147520" cy="144016"/>
          </a:xfrm>
        </p:grpSpPr>
        <p:sp>
          <p:nvSpPr>
            <p:cNvPr id="17" name="직사각형 16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19138" y="2986389"/>
            <a:ext cx="525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j-ea"/>
                <a:ea typeface="+mj-ea"/>
              </a:rPr>
              <a:t>Chapter4: Regression Diagnostics</a:t>
            </a:r>
            <a:endParaRPr lang="ko-KR" altLang="en-US" sz="24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8233" y="3645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회귀분석실습</a:t>
            </a:r>
            <a:endParaRPr lang="ko-KR" altLang="en-US" sz="800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304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Hadi’s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Influence Measure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56" y="4149080"/>
            <a:ext cx="3672408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53080"/>
              </p:ext>
            </p:extLst>
          </p:nvPr>
        </p:nvGraphicFramePr>
        <p:xfrm>
          <a:off x="801483" y="1628800"/>
          <a:ext cx="61658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수식" r:id="rId5" imgW="3517900" imgH="469900" progId="Equation.3">
                  <p:embed/>
                </p:oleObj>
              </mc:Choice>
              <mc:Fallback>
                <p:oleObj name="수식" r:id="rId5" imgW="35179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83" y="1628800"/>
                        <a:ext cx="61658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모서리가 둥근 직사각형 19"/>
          <p:cNvSpPr/>
          <p:nvPr/>
        </p:nvSpPr>
        <p:spPr>
          <a:xfrm rot="16200000" flipV="1">
            <a:off x="3296759" y="878702"/>
            <a:ext cx="857257" cy="2357455"/>
          </a:xfrm>
          <a:prstGeom prst="roundRect">
            <a:avLst/>
          </a:prstGeom>
          <a:noFill/>
          <a:ln w="15875">
            <a:solidFill>
              <a:srgbClr val="F0551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 rot="16200000" flipV="1">
            <a:off x="1439368" y="1593081"/>
            <a:ext cx="857257" cy="928696"/>
          </a:xfrm>
          <a:prstGeom prst="roundRect">
            <a:avLst/>
          </a:prstGeom>
          <a:noFill/>
          <a:ln w="15875">
            <a:solidFill>
              <a:srgbClr val="F0551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9512" y="3040968"/>
            <a:ext cx="3240360" cy="792088"/>
          </a:xfrm>
          <a:prstGeom prst="wedgeRoundRectCallout">
            <a:avLst>
              <a:gd name="adj1" fmla="val -1629"/>
              <a:gd name="adj2" fmla="val -109059"/>
              <a:gd name="adj3" fmla="val 16667"/>
            </a:avLst>
          </a:prstGeom>
          <a:noFill/>
          <a:ln w="15875"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Potential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Function (</a:t>
            </a:r>
            <a:r>
              <a:rPr lang="ko-KR" altLang="en-US" sz="1400" dirty="0">
                <a:solidFill>
                  <a:srgbClr val="FF0000"/>
                </a:solidFill>
              </a:rPr>
              <a:t>잠재성 함수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algn="ctr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 X-</a:t>
            </a:r>
            <a:r>
              <a:rPr lang="ko-KR" altLang="en-US" sz="1400" dirty="0">
                <a:solidFill>
                  <a:srgbClr val="FF0000"/>
                </a:solidFill>
              </a:rPr>
              <a:t>공간의 특이성 </a:t>
            </a:r>
            <a:r>
              <a:rPr lang="en-US" altLang="ko-KR" sz="1400" dirty="0" smtClean="0">
                <a:solidFill>
                  <a:srgbClr val="FF0000"/>
                </a:solidFill>
              </a:rPr>
              <a:t>-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681134" y="3040968"/>
            <a:ext cx="3240360" cy="792088"/>
          </a:xfrm>
          <a:prstGeom prst="wedgeRoundRectCallout">
            <a:avLst>
              <a:gd name="adj1" fmla="val -50620"/>
              <a:gd name="adj2" fmla="val -109059"/>
              <a:gd name="adj3" fmla="val 16667"/>
            </a:avLst>
          </a:prstGeom>
          <a:noFill/>
          <a:ln w="15875"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05510"/>
                </a:solidFill>
              </a:rPr>
              <a:t>Residual Function (</a:t>
            </a:r>
            <a:r>
              <a:rPr lang="ko-KR" altLang="en-US" sz="1400" dirty="0" err="1">
                <a:solidFill>
                  <a:srgbClr val="F05510"/>
                </a:solidFill>
              </a:rPr>
              <a:t>잔차</a:t>
            </a:r>
            <a:r>
              <a:rPr lang="ko-KR" altLang="en-US" sz="1400" dirty="0">
                <a:solidFill>
                  <a:srgbClr val="F05510"/>
                </a:solidFill>
              </a:rPr>
              <a:t> 함수</a:t>
            </a:r>
            <a:r>
              <a:rPr lang="en-US" altLang="ko-KR" sz="1400" dirty="0">
                <a:solidFill>
                  <a:srgbClr val="F05510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rgbClr val="F05510"/>
                </a:solidFill>
              </a:rPr>
              <a:t>- </a:t>
            </a:r>
            <a:r>
              <a:rPr lang="ko-KR" altLang="en-US" sz="1400" dirty="0">
                <a:solidFill>
                  <a:srgbClr val="F05510"/>
                </a:solidFill>
              </a:rPr>
              <a:t>예측변수에 대한 </a:t>
            </a:r>
            <a:r>
              <a:rPr lang="ko-KR" altLang="en-US" sz="1400" dirty="0" err="1">
                <a:solidFill>
                  <a:srgbClr val="F05510"/>
                </a:solidFill>
              </a:rPr>
              <a:t>특이값</a:t>
            </a:r>
            <a:r>
              <a:rPr lang="ko-KR" altLang="en-US" sz="1400" dirty="0">
                <a:solidFill>
                  <a:srgbClr val="F05510"/>
                </a:solidFill>
              </a:rPr>
              <a:t> </a:t>
            </a:r>
            <a:r>
              <a:rPr lang="en-US" altLang="ko-KR" sz="1400" dirty="0">
                <a:solidFill>
                  <a:srgbClr val="F05510"/>
                </a:solidFill>
              </a:rPr>
              <a:t>-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13" y="4149080"/>
            <a:ext cx="39909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13" y="5017442"/>
            <a:ext cx="15716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1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304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Hadi’s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Influence Measure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62013" y="1945357"/>
            <a:ext cx="7419975" cy="3571875"/>
            <a:chOff x="862013" y="1945357"/>
            <a:chExt cx="7419975" cy="357187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13" y="1945357"/>
              <a:ext cx="7419975" cy="357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051720" y="214711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9272" y="469279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6216" y="4333780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2280" y="4621812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52320" y="4621812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914574" y="2073548"/>
              <a:ext cx="399778" cy="387634"/>
            </a:xfrm>
            <a:prstGeom prst="ellipse">
              <a:avLst/>
            </a:prstGeom>
            <a:noFill/>
            <a:ln w="15875">
              <a:solidFill>
                <a:srgbClr val="F0551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357862" y="4299410"/>
              <a:ext cx="399778" cy="387634"/>
            </a:xfrm>
            <a:prstGeom prst="ellipse">
              <a:avLst/>
            </a:prstGeom>
            <a:noFill/>
            <a:ln w="15875">
              <a:solidFill>
                <a:srgbClr val="F0551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1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Result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1484784"/>
            <a:ext cx="3156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High leverage point : 5, 4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Outlier : 3,4,7,8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Influence point : 5, 4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3573016"/>
            <a:ext cx="8049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각각의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Point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들은 중복될 수 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즉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 High leverage point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면서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Outlier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일 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 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수도 있으며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 High leverage point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면서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Influence point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일 수도 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 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9552" y="1700808"/>
                <a:ext cx="8807219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표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4.8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의 데이터를 고려하자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이것은 반응변수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Y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와 여섯 개의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예측변수로 구성되어 </a:t>
                </a:r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있으며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Y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와 여섯 개의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X-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변수를 관계시키는 선형모형을 고려하자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</a:t>
                </a:r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</a:t>
                </a:r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(a)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최소제곱의 가정이 위반되는 것으로 보이는 것은 무엇인가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?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있다면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)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𝐷𝐹𝐹𝐼𝑇𝑆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를 계산하여라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ko-KR" dirty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𝐷𝐹𝐹𝐼𝑇𝑆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의 인덱스 플롯과 잠재성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-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잔차플롯을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작성하여라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(d)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데이터에 있는 비정상적인 관측개체를 식별하고 유형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특이값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높은 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지레점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      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영향력있는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개체 등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에 따라 분류하여라</a:t>
                </a:r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807219" cy="3416320"/>
              </a:xfrm>
              <a:prstGeom prst="rect">
                <a:avLst/>
              </a:prstGeom>
              <a:blipFill rotWithShape="1">
                <a:blip r:embed="rId4"/>
                <a:stretch>
                  <a:fillRect t="-893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(a)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94" y="1988840"/>
            <a:ext cx="5076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2859013"/>
            <a:ext cx="54006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5013176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데이터 입력 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회귀분석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  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다중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공선성을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보기 위해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vif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추가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정규성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검정 위해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proc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univariate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4365104"/>
            <a:ext cx="26479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4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(a)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844824"/>
            <a:ext cx="51530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300192" y="4581128"/>
            <a:ext cx="848321" cy="1464221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(a)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84" y="1772816"/>
            <a:ext cx="425411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23928" y="2327838"/>
            <a:ext cx="1302862" cy="105750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0" y="2963441"/>
            <a:ext cx="742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8" y="5485978"/>
            <a:ext cx="45529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2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(b),(c),(d)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51" y="1930607"/>
            <a:ext cx="4295345" cy="315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오른쪽 중괄호 9"/>
          <p:cNvSpPr/>
          <p:nvPr/>
        </p:nvSpPr>
        <p:spPr>
          <a:xfrm>
            <a:off x="5868144" y="1588150"/>
            <a:ext cx="576064" cy="1624826"/>
          </a:xfrm>
          <a:prstGeom prst="rightBrace">
            <a:avLst/>
          </a:prstGeom>
          <a:ln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23334" y="221589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Hadi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8" name="오른쪽 중괄호 17"/>
          <p:cNvSpPr/>
          <p:nvPr/>
        </p:nvSpPr>
        <p:spPr>
          <a:xfrm>
            <a:off x="5868144" y="3284984"/>
            <a:ext cx="576064" cy="1800200"/>
          </a:xfrm>
          <a:prstGeom prst="rightBrace">
            <a:avLst/>
          </a:prstGeom>
          <a:ln>
            <a:solidFill>
              <a:srgbClr val="F055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16216" y="40050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그래프 그리기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(b),(c),(d)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31640" y="1847883"/>
            <a:ext cx="4306668" cy="4317421"/>
            <a:chOff x="1331640" y="1847883"/>
            <a:chExt cx="4306668" cy="431742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847883"/>
              <a:ext cx="4306668" cy="4317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030952" y="1916832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48064" y="1871246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832" y="4031486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78492" y="4052694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43808" y="3501008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4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4048" y="2192164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4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3808" y="5589240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4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47176" y="4653136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4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93581" y="292494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Influence point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확인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(b),(c),(d)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27697" y="1916832"/>
            <a:ext cx="4305300" cy="3790950"/>
            <a:chOff x="1027697" y="1916832"/>
            <a:chExt cx="4305300" cy="379095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697" y="1916832"/>
              <a:ext cx="4305300" cy="379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813424" y="3920356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19872" y="3550697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r>
                <a:rPr lang="en-US" altLang="ko-KR" sz="1100" b="1" dirty="0">
                  <a:solidFill>
                    <a:srgbClr val="FF0000"/>
                  </a:solidFill>
                </a:rPr>
                <a:t>4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32447" y="2060848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15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79712" y="2337202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704" y="2564904"/>
              <a:ext cx="388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en-US" altLang="ko-KR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652120" y="2924944"/>
            <a:ext cx="308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Outlier, High leverage point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15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822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일부 데이터가 결과에 미치는 영향이 너무 강하면 모형을 왜곡시킬 수 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552" y="2647945"/>
                <a:ext cx="7452681" cy="1652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Outlier : big error in y-direction (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  <a:alpha val="99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&gt;2~3 )</a:t>
                </a:r>
              </a:p>
              <a:p>
                <a:pPr marL="342900" indent="-342900">
                  <a:buAutoNum type="arabicParenR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pPr marL="342900" indent="-342900">
                  <a:buAutoNum type="arabicParenR"/>
                </a:pP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High leverage point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  <m:r>
                      <a:rPr lang="en-US" altLang="ko-KR" sz="160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  <a:ea typeface="Cambria Math"/>
                      </a:rPr>
                      <m:t>2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600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pPr marL="342900" indent="-342900">
                  <a:buAutoNum type="arabicParenR"/>
                </a:pPr>
                <a:endParaRPr lang="en-US" altLang="ko-KR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Influential point : determine the regression coefficients almost completely</a:t>
                </a:r>
              </a:p>
              <a:p>
                <a:r>
                  <a:rPr lang="en-US" altLang="ko-KR" sz="1600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	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	  ( Cook’s Distance, DFFITS, </a:t>
                </a:r>
                <a:r>
                  <a:rPr lang="en-US" altLang="ko-KR" sz="1600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Hadi’s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Influence Measure )</a:t>
                </a:r>
                <a:endParaRPr lang="ko-KR" altLang="en-US" sz="1600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47945"/>
                <a:ext cx="7452681" cy="1652888"/>
              </a:xfrm>
              <a:prstGeom prst="rect">
                <a:avLst/>
              </a:prstGeom>
              <a:blipFill rotWithShape="1">
                <a:blip r:embed="rId3"/>
                <a:stretch>
                  <a:fillRect l="-655" t="-2574" b="-3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39552" y="4654877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Outlier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라고 해서 꼭 제거해야만 하는 좋지 않은 관측치는 아니므로 주의 깊게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 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살펴봐야 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1763524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Source of influence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4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4.12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179" y="140348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(b),(c),(d)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0158" y="1988840"/>
            <a:ext cx="3297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High leverage point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:3,5,15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Outlier :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35,34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Influence point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: 35,34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3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과제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연습문제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4.11)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9552" y="1700808"/>
                <a:ext cx="838082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스코틀랜드 언덕 경주 데이터로 다음을 구하여라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 </a:t>
                </a:r>
              </a:p>
              <a:p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(a)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최소제곱의 가정이 위반되는 것으로 보이는 것은 무엇인가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?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있다면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)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altLang="ko-KR" dirty="0" smtClean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𝐷𝐹𝐹𝐼𝑇𝑆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를 계산하여라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ko-KR" dirty="0">
                        <a:solidFill>
                          <a:schemeClr val="tx1">
                            <a:lumMod val="85000"/>
                            <a:lumOff val="15000"/>
                            <a:alpha val="99000"/>
                          </a:schemeClr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𝐷𝐹𝐹𝐼𝑇𝑆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의 인덱스 플롯과 잠재성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-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잔차플롯을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작성하여라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.</a:t>
                </a:r>
              </a:p>
              <a:p>
                <a:pPr marL="285750" indent="-285750">
                  <a:buFont typeface="Wingdings"/>
                  <a:buChar char="Ø"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(d)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데이터에 있는 비정상적인 관측개체를 식별하고 유형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특이값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높은 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지레점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, </a:t>
                </a:r>
              </a:p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      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영향력있는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 개체 등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에 따라 분류하여라</a:t>
                </a:r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380820" cy="2862322"/>
              </a:xfrm>
              <a:prstGeom prst="rect">
                <a:avLst/>
              </a:prstGeom>
              <a:blipFill rotWithShape="1">
                <a:blip r:embed="rId4"/>
                <a:stretch>
                  <a:fillRect l="-655" t="-1064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 data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76300" y="1662113"/>
            <a:ext cx="4415780" cy="3279055"/>
            <a:chOff x="876300" y="1662113"/>
            <a:chExt cx="4415780" cy="327905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1662113"/>
              <a:ext cx="4415780" cy="3279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267744" y="1871246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3580" y="2087270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1640" y="251931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91680" y="287935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67944" y="1844824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31840" y="359943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9552" y="5075892"/>
            <a:ext cx="8451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3,7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번 데이터는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경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향에 맞는데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4,5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번 데이터로 인해 직선이 생겼고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이로 인해 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  3,7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번 데이터의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residual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이 커져서 문제가 있게 보여진다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72" y="1772763"/>
            <a:ext cx="2488101" cy="103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11" y="3209192"/>
            <a:ext cx="1809348" cy="70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1520781" y="2014669"/>
            <a:ext cx="399778" cy="387634"/>
          </a:xfrm>
          <a:prstGeom prst="ellipse">
            <a:avLst/>
          </a:prstGeom>
          <a:noFill/>
          <a:ln w="15875">
            <a:solidFill>
              <a:srgbClr val="F055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083990" y="1798216"/>
            <a:ext cx="399778" cy="387634"/>
          </a:xfrm>
          <a:prstGeom prst="ellipse">
            <a:avLst/>
          </a:prstGeom>
          <a:noFill/>
          <a:ln w="15875">
            <a:solidFill>
              <a:srgbClr val="F055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002806" y="1810916"/>
            <a:ext cx="399778" cy="387634"/>
          </a:xfrm>
          <a:prstGeom prst="ellipse">
            <a:avLst/>
          </a:prstGeom>
          <a:noFill/>
          <a:ln w="15875">
            <a:solidFill>
              <a:srgbClr val="F055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87824" y="3545422"/>
            <a:ext cx="399778" cy="387634"/>
          </a:xfrm>
          <a:prstGeom prst="ellipse">
            <a:avLst/>
          </a:prstGeom>
          <a:noFill/>
          <a:ln w="15875">
            <a:solidFill>
              <a:srgbClr val="F055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 data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74800" y="1663200"/>
            <a:ext cx="4417200" cy="3279055"/>
            <a:chOff x="874800" y="1663200"/>
            <a:chExt cx="4417200" cy="3279055"/>
          </a:xfrm>
        </p:grpSpPr>
        <p:pic>
          <p:nvPicPr>
            <p:cNvPr id="2050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00" y="1663200"/>
              <a:ext cx="4417200" cy="3279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339752" y="1871246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1680" y="2087270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1640" y="251931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8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63688" y="2879358"/>
              <a:ext cx="144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39552" y="5075892"/>
            <a:ext cx="801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4,5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번 데이터를 제거 후 그래프를 확인한 결과 그래프가 기울기가 상당히 </a:t>
            </a:r>
            <a:endParaRPr lang="en-US" altLang="ko-KR" dirty="0" smtClean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 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변한 것을 알 수 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 -&gt;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회귀 결과를 왜곡시킨다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96625"/>
            <a:ext cx="2557658" cy="90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6" y="2636912"/>
            <a:ext cx="3482624" cy="103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09" y="3849522"/>
            <a:ext cx="2392896" cy="78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4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 data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1556792"/>
            <a:ext cx="28289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2" y="2348880"/>
            <a:ext cx="7540824" cy="416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372200" y="3068960"/>
            <a:ext cx="1224136" cy="3024336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 data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1535584"/>
            <a:ext cx="6600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08" y="2361778"/>
            <a:ext cx="7540824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436096" y="3051820"/>
            <a:ext cx="1080120" cy="2825452"/>
          </a:xfrm>
          <a:prstGeom prst="rect">
            <a:avLst/>
          </a:prstGeom>
          <a:noFill/>
          <a:ln>
            <a:solidFill>
              <a:srgbClr val="F05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8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Ex)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NewYork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 River data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7" y="1535584"/>
            <a:ext cx="6600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64" y="2492896"/>
            <a:ext cx="68770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34" y="6075387"/>
            <a:ext cx="68008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7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98246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독립성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등분산성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… </a:t>
            </a:r>
            <a:endParaRPr lang="en-US" altLang="ko-KR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94" y="1484783"/>
            <a:ext cx="5839994" cy="480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059536"/>
            <a:ext cx="1129475" cy="73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14" y="5301208"/>
            <a:ext cx="2743010" cy="88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14" y="4860445"/>
            <a:ext cx="1844040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5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10800000">
            <a:off x="0" y="6597352"/>
            <a:ext cx="9147520" cy="45719"/>
            <a:chOff x="0" y="6381328"/>
            <a:chExt cx="9147520" cy="144016"/>
          </a:xfrm>
        </p:grpSpPr>
        <p:sp>
          <p:nvSpPr>
            <p:cNvPr id="6" name="직사각형 5"/>
            <p:cNvSpPr/>
            <p:nvPr/>
          </p:nvSpPr>
          <p:spPr>
            <a:xfrm>
              <a:off x="0" y="6381328"/>
              <a:ext cx="8028384" cy="14401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28384" y="6381328"/>
              <a:ext cx="1119136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 rot="10800000">
            <a:off x="4694578" y="188632"/>
            <a:ext cx="4449420" cy="288035"/>
            <a:chOff x="0" y="3008076"/>
            <a:chExt cx="6450208" cy="288035"/>
          </a:xfrm>
        </p:grpSpPr>
        <p:sp>
          <p:nvSpPr>
            <p:cNvPr id="4" name="직사각형 3"/>
            <p:cNvSpPr/>
            <p:nvPr/>
          </p:nvSpPr>
          <p:spPr>
            <a:xfrm>
              <a:off x="0" y="3008076"/>
              <a:ext cx="6450208" cy="1440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3152093"/>
              <a:ext cx="6300192" cy="144016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 rot="5400000">
              <a:off x="6303191" y="3149094"/>
              <a:ext cx="144017" cy="150017"/>
            </a:xfrm>
            <a:prstGeom prst="triangle">
              <a:avLst>
                <a:gd name="adj" fmla="val 0"/>
              </a:avLst>
            </a:prstGeom>
            <a:solidFill>
              <a:srgbClr val="F05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79294" y="121846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+mn-ea"/>
              </a:rPr>
              <a:t>Leverage, Influence, and Outliers</a:t>
            </a:r>
            <a:endParaRPr lang="ko-KR" altLang="en-US" dirty="0">
              <a:solidFill>
                <a:schemeClr val="tx1">
                  <a:lumMod val="85000"/>
                  <a:lumOff val="15000"/>
                  <a:alpha val="99000"/>
                </a:schemeClr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09"/>
          <a:stretch/>
        </p:blipFill>
        <p:spPr bwMode="auto">
          <a:xfrm>
            <a:off x="0" y="213028"/>
            <a:ext cx="102769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982469"/>
                <a:ext cx="2571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  <a:alpha val="99000"/>
                      </a:schemeClr>
                    </a:solidFill>
                    <a:latin typeface="+mn-ea"/>
                  </a:rPr>
                  <a:t>&gt; Cook’s D, DFFITS,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  <a:alpha val="99000"/>
                              </a:schemeClr>
                            </a:solidFill>
                            <a:latin typeface="Cambria Math"/>
                          </a:rPr>
                          <m:t>𝑖𝑖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  <a:alpha val="99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2469"/>
                <a:ext cx="257147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3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483200"/>
            <a:ext cx="5839200" cy="48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6" y="5061835"/>
            <a:ext cx="2869788" cy="88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14" y="4399920"/>
            <a:ext cx="1844040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3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767</Words>
  <Application>Microsoft Office PowerPoint</Application>
  <PresentationFormat>화면 슬라이드 쇼(4:3)</PresentationFormat>
  <Paragraphs>146</Paragraphs>
  <Slides>21</Slides>
  <Notes>11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kuksunghee</cp:lastModifiedBy>
  <cp:revision>40</cp:revision>
  <dcterms:created xsi:type="dcterms:W3CDTF">2013-10-02T02:31:33Z</dcterms:created>
  <dcterms:modified xsi:type="dcterms:W3CDTF">2013-11-18T04:17:37Z</dcterms:modified>
</cp:coreProperties>
</file>