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38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86" r:id="rId17"/>
    <p:sldId id="272" r:id="rId18"/>
    <p:sldId id="273" r:id="rId19"/>
    <p:sldId id="387" r:id="rId20"/>
    <p:sldId id="274" r:id="rId21"/>
    <p:sldId id="275" r:id="rId22"/>
    <p:sldId id="38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1" autoAdjust="0"/>
    <p:restoredTop sz="94690" autoAdjust="0"/>
  </p:normalViewPr>
  <p:slideViewPr>
    <p:cSldViewPr>
      <p:cViewPr>
        <p:scale>
          <a:sx n="113" d="100"/>
          <a:sy n="113" d="100"/>
        </p:scale>
        <p:origin x="-86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1831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C6ED6-F560-4A88-AF81-85C4B36E7A7B}" type="datetimeFigureOut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8D32-66D0-4256-AB3B-F500091E0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44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0BEF-EE92-486B-8784-5FED09F7CF99}" type="datetimeFigureOut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4E10D-1E9D-4525-B73C-3FD171E3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4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0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0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4E10D-1E9D-4525-B73C-3FD171E3B8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48A7AA-E44E-4C0E-BE2F-B63CFAC16B11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A187-DC13-4E8C-9C71-0ED1CD7A337E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7B6-7CE0-4B08-A4EA-F129CA6C8428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87FE4A-0D7D-49F0-97B4-07E844D81625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3574A1-C6B3-454B-B60E-05F38CF87B25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902-2B8E-4262-ACFD-E1671F3616E1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4C55-73BE-43E9-A91D-6F80FD7A1FAC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9C79BC-AC66-41A5-BC73-0D8EB9F9D2B8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AB87-EEC6-4B22-AAAA-6C70B4B3AFB7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EBFF20-9E65-4259-9C25-E6BA8AE1F04F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46186A-B8AB-4F24-88E0-E3855F7EAEF1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4529D9-DB13-41FB-9A21-2FAC55071910}" type="datetime1">
              <a:rPr lang="ko-KR" altLang="en-US" smtClean="0"/>
              <a:t>2013-09-09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회귀분석 실습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3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u"/>
                </a:pPr>
                <a:r>
                  <a:rPr lang="ko-KR" altLang="en-US" sz="1800" dirty="0">
                    <a:latin typeface="+mn-ea"/>
                  </a:rPr>
                  <a:t>변수의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ko-KR" altLang="en-US" sz="1800" dirty="0">
                    <a:latin typeface="+mn-ea"/>
                  </a:rPr>
                  <a:t>종류</a:t>
                </a:r>
                <a:r>
                  <a:rPr lang="en-US" altLang="ko-KR" sz="1800" dirty="0">
                    <a:latin typeface="+mn-ea"/>
                  </a:rPr>
                  <a:t>: </a:t>
                </a:r>
                <a:r>
                  <a:rPr lang="ko-KR" altLang="en-US" sz="1800" dirty="0">
                    <a:latin typeface="+mn-ea"/>
                  </a:rPr>
                  <a:t>숫자와 문자</a:t>
                </a:r>
                <a:endParaRPr lang="en-US" altLang="ko-KR" sz="1800" dirty="0">
                  <a:latin typeface="+mn-ea"/>
                </a:endParaRP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숫자는 실수로 기억된다</a:t>
                </a:r>
                <a:r>
                  <a:rPr lang="en-US" altLang="ko-KR" sz="1600" dirty="0">
                    <a:latin typeface="+mn-ea"/>
                  </a:rPr>
                  <a:t>.</a:t>
                </a: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숫자의 </a:t>
                </a:r>
                <a:r>
                  <a:rPr lang="ko-KR" altLang="en-US" sz="1600" dirty="0" err="1">
                    <a:latin typeface="+mn-ea"/>
                  </a:rPr>
                  <a:t>결측값</a:t>
                </a:r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 dirty="0"/>
                  <a:t>missing value</a:t>
                </a:r>
                <a:r>
                  <a:rPr lang="en-US" altLang="ko-KR" sz="1600" dirty="0">
                    <a:latin typeface="+mn-ea"/>
                  </a:rPr>
                  <a:t>)</a:t>
                </a:r>
                <a:r>
                  <a:rPr lang="ko-KR" altLang="en-US" sz="1600" dirty="0">
                    <a:latin typeface="+mn-ea"/>
                  </a:rPr>
                  <a:t>은 </a:t>
                </a:r>
                <a:r>
                  <a:rPr lang="en-US" altLang="ko-KR" sz="1600" dirty="0">
                    <a:latin typeface="+mn-ea"/>
                  </a:rPr>
                  <a:t>‘.’</a:t>
                </a:r>
                <a:r>
                  <a:rPr lang="ko-KR" altLang="en-US" sz="1600" dirty="0">
                    <a:latin typeface="+mn-ea"/>
                  </a:rPr>
                  <a:t>으로 표시된다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514350" lvl="1" indent="-285750">
                  <a:buFont typeface="Wingdings" pitchFamily="2" charset="2"/>
                  <a:buChar char="Ø"/>
                </a:pPr>
                <a:endParaRPr lang="en-US" altLang="ko-KR" sz="1600" dirty="0">
                  <a:latin typeface="+mn-ea"/>
                </a:endParaRPr>
              </a:p>
              <a:p>
                <a:pPr>
                  <a:buFont typeface="Wingdings" pitchFamily="2" charset="2"/>
                  <a:buChar char="u"/>
                </a:pPr>
                <a:r>
                  <a:rPr lang="ko-KR" altLang="en-US" sz="1800" dirty="0">
                    <a:latin typeface="+mn-ea"/>
                  </a:rPr>
                  <a:t>상수</a:t>
                </a:r>
                <a:r>
                  <a:rPr lang="en-US" altLang="ko-KR" sz="1800" dirty="0">
                    <a:latin typeface="+mn-ea"/>
                  </a:rPr>
                  <a:t>(</a:t>
                </a:r>
                <a:r>
                  <a:rPr lang="en-US" altLang="ko-KR" sz="1800" dirty="0"/>
                  <a:t>constant</a:t>
                </a:r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ko-KR" altLang="en-US" sz="1800" dirty="0">
                    <a:latin typeface="+mn-ea"/>
                  </a:rPr>
                  <a:t>의 종류</a:t>
                </a:r>
                <a:r>
                  <a:rPr lang="en-US" altLang="ko-KR" sz="1800" dirty="0">
                    <a:latin typeface="+mn-ea"/>
                  </a:rPr>
                  <a:t>: </a:t>
                </a:r>
                <a:r>
                  <a:rPr lang="ko-KR" altLang="en-US" sz="1800" dirty="0">
                    <a:latin typeface="+mn-ea"/>
                  </a:rPr>
                  <a:t>숫자와 문자</a:t>
                </a:r>
                <a:endParaRPr lang="en-US" altLang="ko-KR" sz="1800" dirty="0">
                  <a:latin typeface="+mn-ea"/>
                </a:endParaRPr>
              </a:p>
              <a:p>
                <a:pPr marL="514350" lvl="1" indent="-285750"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+mn-ea"/>
                  </a:rPr>
                  <a:t>숫자상수의 예</a:t>
                </a:r>
                <a:endParaRPr lang="en-US" altLang="ko-KR" sz="1600" dirty="0">
                  <a:latin typeface="+mn-ea"/>
                </a:endParaRPr>
              </a:p>
              <a:p>
                <a:pPr marL="228600" lvl="1" indent="0" algn="ctr">
                  <a:buNone/>
                </a:pPr>
                <a:r>
                  <a:rPr lang="en-US" altLang="ko-KR" sz="1600" b="1" dirty="0">
                    <a:latin typeface="+mn-ea"/>
                  </a:rPr>
                  <a:t>123,	345.6,	123e3(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latin typeface="Cambria Math"/>
                      </a:rPr>
                      <m:t>𝟏𝟐𝟑</m:t>
                    </m:r>
                    <m:r>
                      <a:rPr lang="en-US" altLang="ko-KR" sz="1600" b="1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ko-KR" sz="16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+mn-ea"/>
                  </a:rPr>
                  <a:t>)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숫자는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실수로 기억된다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  <a:endParaRPr lang="en-US" altLang="ko-KR" sz="1600" dirty="0">
                  <a:latin typeface="+mn-ea"/>
                </a:endParaRP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숫자의 </a:t>
                </a:r>
                <a:r>
                  <a:rPr lang="ko-KR" altLang="en-US" sz="1600" dirty="0" err="1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결측값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(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</a:rPr>
                  <a:t>missing value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)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은 </a:t>
                </a:r>
                <a:r>
                  <a:rPr lang="en-US" altLang="ko-KR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‘.’ </a:t>
                </a:r>
                <a:r>
                  <a:rPr lang="ko-KR" altLang="en-US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또는 </a:t>
                </a:r>
                <a:r>
                  <a:rPr lang="en-US" altLang="ko-KR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 </a:t>
                </a:r>
                <a:r>
                  <a:rPr lang="ko-KR" altLang="en-US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으로</a:t>
                </a:r>
                <a:r>
                  <a:rPr lang="en-US" altLang="ko-KR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사용된다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 안의 값에서는 대문자와 소문자의 구별이 있다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문자상수로 기억된 숫자와 숫자상수로 기억된 숫자는 그 의미가 다르다</a:t>
                </a:r>
                <a:endParaRPr lang="en-US" altLang="ko-KR" sz="1600" dirty="0">
                  <a:solidFill>
                    <a:prstClr val="black">
                      <a:lumMod val="85000"/>
                    </a:prstClr>
                  </a:solidFill>
                  <a:latin typeface="+mn-ea"/>
                </a:endParaRPr>
              </a:p>
              <a:p>
                <a:pPr marL="228600" lvl="1" indent="0" algn="ctr">
                  <a:buClr>
                    <a:prstClr val="black">
                      <a:lumMod val="50000"/>
                      <a:lumOff val="50000"/>
                    </a:prstClr>
                  </a:buClr>
                  <a:buNone/>
                </a:pPr>
                <a:r>
                  <a:rPr lang="en-US" altLang="ko-KR" sz="1600" b="1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‘123’ ≠ 123</a:t>
                </a:r>
              </a:p>
              <a:p>
                <a:pPr marL="514350" lvl="1" indent="-285750">
                  <a:buClr>
                    <a:prstClr val="black">
                      <a:lumMod val="50000"/>
                      <a:lumOff val="50000"/>
                    </a:prstClr>
                  </a:buClr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문자의 </a:t>
                </a:r>
                <a:r>
                  <a:rPr lang="ko-KR" altLang="en-US" sz="1600" dirty="0" err="1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결측값은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 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‘’ 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또는 </a:t>
                </a:r>
                <a:r>
                  <a:rPr lang="en-US" altLang="ko-KR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“”</a:t>
                </a:r>
                <a:r>
                  <a:rPr lang="ko-KR" altLang="en-US" sz="1600" dirty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을 사용하면 된다</a:t>
                </a:r>
                <a:r>
                  <a:rPr lang="en-US" altLang="ko-KR" sz="1600" dirty="0" smtClean="0">
                    <a:solidFill>
                      <a:prstClr val="black">
                        <a:lumMod val="85000"/>
                      </a:prstClr>
                    </a:solidFill>
                    <a:latin typeface="+mn-ea"/>
                  </a:rPr>
                  <a:t>.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 smtClean="0"/>
              <a:t>자료의 입력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</a:t>
            </a:r>
            <a:r>
              <a:rPr lang="ko-KR" altLang="en-US" sz="1800" dirty="0"/>
              <a:t>문과 </a:t>
            </a:r>
            <a:r>
              <a:rPr lang="en-US" altLang="ko-KR" sz="1800" dirty="0"/>
              <a:t>cards(</a:t>
            </a:r>
            <a:r>
              <a:rPr lang="ko-KR" altLang="en-US" sz="1800" dirty="0"/>
              <a:t>또는 </a:t>
            </a:r>
            <a:r>
              <a:rPr lang="en-US" altLang="ko-KR" sz="1800" dirty="0"/>
              <a:t>lines)</a:t>
            </a:r>
            <a:r>
              <a:rPr lang="ko-KR" altLang="en-US" sz="1800" dirty="0"/>
              <a:t>문</a:t>
            </a:r>
            <a:r>
              <a:rPr lang="en-US" altLang="ko-KR" sz="1800" dirty="0"/>
              <a:t>		</a:t>
            </a: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input </a:t>
            </a:r>
            <a:r>
              <a:rPr lang="ko-KR" altLang="en-US" sz="1800" dirty="0"/>
              <a:t>문장의 종류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column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formatted input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named input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cards(</a:t>
            </a:r>
            <a:r>
              <a:rPr lang="ko-KR" altLang="en-US" sz="1800" dirty="0"/>
              <a:t>또는 </a:t>
            </a:r>
            <a:r>
              <a:rPr lang="en-US" altLang="ko-KR" sz="1800" dirty="0"/>
              <a:t>lines)</a:t>
            </a:r>
            <a:r>
              <a:rPr lang="ko-KR" altLang="en-US" sz="1800" dirty="0"/>
              <a:t>문</a:t>
            </a:r>
            <a:endParaRPr lang="en-US" altLang="ko-KR" sz="18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en-US" altLang="ko-KR" sz="1600" dirty="0"/>
              <a:t>cards</a:t>
            </a:r>
            <a:r>
              <a:rPr lang="ko-KR" altLang="en-US" sz="1600" dirty="0"/>
              <a:t>문은 </a:t>
            </a:r>
            <a:r>
              <a:rPr lang="en-US" altLang="ko-KR" sz="1600" dirty="0"/>
              <a:t>data step</a:t>
            </a:r>
            <a:r>
              <a:rPr lang="ko-KR" altLang="en-US" sz="1600" dirty="0"/>
              <a:t>의 마지막에 위치</a:t>
            </a:r>
            <a:endParaRPr lang="en-US" altLang="ko-KR" sz="16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ko-KR" altLang="en-US" sz="1600" dirty="0"/>
              <a:t>자료가 시작된다는 것을 의미</a:t>
            </a:r>
            <a:endParaRPr lang="en-US" altLang="ko-KR" sz="1600" dirty="0"/>
          </a:p>
          <a:p>
            <a:pPr marL="571500" lvl="1" indent="-342900">
              <a:buFont typeface="Wingdings" pitchFamily="2" charset="2"/>
              <a:buChar char="Ø"/>
            </a:pPr>
            <a:r>
              <a:rPr lang="en-US" altLang="ko-KR" sz="1600" dirty="0"/>
              <a:t>cards</a:t>
            </a:r>
            <a:r>
              <a:rPr lang="ko-KR" altLang="en-US" sz="1600" dirty="0"/>
              <a:t>문 다음부터 다음 </a:t>
            </a:r>
            <a:r>
              <a:rPr lang="en-US" altLang="ko-KR" sz="1600" dirty="0"/>
              <a:t>SAS </a:t>
            </a:r>
            <a:r>
              <a:rPr lang="ko-KR" altLang="en-US" sz="1600" dirty="0"/>
              <a:t>문장까지 자료로 인식</a:t>
            </a:r>
          </a:p>
          <a:p>
            <a:pPr>
              <a:buFont typeface="Wingdings" pitchFamily="2" charset="2"/>
              <a:buChar char="Ø"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2226692" cy="2001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) list </a:t>
            </a:r>
            <a:r>
              <a:rPr lang="en-US" altLang="ko-KR" sz="2800" b="1" dirty="0"/>
              <a:t>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input </a:t>
            </a:r>
            <a:r>
              <a:rPr lang="ko-KR" altLang="en-US" sz="1800" dirty="0"/>
              <a:t>뒤에 자료가 저장될 변수가 나열된다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800" dirty="0" err="1" smtClean="0"/>
              <a:t>관측값이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빈칸으로 구분되어 있을 때 사용할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ko-KR" altLang="en-US" sz="1600" dirty="0" smtClean="0"/>
              <a:t>      예</a:t>
            </a:r>
            <a:r>
              <a:rPr lang="en-US" altLang="ko-KR" sz="1600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 smtClean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 smtClean="0"/>
          </a:p>
          <a:p>
            <a:pPr marL="274320" lvl="1">
              <a:spcBef>
                <a:spcPts val="600"/>
              </a:spcBef>
              <a:buSzPct val="70000"/>
              <a:buFont typeface="Wingdings" pitchFamily="2" charset="2"/>
              <a:buChar char="u"/>
            </a:pPr>
            <a:endParaRPr lang="en-US" altLang="ko-KR" sz="16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600" dirty="0" smtClean="0"/>
              <a:t>Note</a:t>
            </a:r>
            <a:r>
              <a:rPr lang="en-US" altLang="ko-KR" sz="1600" dirty="0"/>
              <a:t>: input </a:t>
            </a:r>
            <a:r>
              <a:rPr lang="ko-KR" altLang="en-US" sz="1600" dirty="0"/>
              <a:t>문에서 </a:t>
            </a:r>
            <a:r>
              <a:rPr lang="en-US" altLang="ko-KR" sz="1600" dirty="0"/>
              <a:t>$</a:t>
            </a:r>
            <a:r>
              <a:rPr lang="ko-KR" altLang="en-US" sz="1600" dirty="0"/>
              <a:t>는 바로 앞의 변수가 문자를 읽기 위한 변수라는 것을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  </a:t>
            </a:r>
            <a:r>
              <a:rPr lang="ko-KR" altLang="en-US" sz="1600" dirty="0"/>
              <a:t>나타내기 위하여 쓰인다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    (</a:t>
            </a:r>
            <a:r>
              <a:rPr lang="ko-KR" altLang="en-US" sz="1600" dirty="0"/>
              <a:t>이것은 </a:t>
            </a:r>
            <a:r>
              <a:rPr lang="en-US" altLang="ko-KR" sz="1600" dirty="0"/>
              <a:t>list input </a:t>
            </a:r>
            <a:r>
              <a:rPr lang="ko-KR" altLang="en-US" sz="1600" dirty="0"/>
              <a:t>뿐 아니라 다른 </a:t>
            </a:r>
            <a:r>
              <a:rPr lang="en-US" altLang="ko-KR" sz="1600" dirty="0"/>
              <a:t>input</a:t>
            </a:r>
            <a:r>
              <a:rPr lang="ko-KR" altLang="en-US" sz="1600" dirty="0"/>
              <a:t>에서도 마찬가지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ü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20" y="3068961"/>
            <a:ext cx="2667000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1" y="3068961"/>
            <a:ext cx="3392469" cy="2016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list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Note:</a:t>
            </a:r>
          </a:p>
          <a:p>
            <a:pPr>
              <a:buFont typeface="Wingdings" pitchFamily="2" charset="2"/>
              <a:buChar char="u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ko-KR" altLang="en-US" sz="1600" dirty="0"/>
              <a:t>자료는 기본적으로 한 번에 한 줄씩 읽는다</a:t>
            </a:r>
            <a:r>
              <a:rPr lang="en-US" altLang="ko-KR" sz="1600" dirty="0"/>
              <a:t>.</a:t>
            </a:r>
          </a:p>
          <a:p>
            <a:pPr marL="514350" lvl="1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  <a:r>
              <a:rPr lang="ko-KR" altLang="en-US" sz="1600" dirty="0"/>
              <a:t>에서 한 줄에 자료가 변수의 수보다 많으면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읽고 남은 자료는 무시된다</a:t>
            </a:r>
            <a:r>
              <a:rPr lang="en-US" altLang="ko-KR" sz="1600" dirty="0"/>
              <a:t>.</a:t>
            </a:r>
          </a:p>
          <a:p>
            <a:pPr marL="514350" lvl="1" indent="-285750">
              <a:buFont typeface="Wingdings" pitchFamily="2" charset="2"/>
              <a:buChar char="Ø"/>
            </a:pPr>
            <a:endParaRPr lang="en-US" altLang="ko-KR" sz="1600" dirty="0"/>
          </a:p>
          <a:p>
            <a:pPr marL="514350" lvl="1" indent="-285750">
              <a:buFont typeface="Wingdings" pitchFamily="2" charset="2"/>
              <a:buChar char="Ø"/>
            </a:pPr>
            <a:r>
              <a:rPr lang="en-US" altLang="ko-KR" sz="1600" dirty="0"/>
              <a:t>list input</a:t>
            </a:r>
            <a:r>
              <a:rPr lang="ko-KR" altLang="en-US" sz="1600" dirty="0"/>
              <a:t>에서 한 줄에 자료가 변수의 수보다 작으면 모자라는 변수는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다음 줄에 읽는다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 다음 줄에서 읽고 남은 자료는 무시된다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list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1)				</a:t>
            </a:r>
            <a:r>
              <a:rPr lang="ko-KR" altLang="en-US" sz="1200" dirty="0" smtClean="0"/>
              <a:t>결과</a:t>
            </a:r>
            <a:r>
              <a:rPr lang="en-US" altLang="ko-KR" sz="1200" dirty="0"/>
              <a:t>: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2)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514350" lvl="1" indent="-285750"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3)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100" dirty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050" dirty="0" smtClean="0"/>
          </a:p>
          <a:p>
            <a:pPr marL="400050" lvl="1" indent="-171450">
              <a:buFont typeface="Wingdings" pitchFamily="2" charset="2"/>
              <a:buChar char="u"/>
            </a:pPr>
            <a:endParaRPr lang="en-US" altLang="ko-KR" sz="105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예 </a:t>
            </a:r>
            <a:r>
              <a:rPr lang="en-US" altLang="ko-KR" sz="1800" dirty="0" smtClean="0"/>
              <a:t>4) </a:t>
            </a:r>
            <a:r>
              <a:rPr lang="en-US" altLang="ko-KR" sz="1800" dirty="0"/>
              <a:t>				</a:t>
            </a:r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</a:p>
          <a:p>
            <a:pPr marL="514350" lvl="1" indent="-285750">
              <a:buFont typeface="Wingdings" pitchFamily="2" charset="2"/>
              <a:buChar char="u"/>
            </a:pPr>
            <a:endParaRPr lang="ko-KR" alt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1700807"/>
            <a:ext cx="1440000" cy="692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2780928"/>
            <a:ext cx="1440000" cy="70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3861048"/>
            <a:ext cx="1440000" cy="714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86" y="5137846"/>
            <a:ext cx="1440000" cy="830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1700809"/>
            <a:ext cx="2322516" cy="100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1" y="2780928"/>
            <a:ext cx="2322513" cy="1008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3861048"/>
            <a:ext cx="2322512" cy="1171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80" y="5137846"/>
            <a:ext cx="2322512" cy="1171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column </a:t>
            </a:r>
            <a:r>
              <a:rPr lang="en-US" altLang="ko-KR" sz="1800" dirty="0"/>
              <a:t>input</a:t>
            </a:r>
            <a:r>
              <a:rPr lang="ko-KR" altLang="en-US" sz="1800" dirty="0"/>
              <a:t>은 자료가 빈 칸으로 구분되어 있지 않거나 몇 개의 </a:t>
            </a:r>
            <a:r>
              <a:rPr lang="ko-KR" altLang="en-US" sz="1800" dirty="0" smtClean="0"/>
              <a:t>자료를 </a:t>
            </a:r>
            <a:r>
              <a:rPr lang="ko-KR" altLang="en-US" sz="1800" dirty="0"/>
              <a:t>건너뛰고 필요한 자료만을 읽을 때 쓰인다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각 변수 뒤에 변수의 자료가 차지하는 열을 지정하여 그 열에 있는 자료를 읽는다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열의 지정은 자료가 시작하는 열과 끝나는 열 사이에 </a:t>
            </a:r>
            <a:r>
              <a:rPr lang="en-US" altLang="ko-KR" sz="1800" dirty="0"/>
              <a:t>–</a:t>
            </a:r>
            <a:r>
              <a:rPr lang="ko-KR" altLang="en-US" sz="1800" dirty="0"/>
              <a:t>를 넣는다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13-17 </a:t>
            </a:r>
            <a:r>
              <a:rPr lang="en-US" altLang="ko-KR" sz="1600" dirty="0"/>
              <a:t>(13</a:t>
            </a:r>
            <a:r>
              <a:rPr lang="ko-KR" altLang="en-US" sz="1600" dirty="0"/>
              <a:t>번째 열과 </a:t>
            </a:r>
            <a:r>
              <a:rPr lang="en-US" altLang="ko-KR" sz="1600" dirty="0"/>
              <a:t>17</a:t>
            </a:r>
            <a:r>
              <a:rPr lang="ko-KR" altLang="en-US" sz="1600" dirty="0"/>
              <a:t>번째 열 사이의 자료를 읽는다</a:t>
            </a:r>
            <a:r>
              <a:rPr lang="en-US" altLang="ko-KR" sz="1600" dirty="0"/>
              <a:t>.)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11624"/>
              </p:ext>
            </p:extLst>
          </p:nvPr>
        </p:nvGraphicFramePr>
        <p:xfrm>
          <a:off x="5292080" y="4581128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89" y="4569223"/>
            <a:ext cx="3914775" cy="188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만약 변수의 자료가 한 열만 차지하고 있다면</a:t>
            </a:r>
            <a:r>
              <a:rPr lang="en-US" altLang="ko-KR" sz="1800" dirty="0"/>
              <a:t>, </a:t>
            </a:r>
            <a:r>
              <a:rPr lang="ko-KR" altLang="en-US" sz="1800" dirty="0"/>
              <a:t>차지하는 열만 </a:t>
            </a:r>
            <a:r>
              <a:rPr lang="ko-KR" altLang="en-US" sz="1800" dirty="0" smtClean="0"/>
              <a:t>입력한다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예</a:t>
            </a:r>
            <a:r>
              <a:rPr lang="en-US" altLang="ko-KR" sz="1600" dirty="0" smtClean="0"/>
              <a:t>) 19 </a:t>
            </a:r>
            <a:r>
              <a:rPr lang="en-US" altLang="ko-KR" sz="1600" dirty="0"/>
              <a:t>≡ </a:t>
            </a:r>
            <a:r>
              <a:rPr lang="en-US" altLang="ko-KR" sz="1600" dirty="0" smtClean="0"/>
              <a:t>19-19</a:t>
            </a:r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숫자변수 </a:t>
            </a:r>
            <a:r>
              <a:rPr lang="ko-KR" altLang="en-US" sz="1800" dirty="0"/>
              <a:t>뒤에 열을 지정한다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 input x 1-4 y 7-10</a:t>
            </a:r>
          </a:p>
          <a:p>
            <a:pPr marL="651510" lvl="2" indent="-285750">
              <a:spcBef>
                <a:spcPts val="600"/>
              </a:spcBef>
              <a:buSzPct val="70000"/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0">
              <a:buFont typeface="Wingdings" pitchFamily="2" charset="2"/>
              <a:buChar char="u"/>
            </a:pPr>
            <a:r>
              <a:rPr lang="ko-KR" altLang="en-US" sz="1800" dirty="0">
                <a:solidFill>
                  <a:prstClr val="black">
                    <a:lumMod val="85000"/>
                  </a:prstClr>
                </a:solidFill>
              </a:rPr>
              <a:t>문자변수는 변수명과 열 지정 사이에 </a:t>
            </a:r>
            <a:r>
              <a:rPr lang="en-US" altLang="ko-KR" sz="1800" dirty="0">
                <a:solidFill>
                  <a:prstClr val="black">
                    <a:lumMod val="85000"/>
                  </a:prstClr>
                </a:solidFill>
              </a:rPr>
              <a:t>$</a:t>
            </a:r>
            <a:r>
              <a:rPr lang="ko-KR" altLang="en-US" sz="1800" dirty="0">
                <a:solidFill>
                  <a:prstClr val="black">
                    <a:lumMod val="85000"/>
                  </a:prstClr>
                </a:solidFill>
              </a:rPr>
              <a:t>를 입력한다</a:t>
            </a:r>
            <a:r>
              <a:rPr lang="en-US" altLang="ko-KR" sz="1800" dirty="0" smtClean="0">
                <a:solidFill>
                  <a:prstClr val="black">
                    <a:lumMod val="85000"/>
                  </a:prstClr>
                </a:solidFill>
              </a:rPr>
              <a:t>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17635"/>
              </p:ext>
            </p:extLst>
          </p:nvPr>
        </p:nvGraphicFramePr>
        <p:xfrm>
          <a:off x="5292080" y="4581128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89" y="4569223"/>
            <a:ext cx="3914775" cy="188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7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prstClr val="black">
                  <a:lumMod val="50000"/>
                  <a:lumOff val="50000"/>
                </a:prstClr>
              </a:buClr>
              <a:buFont typeface="Wingdings" pitchFamily="2" charset="2"/>
              <a:buChar char="u"/>
            </a:pPr>
            <a:r>
              <a:rPr lang="ko-KR" altLang="en-US" sz="1800" dirty="0" smtClean="0"/>
              <a:t>지정된 </a:t>
            </a:r>
            <a:r>
              <a:rPr lang="ko-KR" altLang="en-US" sz="1800" dirty="0"/>
              <a:t>열 안에서 자료 앞뒤의 빈칸은 무시된다</a:t>
            </a:r>
            <a:r>
              <a:rPr lang="en-US" altLang="ko-KR" sz="1800" dirty="0"/>
              <a:t>.</a:t>
            </a:r>
          </a:p>
          <a:p>
            <a:pPr>
              <a:buClr>
                <a:prstClr val="black">
                  <a:lumMod val="50000"/>
                  <a:lumOff val="50000"/>
                </a:prstClr>
              </a:buClr>
              <a:buFont typeface="Wingdings" pitchFamily="2" charset="2"/>
              <a:buChar char="u"/>
            </a:pPr>
            <a:endParaRPr lang="en-US" altLang="ko-KR" sz="1800" dirty="0">
              <a:solidFill>
                <a:prstClr val="black">
                  <a:lumMod val="85000"/>
                </a:prst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숫자나 글자 사이의 빈칸은 무시되지 않는다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500" dirty="0"/>
              <a:t>숫자변수에서의 </a:t>
            </a:r>
            <a:r>
              <a:rPr lang="ko-KR" altLang="en-US" sz="1500" dirty="0" err="1"/>
              <a:t>관측값</a:t>
            </a:r>
            <a:r>
              <a:rPr lang="ko-KR" altLang="en-US" sz="1500" dirty="0"/>
              <a:t> 가운데 빈칸 → </a:t>
            </a:r>
            <a:r>
              <a:rPr lang="ko-KR" altLang="en-US" sz="1500" dirty="0" err="1"/>
              <a:t>에러나고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결측값으로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기억</a:t>
            </a:r>
            <a:endParaRPr lang="en-US" altLang="ko-KR" sz="15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500" dirty="0"/>
              <a:t>문자변수에서의 </a:t>
            </a:r>
            <a:r>
              <a:rPr lang="ko-KR" altLang="en-US" sz="1500" dirty="0" err="1"/>
              <a:t>관측값</a:t>
            </a:r>
            <a:r>
              <a:rPr lang="ko-KR" altLang="en-US" sz="1500" dirty="0"/>
              <a:t> 가운데 빈칸 → 그 빈칸 자체를 문자로 기억</a:t>
            </a:r>
            <a:endParaRPr lang="en-US" altLang="ko-KR" sz="15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2" y="3576342"/>
            <a:ext cx="2689225" cy="193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40398"/>
              </p:ext>
            </p:extLst>
          </p:nvPr>
        </p:nvGraphicFramePr>
        <p:xfrm>
          <a:off x="4065632" y="3573017"/>
          <a:ext cx="18745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71" y="3576342"/>
            <a:ext cx="1800000" cy="129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column input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ko-KR" altLang="en-US" sz="1600" dirty="0" smtClean="0"/>
              <a:t>예</a:t>
            </a:r>
            <a:r>
              <a:rPr lang="en-US" altLang="ko-KR" sz="1600" dirty="0"/>
              <a:t>)</a:t>
            </a:r>
          </a:p>
          <a:p>
            <a:pPr marL="2286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42900" indent="-342900">
              <a:buFont typeface="+mj-lt"/>
              <a:buAutoNum type="arabicPeriod" startAt="7"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28" y="1697660"/>
            <a:ext cx="4822524" cy="1875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52488"/>
              </p:ext>
            </p:extLst>
          </p:nvPr>
        </p:nvGraphicFramePr>
        <p:xfrm>
          <a:off x="1139728" y="3789040"/>
          <a:ext cx="333248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977" y="1697660"/>
            <a:ext cx="2514600" cy="1009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</a:t>
            </a:r>
            <a:r>
              <a:rPr lang="en-US" altLang="ko-KR" sz="2800" b="1" dirty="0" smtClean="0"/>
              <a:t>formatted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format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A.B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전체 자릿수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소수점 밑 </a:t>
            </a:r>
            <a:r>
              <a:rPr lang="ko-KR" altLang="en-US" sz="1600" dirty="0" smtClean="0"/>
              <a:t>자릿수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. ≡ A.0</a:t>
            </a:r>
            <a:endParaRPr lang="en-US" altLang="ko-KR" sz="16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주어진 자리만큼 순서대로 읽어진다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76670"/>
              </p:ext>
            </p:extLst>
          </p:nvPr>
        </p:nvGraphicFramePr>
        <p:xfrm>
          <a:off x="5364088" y="3633192"/>
          <a:ext cx="249936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30239"/>
            <a:ext cx="3959236" cy="1526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0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smtClean="0"/>
              <a:t>SAS</a:t>
            </a:r>
            <a:r>
              <a:rPr lang="ko-KR" altLang="en-US" sz="2800" b="1" dirty="0" smtClean="0"/>
              <a:t>의 사용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7467600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 smtClean="0"/>
              <a:t>SAS</a:t>
            </a:r>
            <a:r>
              <a:rPr lang="ko-KR" altLang="en-US" sz="1800" dirty="0" smtClean="0"/>
              <a:t>의 시동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시작 메뉴에서 프로그램의 </a:t>
            </a:r>
            <a:r>
              <a:rPr lang="en-US" altLang="ko-KR" sz="1600" dirty="0" smtClean="0"/>
              <a:t>‘SAS’ </a:t>
            </a:r>
            <a:r>
              <a:rPr lang="ko-KR" altLang="en-US" sz="1600" dirty="0" smtClean="0"/>
              <a:t>메뉴에서 </a:t>
            </a:r>
            <a:r>
              <a:rPr lang="en-US" altLang="ko-KR" sz="1600" dirty="0" smtClean="0"/>
              <a:t>‘SAS 9.1’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SAS </a:t>
            </a:r>
            <a:r>
              <a:rPr lang="ko-KR" altLang="en-US" sz="1600" dirty="0" smtClean="0"/>
              <a:t>시스템 실행용 아이콘을 더블 클릭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242792"/>
            <a:ext cx="628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895725" y="2492896"/>
            <a:ext cx="1352550" cy="571500"/>
            <a:chOff x="3895725" y="2708920"/>
            <a:chExt cx="1352550" cy="5715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2708920"/>
              <a:ext cx="1352550" cy="571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067944" y="2899892"/>
              <a:ext cx="1130357" cy="1815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</a:t>
            </a:r>
            <a:r>
              <a:rPr lang="en-US" altLang="ko-KR" sz="2800" b="1" dirty="0" smtClean="0"/>
              <a:t>formatted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자료에서 </a:t>
            </a:r>
            <a:r>
              <a:rPr lang="ko-KR" altLang="en-US" sz="1800" dirty="0"/>
              <a:t>소수점이 주어지면 </a:t>
            </a:r>
            <a:r>
              <a:rPr lang="en-US" altLang="ko-KR" sz="1800" dirty="0"/>
              <a:t>format</a:t>
            </a:r>
            <a:r>
              <a:rPr lang="ko-KR" altLang="en-US" sz="1800" dirty="0"/>
              <a:t>에서의 소수점 밑 자릿수는 무의미하다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자료 앞뒤의 빈칸은 무시된다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     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2689225" cy="1932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25884"/>
              </p:ext>
            </p:extLst>
          </p:nvPr>
        </p:nvGraphicFramePr>
        <p:xfrm>
          <a:off x="4209648" y="3356992"/>
          <a:ext cx="16662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17335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800" b="1" dirty="0"/>
              <a:t>자료의 </a:t>
            </a:r>
            <a:r>
              <a:rPr lang="ko-KR" altLang="en-US" sz="2800" b="1" dirty="0" smtClean="0"/>
              <a:t>입력</a:t>
            </a:r>
            <a:r>
              <a:rPr lang="en-US" altLang="ko-KR" sz="2800" b="1" dirty="0"/>
              <a:t> ) named input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 smtClean="0"/>
              <a:t>자료가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‘</a:t>
            </a:r>
            <a:r>
              <a:rPr lang="ko-KR" altLang="en-US" sz="1800" dirty="0"/>
              <a:t>변수</a:t>
            </a:r>
            <a:r>
              <a:rPr lang="en-US" altLang="ko-KR" sz="1800" dirty="0"/>
              <a:t>=</a:t>
            </a:r>
            <a:r>
              <a:rPr lang="ko-KR" altLang="en-US" sz="1800" dirty="0" err="1"/>
              <a:t>관측값</a:t>
            </a:r>
            <a:r>
              <a:rPr lang="en-US" altLang="ko-KR" sz="1800" dirty="0"/>
              <a:t>’</a:t>
            </a:r>
            <a:r>
              <a:rPr lang="ko-KR" altLang="en-US" sz="1800" dirty="0"/>
              <a:t>의 형태로 주어질 경우 사용하는 입력 방법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75520"/>
            <a:ext cx="344805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58092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예제</a:t>
            </a:r>
            <a:endParaRPr lang="ko-KR" altLang="en-US" sz="2800" b="1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확장편집기를 이용하여 다음 주어진 자료로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smoke</a:t>
            </a:r>
            <a:r>
              <a:rPr lang="ko-KR" altLang="en-US" sz="1800" dirty="0" smtClean="0"/>
              <a:t>라는 데이터 셋을 만들어라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(input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 문장을 이용하여 총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가지의 프로그램 만들기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09808"/>
              </p:ext>
            </p:extLst>
          </p:nvPr>
        </p:nvGraphicFramePr>
        <p:xfrm>
          <a:off x="1619672" y="3068960"/>
          <a:ext cx="6096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smoke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gender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age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height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185.52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177.15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180.67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사용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99176" cy="48737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확장편집기 창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program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생성</a:t>
            </a:r>
            <a:r>
              <a:rPr lang="en-US" altLang="ko-KR" sz="1800" dirty="0"/>
              <a:t> </a:t>
            </a:r>
            <a:r>
              <a:rPr lang="ko-KR" altLang="en-US" sz="1800" dirty="0"/>
              <a:t>또는 편집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로그 창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SAS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프로그램의 처리와 이에 관련된 에러 정보 취급</a:t>
            </a:r>
            <a:endParaRPr lang="en-US" altLang="ko-KR" sz="1800" dirty="0"/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출력 창</a:t>
            </a:r>
            <a:r>
              <a:rPr lang="en-US" altLang="ko-KR" sz="1800" dirty="0"/>
              <a:t>: SAS </a:t>
            </a:r>
            <a:r>
              <a:rPr lang="en-US" altLang="ko-KR" sz="1800" dirty="0" smtClean="0"/>
              <a:t>program</a:t>
            </a:r>
            <a:r>
              <a:rPr lang="ko-KR" altLang="en-US" sz="1800" dirty="0" smtClean="0"/>
              <a:t>의 </a:t>
            </a:r>
            <a:r>
              <a:rPr lang="ko-KR" altLang="en-US" sz="1800" dirty="0"/>
              <a:t>수행결과 출력</a:t>
            </a:r>
          </a:p>
          <a:p>
            <a:endParaRPr lang="ko-KR" altLang="en-US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32" y="3429360"/>
            <a:ext cx="5982335" cy="32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0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</a:t>
            </a:r>
            <a:r>
              <a:rPr lang="ko-KR" altLang="en-US" sz="2800" b="1" dirty="0" smtClean="0"/>
              <a:t>문장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Keyword</a:t>
            </a:r>
            <a:r>
              <a:rPr lang="ko-KR" altLang="en-US" sz="1800" dirty="0"/>
              <a:t>로 시작하여 세미콜론</a:t>
            </a:r>
            <a:r>
              <a:rPr lang="en-US" altLang="ko-KR" sz="1800" dirty="0"/>
              <a:t>(;)</a:t>
            </a:r>
            <a:r>
              <a:rPr lang="ko-KR" altLang="en-US" sz="1800" dirty="0"/>
              <a:t>으로 문장 종료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600" dirty="0"/>
              <a:t>data one;</a:t>
            </a:r>
          </a:p>
          <a:p>
            <a:pPr marL="365760" lvl="1" indent="0">
              <a:buNone/>
            </a:pPr>
            <a:r>
              <a:rPr lang="en-US" altLang="ko-KR" sz="1600" dirty="0" err="1"/>
              <a:t>proc</a:t>
            </a:r>
            <a:r>
              <a:rPr lang="en-US" altLang="ko-KR" sz="1600" dirty="0"/>
              <a:t> print;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기초적인 </a:t>
            </a:r>
            <a:r>
              <a:rPr lang="en-US" altLang="ko-KR" sz="1800" dirty="0"/>
              <a:t>SAS </a:t>
            </a:r>
            <a:r>
              <a:rPr lang="ko-KR" altLang="en-US" sz="1800" dirty="0"/>
              <a:t>문장의 예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3717032"/>
            <a:ext cx="4680520" cy="710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lvl="1"/>
            <a:r>
              <a:rPr lang="ko-KR" altLang="en-US" sz="1400" b="1" dirty="0" smtClean="0">
                <a:latin typeface="+mn-ea"/>
              </a:rPr>
              <a:t>← </a:t>
            </a:r>
            <a:r>
              <a:rPr lang="en-US" altLang="ko-KR" sz="1400" b="1" dirty="0" smtClean="0"/>
              <a:t>data step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: SAS </a:t>
            </a:r>
            <a:r>
              <a:rPr lang="ko-KR" altLang="en-US" sz="1400" dirty="0" err="1" smtClean="0">
                <a:latin typeface="+mn-ea"/>
              </a:rPr>
              <a:t>데이터셋을</a:t>
            </a:r>
            <a:r>
              <a:rPr lang="ko-KR" altLang="en-US" sz="1400" dirty="0" smtClean="0">
                <a:latin typeface="+mn-ea"/>
              </a:rPr>
              <a:t> 생성 또는 수정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9832" y="5552816"/>
            <a:ext cx="4680520" cy="828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lvl="1"/>
            <a:r>
              <a:rPr lang="ko-KR" altLang="en-US" sz="1400" b="1" dirty="0">
                <a:latin typeface="+mn-ea"/>
              </a:rPr>
              <a:t>← </a:t>
            </a:r>
            <a:r>
              <a:rPr lang="en-US" altLang="ko-KR" sz="1400" b="1" dirty="0" smtClean="0"/>
              <a:t>procedure step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: SAS </a:t>
            </a:r>
            <a:r>
              <a:rPr lang="ko-KR" altLang="en-US" sz="1400" dirty="0" smtClean="0">
                <a:latin typeface="+mn-ea"/>
              </a:rPr>
              <a:t>데이터를 분석 하거나 단계 처리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2304256" cy="286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문장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/>
              <a:t>대문자와 소문자의 구분이 없다</a:t>
            </a:r>
            <a:r>
              <a:rPr lang="en-US" altLang="ko-KR" sz="1800" dirty="0"/>
              <a:t>.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/>
          </a:p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</a:t>
            </a:r>
            <a:r>
              <a:rPr lang="ko-KR" altLang="en-US" sz="1800" dirty="0"/>
              <a:t>이름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변수명</a:t>
            </a:r>
            <a:r>
              <a:rPr lang="en-US" altLang="ko-KR" sz="1800" dirty="0"/>
              <a:t>, data set </a:t>
            </a:r>
            <a:r>
              <a:rPr lang="ko-KR" altLang="en-US" sz="1800" dirty="0"/>
              <a:t>이름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최대</a:t>
            </a:r>
            <a:r>
              <a:rPr lang="en-US" altLang="ko-KR" sz="1600" dirty="0"/>
              <a:t> 32</a:t>
            </a:r>
            <a:r>
              <a:rPr lang="ko-KR" altLang="en-US" sz="1600" dirty="0"/>
              <a:t>글자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alphabet </a:t>
            </a:r>
            <a:r>
              <a:rPr lang="ko-KR" altLang="en-US" sz="1600" dirty="0"/>
              <a:t>또는 </a:t>
            </a:r>
            <a:r>
              <a:rPr lang="en-US" altLang="ko-KR" sz="1600" dirty="0"/>
              <a:t>underscore(_)</a:t>
            </a:r>
            <a:r>
              <a:rPr lang="ko-KR" altLang="en-US" sz="1600" dirty="0"/>
              <a:t>으로 시작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smtClean="0"/>
              <a:t>alphabet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r>
              <a:rPr lang="en-US" altLang="ko-KR" sz="1600" dirty="0"/>
              <a:t>, underscore</a:t>
            </a:r>
            <a:r>
              <a:rPr lang="ko-KR" altLang="en-US" sz="1600" dirty="0"/>
              <a:t>를 섞어 쓸 수 있다</a:t>
            </a:r>
            <a:r>
              <a:rPr lang="en-US" altLang="ko-KR" sz="1600" dirty="0"/>
              <a:t>.</a:t>
            </a:r>
          </a:p>
          <a:p>
            <a:pPr marL="411480" lvl="2" indent="0">
              <a:buNone/>
            </a:pPr>
            <a:r>
              <a:rPr lang="en-US" altLang="ko-KR" sz="1600" b="1" dirty="0"/>
              <a:t>     one (o)           k3 (o)           _two_ (o)          z_1 (o)</a:t>
            </a:r>
          </a:p>
          <a:p>
            <a:pPr marL="411480" lvl="2" indent="0">
              <a:buNone/>
            </a:pPr>
            <a:r>
              <a:rPr lang="en-US" altLang="ko-KR" sz="1600" b="1" dirty="0"/>
              <a:t>     $c2 (x)           x*z (x)          d% (x)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x1-x10 ≡ x1 x2 x3 x4 x5 x6 x7 x8 x9 x10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xx--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: xx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abc</a:t>
            </a:r>
            <a:r>
              <a:rPr lang="ko-KR" altLang="en-US" sz="1600" dirty="0"/>
              <a:t>를 포함하여 두 변수 사이에 정의된 모든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SAS</a:t>
            </a:r>
            <a:r>
              <a:rPr lang="ko-KR" altLang="en-US" sz="2800" b="1" dirty="0"/>
              <a:t>의 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</a:t>
            </a:r>
            <a:r>
              <a:rPr lang="ko-KR" altLang="en-US" sz="1800" dirty="0"/>
              <a:t>문장의 </a:t>
            </a:r>
            <a:r>
              <a:rPr lang="ko-KR" altLang="en-US" sz="1800" dirty="0" smtClean="0"/>
              <a:t>규칙</a:t>
            </a:r>
            <a:endParaRPr lang="en-US" altLang="ko-KR" sz="1600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ko-KR" sz="1600" dirty="0" smtClean="0"/>
              <a:t>SAS </a:t>
            </a:r>
            <a:r>
              <a:rPr lang="ko-KR" altLang="en-US" sz="1600" dirty="0"/>
              <a:t>문장은 일반적으로 나타난 순서대로 행하여진다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ko-KR" sz="1600" dirty="0"/>
              <a:t>SAS </a:t>
            </a:r>
            <a:r>
              <a:rPr lang="ko-KR" altLang="en-US" sz="1600" dirty="0"/>
              <a:t>문장은 반드시 </a:t>
            </a:r>
            <a:r>
              <a:rPr lang="en-US" altLang="ko-KR" sz="1600" dirty="0"/>
              <a:t>semi colon(;)</a:t>
            </a:r>
            <a:r>
              <a:rPr lang="ko-KR" altLang="en-US" sz="1600" dirty="0"/>
              <a:t>으로 끝나야 한다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어느 열에서나 시작할 수 있다</a:t>
            </a:r>
            <a:r>
              <a:rPr lang="en-US" altLang="ko-KR" sz="1600" dirty="0"/>
              <a:t>.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빈 칸 여러 개는 한 개와 같다</a:t>
            </a:r>
            <a:r>
              <a:rPr lang="en-US" altLang="ko-KR" sz="1600" dirty="0" smtClean="0"/>
              <a:t>.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data one;  </a:t>
            </a:r>
            <a:r>
              <a:rPr lang="en-US" altLang="ko-KR" sz="1400" dirty="0"/>
              <a:t>≡ </a:t>
            </a:r>
            <a:r>
              <a:rPr lang="en-US" altLang="ko-KR" sz="1400" dirty="0" smtClean="0"/>
              <a:t>           data one;</a:t>
            </a:r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smtClean="0"/>
              <a:t>data </a:t>
            </a:r>
            <a:r>
              <a:rPr lang="en-US" altLang="ko-KR" sz="1400" dirty="0"/>
              <a:t>one; ≡ </a:t>
            </a:r>
            <a:r>
              <a:rPr lang="en-US" altLang="ko-KR" sz="1400" dirty="0" smtClean="0"/>
              <a:t>data            one;</a:t>
            </a:r>
            <a:endParaRPr lang="en-US" altLang="ko-KR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/>
              <a:t>한 줄에 여러 문장이 있어도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err="1"/>
              <a:t>p</a:t>
            </a:r>
            <a:r>
              <a:rPr lang="en-US" altLang="ko-KR" sz="1400" dirty="0" err="1" smtClean="0"/>
              <a:t>roc</a:t>
            </a:r>
            <a:r>
              <a:rPr lang="en-US" altLang="ko-KR" sz="1400" dirty="0" smtClean="0"/>
              <a:t> print data=one;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≡   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   run;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 y;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run;</a:t>
            </a:r>
            <a:endParaRPr lang="en-US" altLang="ko-KR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ko-KR" altLang="en-US" sz="1600" dirty="0" smtClean="0"/>
              <a:t>한 문장이 </a:t>
            </a:r>
            <a:r>
              <a:rPr lang="ko-KR" altLang="en-US" sz="1600" dirty="0"/>
              <a:t>여러 줄을 차지할 수도 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ko-KR" sz="1400" dirty="0" err="1" smtClean="0"/>
              <a:t>proc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    </a:t>
            </a:r>
            <a:r>
              <a:rPr lang="en-US" altLang="ko-KR" sz="1400" dirty="0"/>
              <a:t>≡ </a:t>
            </a: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proc</a:t>
            </a:r>
            <a:r>
              <a:rPr lang="en-US" altLang="ko-KR" sz="1400" dirty="0" smtClean="0"/>
              <a:t> print data=one;</a:t>
            </a:r>
          </a:p>
          <a:p>
            <a:pPr marL="731520" lvl="2" indent="0">
              <a:buNone/>
            </a:pPr>
            <a:r>
              <a:rPr lang="en-US" altLang="ko-KR" sz="1400" dirty="0" smtClean="0"/>
              <a:t>    print</a:t>
            </a:r>
          </a:p>
          <a:p>
            <a:pPr marL="731520" lvl="2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data=one;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 smtClean="0"/>
              <a:t>DATA STEP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</a:rPr>
              <a:t>시작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data (SAS data set names) (options) ;</a:t>
            </a: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+mn-ea"/>
              </a:rPr>
              <a:t>Data </a:t>
            </a:r>
            <a:r>
              <a:rPr lang="en-US" altLang="ko-KR" sz="1800" dirty="0" smtClean="0">
                <a:latin typeface="+mn-ea"/>
              </a:rPr>
              <a:t>step</a:t>
            </a:r>
            <a:r>
              <a:rPr lang="ko-KR" altLang="en-US" sz="1800" dirty="0" smtClean="0">
                <a:latin typeface="+mn-ea"/>
              </a:rPr>
              <a:t>에는 </a:t>
            </a:r>
            <a:r>
              <a:rPr lang="ko-KR" altLang="en-US" sz="1800" dirty="0">
                <a:latin typeface="+mn-ea"/>
              </a:rPr>
              <a:t>일반적으로 다음 중 하나의 문장이 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/>
              <a:t>input, set, merge, </a:t>
            </a:r>
            <a:r>
              <a:rPr lang="en-US" altLang="ko-KR" sz="1600" dirty="0" smtClean="0"/>
              <a:t>update</a:t>
            </a:r>
          </a:p>
          <a:p>
            <a:pPr lvl="1">
              <a:buFont typeface="Wingdings" pitchFamily="2" charset="2"/>
              <a:buChar char="Ø"/>
            </a:pPr>
            <a:endParaRPr lang="en-US" altLang="ko-KR" sz="1800" dirty="0">
              <a:latin typeface="+mn-ea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1800" dirty="0"/>
              <a:t>기초적인 </a:t>
            </a:r>
            <a:r>
              <a:rPr lang="en-US" altLang="ko-KR" sz="1800" dirty="0"/>
              <a:t>data step </a:t>
            </a:r>
            <a:r>
              <a:rPr lang="ko-KR" altLang="en-US" sz="1800" dirty="0" smtClean="0"/>
              <a:t>문장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80"/>
                </a:solidFill>
                <a:latin typeface="Courier New"/>
              </a:rPr>
              <a:t>   </a:t>
            </a:r>
            <a:r>
              <a:rPr lang="en-US" altLang="ko-KR" sz="1600" b="1" dirty="0" smtClean="0">
                <a:solidFill>
                  <a:srgbClr val="000080"/>
                </a:solidFill>
              </a:rPr>
              <a:t>data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one;</a:t>
            </a:r>
            <a:r>
              <a:rPr lang="en-US" altLang="ko-KR" sz="1600" dirty="0"/>
              <a:t> 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	→ </a:t>
            </a:r>
            <a:r>
              <a:rPr lang="en-US" altLang="ko-KR" sz="1600" dirty="0" smtClean="0"/>
              <a:t>data step</a:t>
            </a:r>
            <a:r>
              <a:rPr lang="ko-KR" altLang="en-US" sz="1600" dirty="0" smtClean="0">
                <a:latin typeface="+mn-ea"/>
              </a:rPr>
              <a:t>의 시작</a:t>
            </a:r>
            <a:endParaRPr lang="en-US" altLang="ko-KR" sz="16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</a:rPr>
              <a:t>input</a:t>
            </a:r>
            <a:r>
              <a:rPr lang="en-US" altLang="ko-KR" sz="1600" dirty="0" smtClean="0">
                <a:solidFill>
                  <a:srgbClr val="000000"/>
                </a:solidFill>
              </a:rPr>
              <a:t> x y;		</a:t>
            </a:r>
            <a:r>
              <a:rPr lang="en-US" altLang="ko-KR" sz="1600" dirty="0" smtClean="0">
                <a:latin typeface="+mn-ea"/>
              </a:rPr>
              <a:t>→ </a:t>
            </a:r>
            <a:r>
              <a:rPr lang="ko-KR" altLang="en-US" sz="1600" dirty="0" smtClean="0">
                <a:latin typeface="+mn-ea"/>
              </a:rPr>
              <a:t>자료를 읽음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cards</a:t>
            </a:r>
            <a:r>
              <a:rPr lang="en-US" altLang="ko-KR" sz="1600" dirty="0" smtClean="0">
                <a:solidFill>
                  <a:srgbClr val="000000"/>
                </a:solidFill>
              </a:rPr>
              <a:t>;		</a:t>
            </a:r>
            <a:r>
              <a:rPr lang="en-US" altLang="ko-KR" sz="1600" dirty="0" smtClean="0">
                <a:latin typeface="+mn-ea"/>
              </a:rPr>
              <a:t>→ </a:t>
            </a:r>
            <a:r>
              <a:rPr lang="ko-KR" altLang="en-US" sz="1600" dirty="0" smtClean="0">
                <a:latin typeface="+mn-ea"/>
              </a:rPr>
              <a:t>자료의 시작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12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34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56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78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63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94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+mn-ea"/>
              </a:rPr>
              <a:t>     ;			</a:t>
            </a:r>
            <a:r>
              <a:rPr lang="en-US" altLang="ko-KR" sz="1500" dirty="0" smtClean="0">
                <a:latin typeface="+mn-ea"/>
              </a:rPr>
              <a:t>→ </a:t>
            </a:r>
            <a:r>
              <a:rPr lang="ko-KR" altLang="en-US" sz="1500" dirty="0" smtClean="0">
                <a:latin typeface="+mn-ea"/>
              </a:rPr>
              <a:t>다른 </a:t>
            </a:r>
            <a:r>
              <a:rPr lang="en-US" altLang="ko-KR" sz="1500" dirty="0" smtClean="0"/>
              <a:t>step</a:t>
            </a:r>
            <a:r>
              <a:rPr lang="ko-KR" altLang="en-US" sz="1500" dirty="0" smtClean="0">
                <a:latin typeface="+mn-ea"/>
              </a:rPr>
              <a:t>의 시작 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ko-KR" altLang="en-US" sz="1500" dirty="0" smtClean="0">
                <a:latin typeface="+mn-ea"/>
              </a:rPr>
              <a:t>자료의 끝</a:t>
            </a:r>
            <a:r>
              <a:rPr lang="en-US" altLang="ko-KR" sz="1500" dirty="0" smtClean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set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구조</a:t>
            </a:r>
            <a:endParaRPr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/>
              <a:t>데이터 부분</a:t>
            </a:r>
            <a:r>
              <a:rPr lang="en-US" altLang="ko-KR" sz="1600" dirty="0"/>
              <a:t>: </a:t>
            </a:r>
            <a:r>
              <a:rPr lang="ko-KR" altLang="en-US" sz="1600" dirty="0"/>
              <a:t>직사각형 형태로 </a:t>
            </a:r>
            <a:r>
              <a:rPr lang="en-US" altLang="ko-KR" sz="1600" dirty="0" smtClean="0"/>
              <a:t>row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column </a:t>
            </a:r>
            <a:r>
              <a:rPr lang="ko-KR" altLang="en-US" sz="1600" dirty="0" smtClean="0"/>
              <a:t>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이루어져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variables(row)</a:t>
            </a:r>
            <a:r>
              <a:rPr lang="en-US" altLang="ko-KR" sz="1600" dirty="0" smtClean="0">
                <a:latin typeface="+mn-ea"/>
              </a:rPr>
              <a:t> →</a:t>
            </a:r>
            <a:endParaRPr lang="en-US" altLang="ko-KR" sz="1600" dirty="0">
              <a:latin typeface="+mn-ea"/>
            </a:endParaRPr>
          </a:p>
          <a:p>
            <a:pPr marL="365760" lvl="1" indent="0">
              <a:buNone/>
            </a:pPr>
            <a:r>
              <a:rPr lang="en-US" altLang="ko-KR" sz="1600" dirty="0" smtClean="0"/>
              <a:t>Observations(column)</a:t>
            </a:r>
            <a:r>
              <a:rPr lang="en-US" altLang="ko-KR" sz="100" dirty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→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Ø"/>
            </a:pP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err="1"/>
              <a:t>proc</a:t>
            </a:r>
            <a:r>
              <a:rPr lang="ko-KR" altLang="en-US" sz="1600" dirty="0"/>
              <a:t> </a:t>
            </a:r>
            <a:r>
              <a:rPr lang="en-US" altLang="ko-KR" sz="1600" dirty="0"/>
              <a:t>print data=data-set-name; </a:t>
            </a:r>
            <a:r>
              <a:rPr lang="ko-KR" altLang="en-US" sz="1600" dirty="0"/>
              <a:t>을 통해 내용을 알 수 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buFont typeface="Wingdings" pitchFamily="2" charset="2"/>
              <a:buChar char="u"/>
            </a:pPr>
            <a:endParaRPr lang="ko-KR" altLang="en-US" sz="1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03848" y="2564904"/>
            <a:ext cx="2895600" cy="2552700"/>
            <a:chOff x="3124200" y="2964532"/>
            <a:chExt cx="2895600" cy="255270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964532"/>
              <a:ext cx="2895600" cy="2552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135660" y="3159596"/>
              <a:ext cx="288652" cy="23576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28020" y="2964533"/>
              <a:ext cx="2887960" cy="195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2800" b="1" dirty="0"/>
              <a:t>DATA STEP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/>
              <a:t>SAS data set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구조</a:t>
            </a:r>
            <a:endParaRPr lang="en-US" altLang="ko-KR" sz="1600" dirty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서술자 </a:t>
            </a:r>
            <a:r>
              <a:rPr lang="ko-KR" altLang="en-US" sz="1600" dirty="0"/>
              <a:t>부분</a:t>
            </a:r>
            <a:r>
              <a:rPr lang="en-US" altLang="ko-KR" sz="1600" dirty="0"/>
              <a:t>: SAS </a:t>
            </a:r>
            <a:r>
              <a:rPr lang="ko-KR" altLang="en-US" sz="1600" dirty="0"/>
              <a:t>데이터 세트에 대한 정보 표시</a:t>
            </a:r>
            <a:endParaRPr lang="en-US" altLang="ko-KR" sz="16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데이터 세트의 이름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데이터 세트가 생성된 날짜와 시간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관측치의 수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r>
              <a:rPr lang="ko-KR" altLang="en-US" sz="1400" dirty="0"/>
              <a:t>변수의 총 </a:t>
            </a:r>
            <a:r>
              <a:rPr lang="ko-KR" altLang="en-US" sz="1400" dirty="0" smtClean="0"/>
              <a:t>개수</a:t>
            </a:r>
            <a:endParaRPr lang="en-US" altLang="ko-KR" sz="1400" dirty="0"/>
          </a:p>
          <a:p>
            <a:pPr lvl="2">
              <a:buFont typeface="Arial" pitchFamily="34" charset="0"/>
              <a:buChar char="•"/>
            </a:pPr>
            <a:endParaRPr lang="en-US" altLang="ko-KR" sz="1200" dirty="0"/>
          </a:p>
          <a:p>
            <a:pPr lvl="1">
              <a:buFont typeface="Wingdings" pitchFamily="2" charset="2"/>
              <a:buChar char="Ø"/>
            </a:pPr>
            <a:r>
              <a:rPr lang="en-US" altLang="ko-KR" sz="1600" dirty="0" err="1"/>
              <a:t>proc</a:t>
            </a:r>
            <a:r>
              <a:rPr lang="en-US" altLang="ko-KR" sz="1600" dirty="0"/>
              <a:t> contents data = data-set-name; </a:t>
            </a:r>
            <a:r>
              <a:rPr lang="ko-KR" altLang="en-US" sz="1600" dirty="0"/>
              <a:t>을 통해 내용을 알 수 있다</a:t>
            </a:r>
            <a:r>
              <a:rPr lang="en-US" altLang="ko-KR" sz="1600" dirty="0" smtClean="0"/>
              <a:t>.</a:t>
            </a:r>
            <a:endParaRPr lang="en-US" altLang="ko-KR" sz="1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933056"/>
            <a:ext cx="43815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1075</Words>
  <Application>Microsoft Office PowerPoint</Application>
  <PresentationFormat>화면 슬라이드 쇼(4:3)</PresentationFormat>
  <Paragraphs>528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오렌지</vt:lpstr>
      <vt:lpstr>회귀분석 실습</vt:lpstr>
      <vt:lpstr>SAS의 사용</vt:lpstr>
      <vt:lpstr>SAS의 사용</vt:lpstr>
      <vt:lpstr>SAS의 문장</vt:lpstr>
      <vt:lpstr>SAS의 문장</vt:lpstr>
      <vt:lpstr>SAS의 문장</vt:lpstr>
      <vt:lpstr>DATA STEP</vt:lpstr>
      <vt:lpstr>DATA STEP</vt:lpstr>
      <vt:lpstr>DATA STEP</vt:lpstr>
      <vt:lpstr>DATA STEP</vt:lpstr>
      <vt:lpstr>자료의 입력</vt:lpstr>
      <vt:lpstr>자료의 입력 ) list input</vt:lpstr>
      <vt:lpstr>자료의 입력 ) list input</vt:lpstr>
      <vt:lpstr>자료의 입력 ) list input</vt:lpstr>
      <vt:lpstr>자료의 입력 ) column input</vt:lpstr>
      <vt:lpstr>자료의 입력 ) column input</vt:lpstr>
      <vt:lpstr>자료의 입력 ) column input</vt:lpstr>
      <vt:lpstr>자료의 입력 ) column input</vt:lpstr>
      <vt:lpstr>자료의 입력 ) formatted input</vt:lpstr>
      <vt:lpstr>자료의 입력 ) formatted input</vt:lpstr>
      <vt:lpstr>자료의 입력 ) named input</vt:lpstr>
      <vt:lpstr>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</dc:creator>
  <cp:lastModifiedBy>kuksunghee</cp:lastModifiedBy>
  <cp:revision>69</cp:revision>
  <dcterms:created xsi:type="dcterms:W3CDTF">2011-03-07T11:30:19Z</dcterms:created>
  <dcterms:modified xsi:type="dcterms:W3CDTF">2013-09-09T00:22:55Z</dcterms:modified>
</cp:coreProperties>
</file>