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7" r:id="rId11"/>
    <p:sldId id="268" r:id="rId12"/>
    <p:sldId id="266" r:id="rId13"/>
    <p:sldId id="265" r:id="rId14"/>
    <p:sldId id="264" r:id="rId15"/>
    <p:sldId id="263" r:id="rId16"/>
    <p:sldId id="273" r:id="rId17"/>
    <p:sldId id="274" r:id="rId18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howGuides="1">
      <p:cViewPr varScale="1">
        <p:scale>
          <a:sx n="78" d="100"/>
          <a:sy n="78" d="100"/>
        </p:scale>
        <p:origin x="-96" y="-90"/>
      </p:cViewPr>
      <p:guideLst>
        <p:guide orient="horz" pos="298"/>
        <p:guide orient="horz" pos="1024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A45DF-03B2-43DC-896A-78FF8586EAB2}" type="datetimeFigureOut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03BC-0606-47F8-84D0-541906C74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EFE0-A50B-44FD-A751-0ADC008965A8}" type="datetimeFigureOut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65557-FAD0-40B1-8648-669A0143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9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65557-FAD0-40B1-8648-669A01439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4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06670C3-9EC7-4A68-8DFF-92B36F0B74DC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4441-A893-4374-B91E-009C1F1F9735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BC58-3C88-4BB1-85D2-73F514253734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003232" cy="4546599"/>
          </a:xfrm>
        </p:spPr>
        <p:txBody>
          <a:bodyPr/>
          <a:lstStyle>
            <a:lvl1pPr marL="182880" indent="-182880">
              <a:buFont typeface="Wingdings" pitchFamily="2" charset="2"/>
              <a:buChar char="v"/>
              <a:defRPr/>
            </a:lvl1pPr>
            <a:lvl2pPr>
              <a:defRPr sz="1600"/>
            </a:lvl2pPr>
            <a:lvl3pPr marL="594360" indent="-182880">
              <a:buFont typeface="Arial" pitchFamily="34" charset="0"/>
              <a:buChar char="•"/>
              <a:defRPr/>
            </a:lvl3pPr>
            <a:lvl4pPr marL="777240" indent="-182880">
              <a:buFont typeface="Arial" pitchFamily="34" charset="0"/>
              <a:buChar char="•"/>
              <a:defRPr/>
            </a:lvl4pPr>
            <a:lvl5pPr marL="960120" indent="-182880">
              <a:buFont typeface="Arial" pitchFamily="34" charset="0"/>
              <a:buChar char="•"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3736-B1AA-4CDC-8066-D0BC86C0C72A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DCB77F6-7F7C-477E-A585-36E362B427E8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3CA-B44A-4C71-82E1-CF754DD382F8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03A8-8754-4DBC-9612-21F35D5A6A9F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B050-7F32-4846-AEF4-04AF1865DB3B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A6A-51B6-497C-8C31-48306F4E812D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E8F7-F268-4B79-8FD3-ECF1F651E47F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5B6-718A-438F-A8DC-AFAA3DE10A24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50" y="457200"/>
            <a:ext cx="7984182" cy="102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5600"/>
            <a:ext cx="8003232" cy="454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8519D9-569E-44A7-9DBA-00B38DDBA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F55101-CBE1-45DD-8908-516BAFD3913A}" type="datetime1">
              <a:rPr lang="ko-KR" altLang="en-US" smtClean="0"/>
              <a:t>2010-09-28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HY그래픽M" pitchFamily="18" charset="-127"/>
          <a:ea typeface="HY그래픽M" pitchFamily="18" charset="-127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CHAPTER 3. R</a:t>
            </a:r>
            <a:r>
              <a:rPr lang="ko-KR" altLang="en-US" dirty="0" smtClean="0"/>
              <a:t>의 기본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회귀분석실</a:t>
            </a:r>
            <a:r>
              <a:rPr lang="ko-KR" altLang="en-US" dirty="0"/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7592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R</a:t>
            </a:r>
            <a:r>
              <a:rPr lang="ko-KR" altLang="en-US" dirty="0" smtClean="0"/>
              <a:t>의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기본연산</a:t>
            </a:r>
            <a:r>
              <a:rPr lang="ko-KR" altLang="en-US" dirty="0"/>
              <a:t>자</a:t>
            </a:r>
            <a:r>
              <a:rPr lang="en-US" altLang="ko-KR" dirty="0" smtClean="0"/>
              <a:t>: +, -, *, /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log,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, sin, </a:t>
            </a:r>
            <a:r>
              <a:rPr lang="en-US" altLang="ko-KR" dirty="0" err="1" smtClean="0"/>
              <a:t>sqrt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: %*%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" y="3213176"/>
            <a:ext cx="2081564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2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if (</a:t>
            </a:r>
            <a:r>
              <a:rPr lang="en-US" altLang="ko-KR" dirty="0" err="1" smtClean="0">
                <a:solidFill>
                  <a:srgbClr val="0070C0"/>
                </a:solidFill>
              </a:rPr>
              <a:t>cond</a:t>
            </a:r>
            <a:r>
              <a:rPr lang="en-US" altLang="ko-KR" dirty="0" smtClean="0"/>
              <a:t>) </a:t>
            </a:r>
            <a:r>
              <a:rPr lang="en-US" altLang="ko-KR" dirty="0" err="1" smtClean="0">
                <a:solidFill>
                  <a:srgbClr val="0070C0"/>
                </a:solidFill>
              </a:rPr>
              <a:t>expr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if (</a:t>
            </a:r>
            <a:r>
              <a:rPr lang="en-US" altLang="ko-KR" dirty="0" err="1">
                <a:solidFill>
                  <a:srgbClr val="0070C0"/>
                </a:solidFill>
              </a:rPr>
              <a:t>cond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r>
              <a:rPr lang="en-US" altLang="ko-KR" dirty="0" smtClean="0">
                <a:solidFill>
                  <a:srgbClr val="0070C0"/>
                </a:solidFill>
              </a:rPr>
              <a:t>expr1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expr2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expr3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" y="2132856"/>
            <a:ext cx="1971675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" y="4118198"/>
            <a:ext cx="4152900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2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cond</a:t>
            </a:r>
            <a:r>
              <a:rPr lang="en-US" altLang="ko-KR" dirty="0"/>
              <a:t>) </a:t>
            </a:r>
            <a:r>
              <a:rPr lang="en-US" altLang="ko-KR" dirty="0" err="1">
                <a:solidFill>
                  <a:srgbClr val="0070C0"/>
                </a:solidFill>
              </a:rPr>
              <a:t>cons.expr</a:t>
            </a:r>
            <a:r>
              <a:rPr lang="en-US" altLang="ko-KR" dirty="0"/>
              <a:t> else </a:t>
            </a:r>
            <a:r>
              <a:rPr lang="en-US" altLang="ko-KR" dirty="0" err="1">
                <a:solidFill>
                  <a:srgbClr val="0070C0"/>
                </a:solidFill>
              </a:rPr>
              <a:t>alt.expr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</a:t>
            </a:r>
            <a:r>
              <a:rPr lang="ko-KR" altLang="en-US" dirty="0" err="1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8" y="1988840"/>
            <a:ext cx="23717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8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for (</a:t>
            </a:r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/>
              <a:t> in </a:t>
            </a:r>
            <a:r>
              <a:rPr lang="en-US" altLang="ko-KR" dirty="0" err="1" smtClean="0">
                <a:solidFill>
                  <a:srgbClr val="0070C0"/>
                </a:solidFill>
              </a:rPr>
              <a:t>seq</a:t>
            </a:r>
            <a:r>
              <a:rPr lang="en-US" altLang="ko-KR" dirty="0" smtClean="0"/>
              <a:t>) </a:t>
            </a:r>
            <a:r>
              <a:rPr lang="en-US" altLang="ko-KR" dirty="0" err="1" smtClean="0">
                <a:solidFill>
                  <a:srgbClr val="0070C0"/>
                </a:solidFill>
              </a:rPr>
              <a:t>expr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</a:rPr>
              <a:t>1)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</a:rPr>
              <a:t>2)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8777"/>
            <a:ext cx="2343150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40636"/>
              </p:ext>
            </p:extLst>
          </p:nvPr>
        </p:nvGraphicFramePr>
        <p:xfrm>
          <a:off x="3635896" y="1844824"/>
          <a:ext cx="23762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72819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&lt;</a:t>
                      </a:r>
                      <a:r>
                        <a:rPr lang="ko-KR" altLang="en-US" sz="1800" b="1" dirty="0" smtClean="0"/>
                        <a:t>예제</a:t>
                      </a:r>
                      <a:r>
                        <a:rPr lang="en-US" altLang="ko-KR" sz="1800" b="1" dirty="0" smtClean="0"/>
                        <a:t>1&gt;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sum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0+1 = 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1+2 = 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3+3 = 6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6+4 = 10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4950+100 = 5050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18952"/>
              </p:ext>
            </p:extLst>
          </p:nvPr>
        </p:nvGraphicFramePr>
        <p:xfrm>
          <a:off x="6156176" y="1844824"/>
          <a:ext cx="23762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728192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&lt;</a:t>
                      </a:r>
                      <a:r>
                        <a:rPr lang="ko-KR" altLang="en-US" sz="1800" b="1" dirty="0" smtClean="0"/>
                        <a:t>예제</a:t>
                      </a:r>
                      <a:r>
                        <a:rPr lang="en-US" altLang="ko-KR" sz="1800" b="1" dirty="0" smtClean="0"/>
                        <a:t>2&gt;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sum</a:t>
                      </a:r>
                      <a:endParaRPr lang="ko-KR" alt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0+1 = 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1+11 = 12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12+21 = 33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33+31 = 64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369+91 = 460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09603"/>
            <a:ext cx="241935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4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scan()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 데이터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1534"/>
            <a:ext cx="12668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9726"/>
            <a:ext cx="262890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외부데이터 불러오기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배열로 읽어오기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행렬로 읽어오기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24" y="1782517"/>
            <a:ext cx="2286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51916"/>
            <a:ext cx="2886075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04320"/>
            <a:ext cx="43243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외부데이터 불러오기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포함하는 외부데이터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3362325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82517"/>
            <a:ext cx="33147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데이터 색인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데이터 수정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015"/>
            <a:ext cx="36004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39553"/>
            <a:ext cx="2686050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0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시동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시작 메뉴에서 프로그램의 </a:t>
            </a:r>
            <a:r>
              <a:rPr lang="en-US" altLang="ko-KR" dirty="0" smtClean="0"/>
              <a:t>‘R’ </a:t>
            </a:r>
            <a:r>
              <a:rPr lang="ko-KR" altLang="en-US" dirty="0" smtClean="0"/>
              <a:t>메뉴에서 </a:t>
            </a:r>
            <a:r>
              <a:rPr lang="en-US" altLang="ko-KR" dirty="0" smtClean="0"/>
              <a:t>‘R 2.10.1’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 </a:t>
            </a:r>
            <a:r>
              <a:rPr lang="ko-KR" altLang="en-US" dirty="0" smtClean="0"/>
              <a:t>프로그램 실행용 아이콘을 더블 클릭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2708920"/>
            <a:ext cx="1266825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29066" y="3079750"/>
            <a:ext cx="72008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4653136"/>
            <a:ext cx="52387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초기화면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작업은 </a:t>
            </a:r>
            <a:r>
              <a:rPr lang="en-US" altLang="ko-KR" dirty="0" smtClean="0"/>
              <a:t>‘&gt;’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다른 언어에 비해 명령이 매우 간단하고 직관적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32" y="2986066"/>
            <a:ext cx="5280537" cy="36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c(</a:t>
            </a:r>
            <a:r>
              <a:rPr lang="en-US" altLang="ko-KR" dirty="0" smtClean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…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from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to</a:t>
            </a:r>
            <a:r>
              <a:rPr lang="en-US" altLang="ko-KR" dirty="0" smtClean="0"/>
              <a:t>, by=, </a:t>
            </a:r>
            <a:r>
              <a:rPr lang="en-US" altLang="ko-KR" dirty="0" err="1" smtClean="0"/>
              <a:t>length.out</a:t>
            </a:r>
            <a:r>
              <a:rPr lang="en-US" altLang="ko-KR" dirty="0" smtClean="0"/>
              <a:t>=)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벡터와 관련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3" y="2105289"/>
            <a:ext cx="2233470" cy="57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3" y="3729754"/>
            <a:ext cx="3247200" cy="147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4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rep(</a:t>
            </a:r>
            <a:r>
              <a:rPr lang="en-US" altLang="ko-KR" dirty="0">
                <a:solidFill>
                  <a:srgbClr val="0070C0"/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times</a:t>
            </a:r>
            <a:r>
              <a:rPr lang="en-US" altLang="ko-KR" dirty="0"/>
              <a:t>, </a:t>
            </a:r>
            <a:r>
              <a:rPr lang="en-US" altLang="ko-KR" dirty="0" smtClean="0"/>
              <a:t>each</a:t>
            </a:r>
            <a:r>
              <a:rPr lang="en-US" altLang="ko-KR" dirty="0"/>
              <a:t>=)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관련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" y="2060848"/>
            <a:ext cx="2312536" cy="11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6" y="3429000"/>
            <a:ext cx="3838153" cy="75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5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1</a:t>
            </a:r>
            <a:r>
              <a:rPr lang="ko-KR" altLang="en-US" dirty="0" smtClean="0"/>
              <a:t>차원 배열에서 원소의 일부를 찾는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7" y="2060848"/>
            <a:ext cx="2085132" cy="12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matrix(</a:t>
            </a:r>
            <a:r>
              <a:rPr lang="en-US" altLang="ko-KR" dirty="0" smtClean="0">
                <a:solidFill>
                  <a:srgbClr val="0070C0"/>
                </a:solidFill>
              </a:rPr>
              <a:t>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=FALSE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t(</a:t>
            </a:r>
            <a:r>
              <a:rPr lang="en-US" altLang="ko-KR" dirty="0" err="1" smtClean="0">
                <a:solidFill>
                  <a:srgbClr val="0070C0"/>
                </a:solidFill>
              </a:rPr>
              <a:t>matrix_name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</a:t>
            </a:r>
            <a:r>
              <a:rPr lang="en-US" altLang="ko-KR" dirty="0"/>
              <a:t> </a:t>
            </a:r>
            <a:r>
              <a:rPr lang="ko-KR" altLang="en-US" dirty="0"/>
              <a:t>행렬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780" y="2060848"/>
            <a:ext cx="319087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0" y="4676376"/>
            <a:ext cx="393382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특정 조건을 만족하는 요소 선택하기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특정 데이터 제거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또는 </a:t>
            </a:r>
            <a:r>
              <a:rPr lang="ko-KR" altLang="en-US" dirty="0"/>
              <a:t>벡</a:t>
            </a:r>
            <a:r>
              <a:rPr lang="ko-KR" altLang="en-US" dirty="0" smtClean="0"/>
              <a:t>터의 색인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0" y="2060848"/>
            <a:ext cx="260985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0" y="3355848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0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문자는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519D9-569E-44A7-9DBA-00B38DDBA95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0" y="2060848"/>
            <a:ext cx="29146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5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R의기본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3_R의기본</Template>
  <TotalTime>975</TotalTime>
  <Words>296</Words>
  <Application>Microsoft Office PowerPoint</Application>
  <PresentationFormat>화면 슬라이드 쇼(4:3)</PresentationFormat>
  <Paragraphs>156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3_R의기본</vt:lpstr>
      <vt:lpstr>회귀분석실습</vt:lpstr>
      <vt:lpstr>R의 사용</vt:lpstr>
      <vt:lpstr>R의 사용</vt:lpstr>
      <vt:lpstr>벡터와 관련 명령어</vt:lpstr>
      <vt:lpstr>벡터와 관련 명령어</vt:lpstr>
      <vt:lpstr>배열과 행렬</vt:lpstr>
      <vt:lpstr>배열과 행렬</vt:lpstr>
      <vt:lpstr>행렬 또는 벡터의 색인</vt:lpstr>
      <vt:lpstr>문자 다루기</vt:lpstr>
      <vt:lpstr>기본연산</vt:lpstr>
      <vt:lpstr>조건문</vt:lpstr>
      <vt:lpstr>조건문</vt:lpstr>
      <vt:lpstr>for문</vt:lpstr>
      <vt:lpstr>데이터의 입력</vt:lpstr>
      <vt:lpstr>데이터의 입력</vt:lpstr>
      <vt:lpstr>데이터의 입력</vt:lpstr>
      <vt:lpstr>데이터의 입력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회귀분석실습</dc:title>
  <dc:creator>JISEON</dc:creator>
  <cp:lastModifiedBy>JISEON</cp:lastModifiedBy>
  <cp:revision>30</cp:revision>
  <cp:lastPrinted>2010-09-09T05:01:38Z</cp:lastPrinted>
  <dcterms:created xsi:type="dcterms:W3CDTF">2010-09-27T05:05:51Z</dcterms:created>
  <dcterms:modified xsi:type="dcterms:W3CDTF">2010-09-28T13:59:58Z</dcterms:modified>
</cp:coreProperties>
</file>