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6" r:id="rId3"/>
    <p:sldId id="394" r:id="rId4"/>
    <p:sldId id="39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397" r:id="rId19"/>
    <p:sldId id="398" r:id="rId20"/>
    <p:sldId id="399" r:id="rId21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1" autoAdjust="0"/>
    <p:restoredTop sz="94690" autoAdjust="0"/>
  </p:normalViewPr>
  <p:slideViewPr>
    <p:cSldViewPr>
      <p:cViewPr varScale="1">
        <p:scale>
          <a:sx n="106" d="100"/>
          <a:sy n="106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1831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DFAF8-D61C-42F7-8E34-1F638244C560}" type="datetimeFigureOut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0F6C5-E8D2-4B24-BCB9-0ABFE689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0BEF-EE92-486B-8784-5FED09F7CF99}" type="datetimeFigureOut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4E10D-1E9D-4525-B73C-3FD171E3B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4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E10D-1E9D-4525-B73C-3FD171E3B83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DB5ED49-F56A-449F-BC5A-541FD7648DFD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73F2-C0D5-4E44-8382-EECBE7737E94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CE1-CBA9-4105-BBE6-7B9CE6F321E2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95C92B-53B5-4013-83BD-C9809D0B38DF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818FE63-E1CF-449C-8CDB-E203D2F59538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E4D8-7616-42D2-AB7E-86703574C539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8E1F-878F-4F74-A98D-361A47C169F8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0B5898-1353-435B-845A-7710A57BB787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84E-BCEC-42F5-9BC9-7B74B049C2B2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A1FBD2-7C03-4F78-8292-E03E8BB52871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E337F9-EC44-42FD-BB61-AC80B551A4D0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491338-AFD5-4974-9C53-7DAC70E39B93}" type="datetime1">
              <a:rPr lang="ko-KR" altLang="en-US" smtClean="0"/>
              <a:pPr/>
              <a:t>2013-09-16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회귀분석 실습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34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09600" y="17526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Note) if </a:t>
            </a:r>
            <a:r>
              <a:rPr lang="ko-KR" altLang="en-US" sz="1800" dirty="0" smtClean="0"/>
              <a:t>문은 </a:t>
            </a:r>
            <a:r>
              <a:rPr lang="en-US" altLang="ko-KR" sz="1800" dirty="0" smtClean="0"/>
              <a:t>else</a:t>
            </a:r>
            <a:r>
              <a:rPr lang="ko-KR" altLang="en-US" sz="1800" dirty="0" smtClean="0"/>
              <a:t>문까지 하나의 </a:t>
            </a:r>
            <a:r>
              <a:rPr lang="en-US" altLang="ko-KR" sz="1800" dirty="0" smtClean="0"/>
              <a:t>block</a:t>
            </a:r>
            <a:r>
              <a:rPr lang="ko-KR" altLang="en-US" sz="1800" dirty="0" smtClean="0"/>
              <a:t>으로 생각할 수 있다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31" y="2567930"/>
            <a:ext cx="3730872" cy="258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44" y="2567930"/>
            <a:ext cx="2694756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51460" lvl="1" indent="-342900">
              <a:buFont typeface="Wingdings" pitchFamily="2" charset="2"/>
              <a:buChar char="u"/>
            </a:pPr>
            <a:r>
              <a:rPr lang="ko-KR" altLang="en-US" sz="1800" dirty="0">
                <a:latin typeface="+mn-ea"/>
              </a:rPr>
              <a:t>주의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endParaRPr lang="en-US" altLang="ko-KR" sz="1800" dirty="0">
              <a:latin typeface="+mn-ea"/>
            </a:endParaRPr>
          </a:p>
          <a:p>
            <a:pPr marL="0" lvl="1" indent="0">
              <a:buNone/>
            </a:pPr>
            <a:endParaRPr lang="en-US" altLang="ko-KR" sz="1800" dirty="0">
              <a:latin typeface="+mn-ea"/>
            </a:endParaRPr>
          </a:p>
          <a:p>
            <a:pPr marL="251460" lvl="1" indent="-342900">
              <a:buFont typeface="Wingdings" pitchFamily="2" charset="2"/>
              <a:buChar char="u"/>
            </a:pPr>
            <a:r>
              <a:rPr lang="ko-KR" altLang="en-US" sz="1800" dirty="0" smtClean="0">
                <a:latin typeface="+mn-ea"/>
              </a:rPr>
              <a:t>수정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93" y="1669853"/>
            <a:ext cx="3760787" cy="2335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43" y="1669974"/>
            <a:ext cx="2682476" cy="111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93" y="4334271"/>
            <a:ext cx="3760787" cy="2335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43" y="4334149"/>
            <a:ext cx="2682476" cy="111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smtClean="0"/>
              <a:t>논리 연산자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err="1"/>
              <a:t>조건문에</a:t>
            </a:r>
            <a:r>
              <a:rPr lang="ko-KR" altLang="en-US" sz="1800" dirty="0"/>
              <a:t> 쓰이는 논리 연산자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&gt;, &gt;=, =, &lt;=, &lt;, ^=(not equal</a:t>
            </a:r>
            <a:r>
              <a:rPr lang="en-US" altLang="ko-KR" sz="1600" dirty="0" smtClean="0"/>
              <a:t>) -- &gt; (</a:t>
            </a:r>
            <a:r>
              <a:rPr lang="en-US" altLang="ko-KR" sz="1600" dirty="0" err="1" smtClean="0"/>
              <a:t>gt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ge,eq,le,lt,ne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| (or), &amp; (and), ^ (not</a:t>
            </a:r>
            <a:r>
              <a:rPr lang="en-US" altLang="ko-KR" sz="1600" dirty="0" smtClean="0"/>
              <a:t>) 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45949"/>
              </p:ext>
            </p:extLst>
          </p:nvPr>
        </p:nvGraphicFramePr>
        <p:xfrm>
          <a:off x="1476000" y="2798936"/>
          <a:ext cx="619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200"/>
                <a:gridCol w="619200"/>
                <a:gridCol w="633464"/>
                <a:gridCol w="604936"/>
                <a:gridCol w="619200"/>
                <a:gridCol w="619200"/>
                <a:gridCol w="748952"/>
                <a:gridCol w="489448"/>
                <a:gridCol w="619200"/>
                <a:gridCol w="6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A|B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A&amp;B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^A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F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논리 연산자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논리</a:t>
            </a:r>
            <a:r>
              <a:rPr lang="en-US" altLang="ko-KR" sz="1800" dirty="0"/>
              <a:t> </a:t>
            </a:r>
            <a:r>
              <a:rPr lang="ko-KR" altLang="en-US" sz="1800" dirty="0"/>
              <a:t>연산의 결과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논리 연산의 결과가 참이면 </a:t>
            </a:r>
            <a:r>
              <a:rPr lang="en-US" altLang="ko-KR" sz="1600" dirty="0"/>
              <a:t>1, </a:t>
            </a:r>
            <a:r>
              <a:rPr lang="ko-KR" altLang="en-US" sz="1600" dirty="0"/>
              <a:t>거짓이면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나타낸다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 </a:t>
            </a: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Note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결측값은</a:t>
            </a:r>
            <a:r>
              <a:rPr lang="ko-KR" altLang="en-US" sz="1800" dirty="0"/>
              <a:t> 어느 실수보다 작게 인식된다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15" y="2708920"/>
            <a:ext cx="1876425" cy="1565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15" y="4437112"/>
            <a:ext cx="3072414" cy="9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2800" b="1" dirty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논리 연산의 </a:t>
            </a:r>
            <a:r>
              <a:rPr lang="ko-KR" altLang="en-US" sz="1800" dirty="0" smtClean="0"/>
              <a:t>결과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식의 </a:t>
            </a:r>
            <a:r>
              <a:rPr lang="ko-KR" altLang="en-US" sz="1600" dirty="0"/>
              <a:t>결과 또는 변수가 </a:t>
            </a:r>
            <a:r>
              <a:rPr lang="en-US" altLang="ko-KR" sz="1600" dirty="0"/>
              <a:t>0 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결측값이면</a:t>
            </a:r>
            <a:r>
              <a:rPr lang="ko-KR" altLang="en-US" sz="1600" dirty="0"/>
              <a:t> 거짓으로 인식되고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 외에는 참으로 인식된다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2638425" cy="253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640660"/>
            <a:ext cx="4352925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keep</a:t>
            </a:r>
            <a:r>
              <a:rPr lang="ko-KR" altLang="en-US" sz="2800" b="1" dirty="0"/>
              <a:t>문과</a:t>
            </a:r>
            <a:r>
              <a:rPr lang="en-US" altLang="ko-KR" sz="2800" b="1" dirty="0"/>
              <a:t> drop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data step</a:t>
            </a:r>
            <a:r>
              <a:rPr lang="ko-KR" altLang="en-US" sz="1800" dirty="0"/>
              <a:t>에서는 기본적으로 </a:t>
            </a:r>
            <a:r>
              <a:rPr lang="en-US" altLang="ko-KR" sz="1800" dirty="0"/>
              <a:t>data step </a:t>
            </a:r>
            <a:r>
              <a:rPr lang="ko-KR" altLang="en-US" sz="1800" dirty="0"/>
              <a:t>안에서 사용된 모든 변수의 내용을 </a:t>
            </a:r>
            <a:r>
              <a:rPr lang="en-US" altLang="ko-KR" sz="1800" dirty="0"/>
              <a:t>(buffer</a:t>
            </a:r>
            <a:r>
              <a:rPr lang="ko-KR" altLang="en-US" sz="1800" dirty="0"/>
              <a:t>에 있는 모든 내용을</a:t>
            </a:r>
            <a:r>
              <a:rPr lang="en-US" altLang="ko-KR" sz="1800" dirty="0"/>
              <a:t>) data set</a:t>
            </a:r>
            <a:r>
              <a:rPr lang="ko-KR" altLang="en-US" sz="1800" dirty="0"/>
              <a:t>에 저장한다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</a:t>
            </a:r>
            <a:r>
              <a:rPr lang="en-US" altLang="ko-KR" sz="1800" dirty="0"/>
              <a:t>, </a:t>
            </a:r>
            <a:r>
              <a:rPr lang="ko-KR" altLang="en-US" sz="1800" dirty="0"/>
              <a:t>만약 몇 개의 변수에 대해서만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저장하거나 몇 개의 변수에 대하여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저장하지 않으려면 </a:t>
            </a:r>
            <a:r>
              <a:rPr lang="en-US" altLang="ko-KR" sz="1800" dirty="0"/>
              <a:t>keep</a:t>
            </a:r>
            <a:r>
              <a:rPr lang="ko-KR" altLang="en-US" sz="1800" dirty="0"/>
              <a:t>문과 </a:t>
            </a:r>
            <a:r>
              <a:rPr lang="en-US" altLang="ko-KR" sz="1800" dirty="0"/>
              <a:t>drop</a:t>
            </a:r>
            <a:r>
              <a:rPr lang="ko-KR" altLang="en-US" sz="1800" dirty="0"/>
              <a:t>문을 사용한다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keep</a:t>
            </a:r>
            <a:r>
              <a:rPr lang="ko-KR" altLang="en-US" sz="1800" dirty="0" smtClean="0"/>
              <a:t>문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에서 지정된 변수의 내용만을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</a:t>
            </a:r>
            <a:r>
              <a:rPr lang="ko-KR" altLang="en-US" sz="1800" dirty="0" smtClean="0"/>
              <a:t>저장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drop</a:t>
            </a:r>
            <a:r>
              <a:rPr lang="ko-KR" altLang="en-US" sz="1800" dirty="0" smtClean="0"/>
              <a:t>문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buffer</a:t>
            </a:r>
            <a:r>
              <a:rPr lang="ko-KR" altLang="en-US" sz="1800" dirty="0"/>
              <a:t>에서 지정된 변수를 제외한 나머지 변수의 내용만을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 </a:t>
            </a:r>
            <a:r>
              <a:rPr lang="en-US" altLang="ko-KR" sz="1800" dirty="0"/>
              <a:t>(</a:t>
            </a:r>
            <a:r>
              <a:rPr lang="ko-KR" altLang="en-US" sz="1800" dirty="0"/>
              <a:t>지정된 변수는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에서 빠지게 된다</a:t>
            </a:r>
            <a:r>
              <a:rPr lang="en-US" altLang="ko-KR" sz="1800" dirty="0" smtClean="0"/>
              <a:t>.)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09810"/>
              </p:ext>
            </p:extLst>
          </p:nvPr>
        </p:nvGraphicFramePr>
        <p:xfrm>
          <a:off x="3202706" y="4733136"/>
          <a:ext cx="273858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Keep variable-names;</a:t>
                      </a:r>
                    </a:p>
                    <a:p>
                      <a:r>
                        <a:rPr lang="en-US" altLang="ko-KR" sz="1800" dirty="0" smtClean="0"/>
                        <a:t>Drop variable-names;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keep</a:t>
            </a:r>
            <a:r>
              <a:rPr lang="ko-KR" altLang="en-US" sz="2800" b="1" dirty="0"/>
              <a:t>문과</a:t>
            </a:r>
            <a:r>
              <a:rPr lang="en-US" altLang="ko-KR" sz="2800" b="1" dirty="0"/>
              <a:t> drop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1952625" cy="1643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22" y="1700808"/>
            <a:ext cx="1547043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1)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2)</a:t>
            </a:r>
            <a:endParaRPr lang="en-US" altLang="ko-KR" sz="18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3124200" cy="2170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54" y="3789040"/>
            <a:ext cx="2828925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delete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data</a:t>
            </a:r>
            <a:r>
              <a:rPr lang="ko-KR" altLang="en-US" sz="1800" dirty="0"/>
              <a:t> </a:t>
            </a:r>
            <a:r>
              <a:rPr lang="en-US" altLang="ko-KR" sz="1800" dirty="0"/>
              <a:t>step</a:t>
            </a:r>
            <a:r>
              <a:rPr lang="ko-KR" altLang="en-US" sz="1800" dirty="0"/>
              <a:t>에서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내용은 </a:t>
            </a:r>
            <a:r>
              <a:rPr lang="en-US" altLang="ko-KR" sz="1800" dirty="0"/>
              <a:t>data step</a:t>
            </a:r>
            <a:r>
              <a:rPr lang="ko-KR" altLang="en-US" sz="1800" dirty="0"/>
              <a:t>의 문장을 수행한 뒤에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</a:t>
            </a:r>
            <a:r>
              <a:rPr lang="en-US" altLang="ko-KR" sz="1800" dirty="0"/>
              <a:t>, delete</a:t>
            </a:r>
            <a:r>
              <a:rPr lang="ko-KR" altLang="en-US" sz="1800" dirty="0"/>
              <a:t>문을 사용하면 </a:t>
            </a:r>
            <a:r>
              <a:rPr lang="en-US" altLang="ko-KR" sz="1800" dirty="0"/>
              <a:t>SAS</a:t>
            </a:r>
            <a:r>
              <a:rPr lang="ko-KR" altLang="en-US" sz="1800" dirty="0"/>
              <a:t>는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저장하지 않는다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실제로</a:t>
            </a:r>
            <a:r>
              <a:rPr lang="en-US" altLang="ko-KR" sz="1800" dirty="0"/>
              <a:t> data step</a:t>
            </a:r>
            <a:r>
              <a:rPr lang="ko-KR" altLang="en-US" sz="1800" dirty="0"/>
              <a:t>에서 </a:t>
            </a:r>
            <a:r>
              <a:rPr lang="en-US" altLang="ko-KR" sz="1800" dirty="0"/>
              <a:t>delete</a:t>
            </a:r>
            <a:r>
              <a:rPr lang="ko-KR" altLang="en-US" sz="1800" dirty="0"/>
              <a:t>문을 만나면 더 이상 </a:t>
            </a:r>
            <a:r>
              <a:rPr lang="en-US" altLang="ko-KR" sz="1800" dirty="0"/>
              <a:t>data step</a:t>
            </a:r>
            <a:r>
              <a:rPr lang="ko-KR" altLang="en-US" sz="1800" dirty="0"/>
              <a:t>을 수행하지 않고</a:t>
            </a:r>
            <a:r>
              <a:rPr lang="en-US" altLang="ko-KR" sz="1800" dirty="0"/>
              <a:t>, data step</a:t>
            </a:r>
            <a:r>
              <a:rPr lang="ko-KR" altLang="en-US" sz="1800" dirty="0"/>
              <a:t>의 처음으로 간다</a:t>
            </a:r>
            <a:r>
              <a:rPr lang="en-US" altLang="ko-KR" sz="1800" dirty="0" smtClean="0"/>
              <a:t>.)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1</a:t>
            </a:r>
            <a:r>
              <a:rPr lang="en-US" altLang="ko-KR" sz="1800" dirty="0" smtClean="0"/>
              <a:t>)		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예</a:t>
            </a:r>
            <a:r>
              <a:rPr lang="en-US" altLang="ko-KR" sz="1800" dirty="0"/>
              <a:t>2)</a:t>
            </a:r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79" y="3508598"/>
            <a:ext cx="2333625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8598"/>
            <a:ext cx="2333625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928240"/>
            <a:ext cx="23336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output</a:t>
            </a:r>
            <a:r>
              <a:rPr lang="ko-KR" altLang="en-US" sz="2800" b="1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data step</a:t>
            </a:r>
            <a:r>
              <a:rPr lang="ko-KR" altLang="en-US" sz="1800" dirty="0"/>
              <a:t>의 모든 문장을 수행한 후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문장을 수행하는 중에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저장하고 싶으면</a:t>
            </a:r>
            <a:r>
              <a:rPr lang="en-US" altLang="ko-KR" sz="1800" dirty="0"/>
              <a:t>, output</a:t>
            </a:r>
            <a:r>
              <a:rPr lang="ko-KR" altLang="en-US" sz="1800" dirty="0"/>
              <a:t>문을 사용하면 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en-US" altLang="ko-KR" sz="1800" dirty="0"/>
              <a:t>output</a:t>
            </a:r>
            <a:r>
              <a:rPr lang="ko-KR" altLang="en-US" sz="1800" dirty="0"/>
              <a:t>문이 </a:t>
            </a:r>
            <a:r>
              <a:rPr lang="ko-KR" altLang="en-US" sz="1800" dirty="0" smtClean="0"/>
              <a:t>사용되지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않으면 </a:t>
            </a:r>
            <a:r>
              <a:rPr lang="en-US" altLang="ko-KR" sz="1800" dirty="0"/>
              <a:t>data step</a:t>
            </a:r>
            <a:r>
              <a:rPr lang="ko-KR" altLang="en-US" sz="1800" dirty="0"/>
              <a:t>의 모든 문장을 수행한 후에도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내용이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저장되지 않는다</a:t>
            </a:r>
            <a:r>
              <a:rPr lang="en-US" altLang="ko-KR" sz="1800" dirty="0"/>
              <a:t>. (</a:t>
            </a:r>
            <a:r>
              <a:rPr lang="ko-KR" altLang="en-US" sz="1800" dirty="0"/>
              <a:t>즉</a:t>
            </a:r>
            <a:r>
              <a:rPr lang="en-US" altLang="ko-KR" sz="1800" dirty="0"/>
              <a:t>, output</a:t>
            </a:r>
            <a:r>
              <a:rPr lang="ko-KR" altLang="en-US" sz="1800" dirty="0"/>
              <a:t>문을 만났을 때만 저장이 된다</a:t>
            </a:r>
            <a:r>
              <a:rPr lang="en-US" altLang="ko-KR" sz="1800" dirty="0" smtClean="0"/>
              <a:t>.)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				</a:t>
            </a:r>
            <a:r>
              <a:rPr lang="ko-KR" altLang="en-US" sz="1800" dirty="0" smtClean="0"/>
              <a:t>비교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251460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1008"/>
            <a:ext cx="251460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589239"/>
            <a:ext cx="3234679" cy="11583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578049"/>
            <a:ext cx="3306688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1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output</a:t>
            </a:r>
            <a:r>
              <a:rPr lang="ko-KR" altLang="en-US" sz="2800" b="1" dirty="0"/>
              <a:t>문</a:t>
            </a:r>
            <a:endParaRPr lang="ko-KR" altLang="en-US" sz="2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output</a:t>
            </a:r>
            <a:r>
              <a:rPr lang="ko-KR" altLang="en-US" sz="1800" dirty="0"/>
              <a:t>문은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두 개 이상의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저장하는데도 쓰인다</a:t>
            </a:r>
            <a:r>
              <a:rPr lang="en-US" altLang="ko-KR" sz="1800" dirty="0"/>
              <a:t>. output</a:t>
            </a:r>
            <a:r>
              <a:rPr lang="ko-KR" altLang="en-US" sz="1800" dirty="0"/>
              <a:t>문에서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의 이름을 지정하여 주면 지정된 </a:t>
            </a:r>
            <a:r>
              <a:rPr lang="en-US" altLang="ko-KR" sz="1800" dirty="0"/>
              <a:t>data set</a:t>
            </a:r>
            <a:r>
              <a:rPr lang="ko-KR" altLang="en-US" sz="1800" dirty="0"/>
              <a:t>에 </a:t>
            </a:r>
            <a:r>
              <a:rPr lang="en-US" altLang="ko-KR" sz="1800" dirty="0"/>
              <a:t>buffer</a:t>
            </a:r>
            <a:r>
              <a:rPr lang="ko-KR" altLang="en-US" sz="1800" dirty="0"/>
              <a:t>의 내용을 저장한다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95" y="2924944"/>
            <a:ext cx="3402013" cy="2183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95" y="5180293"/>
            <a:ext cx="2420619" cy="791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202741"/>
            <a:ext cx="2420618" cy="7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1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r>
              <a:rPr lang="ko-KR" altLang="en-US" sz="2800" b="1" dirty="0"/>
              <a:t>에서의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data step</a:t>
            </a:r>
            <a:r>
              <a:rPr lang="ko-KR" altLang="en-US" sz="1800" dirty="0"/>
              <a:t>의 수행 예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97" y="2075364"/>
            <a:ext cx="3011831" cy="7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5364"/>
            <a:ext cx="1724025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01629298"/>
              </p:ext>
            </p:extLst>
          </p:nvPr>
        </p:nvGraphicFramePr>
        <p:xfrm>
          <a:off x="457200" y="1268760"/>
          <a:ext cx="74676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Obs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457200" y="3429000"/>
            <a:ext cx="7467600" cy="2808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/>
              <a:t>1) </a:t>
            </a:r>
            <a:r>
              <a:rPr lang="ko-KR" altLang="en-US" sz="1800" dirty="0" smtClean="0"/>
              <a:t>각 </a:t>
            </a:r>
            <a:r>
              <a:rPr lang="en-US" altLang="ko-KR" sz="1800" dirty="0" err="1" smtClean="0"/>
              <a:t>obs</a:t>
            </a:r>
            <a:r>
              <a:rPr lang="ko-KR" altLang="en-US" sz="1800" dirty="0" smtClean="0"/>
              <a:t>의 평균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분산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최솟값을 구하여라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2) X5</a:t>
            </a:r>
            <a:r>
              <a:rPr lang="ko-KR" altLang="en-US" sz="1800" dirty="0" smtClean="0"/>
              <a:t>값이 </a:t>
            </a:r>
            <a:r>
              <a:rPr lang="en-US" altLang="ko-KR" sz="1800" dirty="0" smtClean="0"/>
              <a:t>80</a:t>
            </a:r>
            <a:r>
              <a:rPr lang="ko-KR" altLang="en-US" sz="1800" dirty="0" smtClean="0"/>
              <a:t>이상이면 </a:t>
            </a:r>
            <a:r>
              <a:rPr lang="en-US" altLang="ko-KR" sz="1800" dirty="0" smtClean="0"/>
              <a:t>‘A’ , 70</a:t>
            </a:r>
            <a:r>
              <a:rPr lang="ko-KR" altLang="en-US" sz="1800" dirty="0" smtClean="0"/>
              <a:t>이상 </a:t>
            </a:r>
            <a:r>
              <a:rPr lang="en-US" altLang="ko-KR" sz="1800" dirty="0" smtClean="0"/>
              <a:t>80 </a:t>
            </a:r>
            <a:r>
              <a:rPr lang="ko-KR" altLang="en-US" sz="1800" dirty="0" smtClean="0"/>
              <a:t>미만이면 </a:t>
            </a:r>
            <a:r>
              <a:rPr lang="en-US" altLang="ko-KR" sz="1800" dirty="0" smtClean="0"/>
              <a:t>‘B’,  60</a:t>
            </a:r>
            <a:r>
              <a:rPr lang="ko-KR" altLang="en-US" sz="1800" dirty="0" smtClean="0"/>
              <a:t>이상 </a:t>
            </a:r>
            <a:r>
              <a:rPr lang="en-US" altLang="ko-KR" sz="1800" dirty="0" smtClean="0"/>
              <a:t>70</a:t>
            </a:r>
            <a:r>
              <a:rPr lang="ko-KR" altLang="en-US" sz="1800" dirty="0" smtClean="0"/>
              <a:t>미만이면 </a:t>
            </a:r>
            <a:r>
              <a:rPr lang="en-US" altLang="ko-KR" sz="1800" dirty="0" smtClean="0"/>
              <a:t>‘C’ </a:t>
            </a:r>
            <a:r>
              <a:rPr lang="ko-KR" altLang="en-US" sz="1800" dirty="0" smtClean="0"/>
              <a:t>그 외에는 </a:t>
            </a:r>
            <a:r>
              <a:rPr lang="en-US" altLang="ko-KR" sz="1800" dirty="0" smtClean="0"/>
              <a:t>‘D’</a:t>
            </a:r>
            <a:r>
              <a:rPr lang="ko-KR" altLang="en-US" sz="1800" dirty="0" smtClean="0"/>
              <a:t>로 표기되는 </a:t>
            </a:r>
            <a:r>
              <a:rPr lang="en-US" altLang="ko-KR" sz="1800" dirty="0" smtClean="0"/>
              <a:t>X6</a:t>
            </a:r>
            <a:r>
              <a:rPr lang="ko-KR" altLang="en-US" sz="1800" dirty="0" smtClean="0"/>
              <a:t>을 생성하여라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3) X6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A,B,C,D</a:t>
            </a:r>
            <a:r>
              <a:rPr lang="ko-KR" altLang="en-US" sz="1800" dirty="0" smtClean="0"/>
              <a:t>값들만 포함하는 데이터를 생성하여라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28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r>
              <a:rPr lang="ko-KR" altLang="en-US" sz="2800" b="1" dirty="0"/>
              <a:t>에서의 계산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연산자 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+, -, *, /, </a:t>
            </a:r>
            <a:r>
              <a:rPr lang="en-US" altLang="ko-KR" sz="1800" dirty="0" smtClean="0"/>
              <a:t>** </a:t>
            </a:r>
            <a:r>
              <a:rPr lang="en-US" altLang="ko-KR" sz="1800" dirty="0"/>
              <a:t>etc.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함수 </a:t>
            </a:r>
            <a:r>
              <a:rPr lang="en-US" altLang="ko-KR" sz="1800" dirty="0" smtClean="0"/>
              <a:t>: </a:t>
            </a:r>
            <a:r>
              <a:rPr lang="en-US" altLang="ko-KR" sz="1800" dirty="0" err="1"/>
              <a:t>sqrt</a:t>
            </a:r>
            <a:r>
              <a:rPr lang="en-US" altLang="ko-KR" sz="1800" dirty="0"/>
              <a:t>, abs, max, min, log, </a:t>
            </a:r>
            <a:r>
              <a:rPr lang="en-US" altLang="ko-KR" sz="1800" dirty="0" smtClean="0"/>
              <a:t>etc.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ex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sqrt</a:t>
            </a:r>
            <a:r>
              <a:rPr lang="en-US" altLang="ko-KR" sz="1600" dirty="0"/>
              <a:t>(x), abs(x), max(x, y), min(x, y), log(x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r>
              <a:rPr lang="ko-KR" altLang="en-US" sz="2800" b="1" dirty="0"/>
              <a:t>에서의 계산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16" y="1700808"/>
            <a:ext cx="4706936" cy="2547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14" y="4588743"/>
            <a:ext cx="6867178" cy="10725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r>
              <a:rPr lang="ko-KR" altLang="en-US" sz="2800" b="1" dirty="0"/>
              <a:t>에서의 계산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1" indent="-285750">
              <a:buFont typeface="Wingdings" pitchFamily="2" charset="2"/>
              <a:buChar char="u"/>
            </a:pPr>
            <a:r>
              <a:rPr lang="ko-KR" altLang="en-US" sz="1800" dirty="0"/>
              <a:t>주의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92" y="1684808"/>
            <a:ext cx="2781300" cy="240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92" y="4437112"/>
            <a:ext cx="512445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</a:t>
            </a:r>
            <a:r>
              <a:rPr lang="en-US" altLang="ko-KR" sz="2800" b="1" dirty="0" smtClean="0"/>
              <a:t>if </a:t>
            </a:r>
            <a:r>
              <a:rPr lang="en-US" altLang="ko-KR" sz="2800" b="1" dirty="0"/>
              <a:t>~ else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if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err="1" smtClean="0"/>
              <a:t>조건문이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참이면 </a:t>
            </a:r>
            <a:r>
              <a:rPr lang="en-US" altLang="ko-KR" sz="1600" dirty="0"/>
              <a:t>statement</a:t>
            </a:r>
            <a:r>
              <a:rPr lang="ko-KR" altLang="en-US" sz="1600" dirty="0"/>
              <a:t>를 수행하게 되고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그렇지 </a:t>
            </a:r>
            <a:r>
              <a:rPr lang="ko-KR" altLang="en-US" sz="1600" dirty="0"/>
              <a:t>않으면 수행하지 않는다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63" y="3284984"/>
            <a:ext cx="2469652" cy="1622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89" y="3284984"/>
            <a:ext cx="2469651" cy="1622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63" y="5051424"/>
            <a:ext cx="2693794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89" y="5051424"/>
            <a:ext cx="3686897" cy="1048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01630"/>
              </p:ext>
            </p:extLst>
          </p:nvPr>
        </p:nvGraphicFramePr>
        <p:xfrm>
          <a:off x="1571604" y="1571612"/>
          <a:ext cx="273858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58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if (</a:t>
                      </a:r>
                      <a:r>
                        <a:rPr lang="ko-KR" altLang="en-US" sz="1800" dirty="0" err="1" smtClean="0"/>
                        <a:t>조건문</a:t>
                      </a:r>
                      <a:r>
                        <a:rPr lang="en-US" altLang="ko-KR" sz="1800" dirty="0" smtClean="0"/>
                        <a:t>) then statement;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/>
              <a:t>주의</a:t>
            </a:r>
            <a:r>
              <a:rPr lang="en-US" altLang="ko-KR" sz="1800" dirty="0"/>
              <a:t>) </a:t>
            </a:r>
            <a:endParaRPr lang="en-US" altLang="ko-KR" sz="1800" dirty="0" smtClean="0"/>
          </a:p>
          <a:p>
            <a:pPr marL="514350" lvl="1" indent="-285750">
              <a:buFont typeface="Wingdings" pitchFamily="2" charset="2"/>
              <a:buChar char="Ø"/>
            </a:pPr>
            <a:r>
              <a:rPr lang="en-US" altLang="ko-KR" sz="1600" dirty="0" smtClean="0"/>
              <a:t>if</a:t>
            </a:r>
            <a:r>
              <a:rPr lang="ko-KR" altLang="en-US" sz="1600" dirty="0"/>
              <a:t>문에서 조건이 참일 때</a:t>
            </a:r>
            <a:r>
              <a:rPr lang="en-US" altLang="ko-KR" sz="1600" dirty="0"/>
              <a:t>, if</a:t>
            </a:r>
            <a:r>
              <a:rPr lang="ko-KR" altLang="en-US" sz="1600" dirty="0"/>
              <a:t>문에 있는 문장 하나만을 수행한다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514350" lvl="1" indent="-285750">
              <a:buFont typeface="Wingdings" pitchFamily="2" charset="2"/>
              <a:buChar char="Ø"/>
            </a:pPr>
            <a:r>
              <a:rPr lang="en-US" altLang="ko-KR" sz="1600" dirty="0" smtClean="0"/>
              <a:t>if</a:t>
            </a:r>
            <a:r>
              <a:rPr lang="ko-KR" altLang="en-US" sz="1600" dirty="0"/>
              <a:t>문에서 조건이 참일 때 두 개 이상의 문장을 수행하고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조건문이</a:t>
            </a:r>
            <a:r>
              <a:rPr lang="ko-KR" altLang="en-US" sz="1600" dirty="0"/>
              <a:t> 거짓이면 두 문장 다 수행하지 않게 하려면 </a:t>
            </a:r>
            <a:r>
              <a:rPr lang="en-US" altLang="ko-KR" sz="1600" dirty="0"/>
              <a:t>do; … end;</a:t>
            </a:r>
            <a:r>
              <a:rPr lang="ko-KR" altLang="en-US" sz="1600" dirty="0"/>
              <a:t>를 사용하면 된다</a:t>
            </a:r>
            <a:r>
              <a:rPr lang="en-US" altLang="ko-KR" sz="1600" dirty="0" smtClean="0"/>
              <a:t>.</a:t>
            </a:r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5"/>
            <a:ext cx="2176463" cy="2005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373336"/>
            <a:ext cx="2688489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5"/>
            <a:ext cx="2176463" cy="2005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73336"/>
            <a:ext cx="2695837" cy="10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else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else</a:t>
            </a:r>
            <a:r>
              <a:rPr lang="ko-KR" altLang="en-US" sz="1600" dirty="0"/>
              <a:t>문은 </a:t>
            </a:r>
            <a:r>
              <a:rPr lang="en-US" altLang="ko-KR" sz="1600" dirty="0"/>
              <a:t>if</a:t>
            </a:r>
            <a:r>
              <a:rPr lang="ko-KR" altLang="en-US" sz="1600" dirty="0"/>
              <a:t>문 바로 다음에 위치하여야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err="1" smtClean="0"/>
              <a:t>조건문이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참이면 </a:t>
            </a:r>
            <a:r>
              <a:rPr lang="en-US" altLang="ko-KR" sz="1600" dirty="0"/>
              <a:t>statement1</a:t>
            </a:r>
            <a:r>
              <a:rPr lang="ko-KR" altLang="en-US" sz="1600" dirty="0"/>
              <a:t>을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거짓이면 </a:t>
            </a:r>
            <a:r>
              <a:rPr lang="en-US" altLang="ko-KR" sz="1600" dirty="0"/>
              <a:t>statement2</a:t>
            </a:r>
            <a:r>
              <a:rPr lang="ko-KR" altLang="en-US" sz="1600" dirty="0"/>
              <a:t>를 수행한다</a:t>
            </a:r>
            <a:r>
              <a:rPr lang="en-US" altLang="ko-KR" sz="1600" dirty="0"/>
              <a:t>.</a:t>
            </a:r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ko-KR" altLang="en-US" sz="1800" dirty="0" smtClean="0"/>
              <a:t>예</a:t>
            </a:r>
            <a:r>
              <a:rPr lang="en-US" altLang="ko-KR" sz="1800" dirty="0"/>
              <a:t>)</a:t>
            </a:r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endParaRPr lang="en-US" altLang="ko-KR" sz="1800" dirty="0"/>
          </a:p>
          <a:p>
            <a:pPr marL="148590" indent="-285750">
              <a:buFont typeface="Wingdings" pitchFamily="2" charset="2"/>
              <a:buChar char="u"/>
            </a:pPr>
            <a:r>
              <a:rPr lang="en-US" altLang="ko-KR" sz="1800" dirty="0"/>
              <a:t>Note) if</a:t>
            </a:r>
            <a:r>
              <a:rPr lang="ko-KR" altLang="en-US" sz="1800" dirty="0"/>
              <a:t>문과 </a:t>
            </a:r>
            <a:r>
              <a:rPr lang="en-US" altLang="ko-KR" sz="1800" dirty="0"/>
              <a:t>else</a:t>
            </a:r>
            <a:r>
              <a:rPr lang="ko-KR" altLang="en-US" sz="1800" dirty="0"/>
              <a:t>문에서 오로지 한 문장만이 영향을 받는다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30514"/>
              </p:ext>
            </p:extLst>
          </p:nvPr>
        </p:nvGraphicFramePr>
        <p:xfrm>
          <a:off x="1785918" y="1500174"/>
          <a:ext cx="2738589" cy="90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589"/>
              </a:tblGrid>
              <a:tr h="90186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if(</a:t>
                      </a:r>
                      <a:r>
                        <a:rPr lang="ko-KR" altLang="en-US" sz="1800" dirty="0" err="1" smtClean="0"/>
                        <a:t>조건문</a:t>
                      </a:r>
                      <a:r>
                        <a:rPr lang="en-US" altLang="ko-KR" sz="1800" dirty="0" smtClean="0"/>
                        <a:t>) then stament1;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800" dirty="0" smtClean="0"/>
                        <a:t>else statment2;</a:t>
                      </a:r>
                      <a:endParaRPr lang="en-US" altLang="ko-KR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23" y="3568230"/>
            <a:ext cx="2127249" cy="1804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14" y="3568230"/>
            <a:ext cx="3686897" cy="1084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err="1"/>
              <a:t>조건문</a:t>
            </a:r>
            <a:r>
              <a:rPr lang="en-US" altLang="ko-KR" sz="2800" b="1" dirty="0"/>
              <a:t>: if ~ else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if, else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연결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03264"/>
              </p:ext>
            </p:extLst>
          </p:nvPr>
        </p:nvGraphicFramePr>
        <p:xfrm>
          <a:off x="2879812" y="2123688"/>
          <a:ext cx="338437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        If</a:t>
                      </a:r>
                      <a:r>
                        <a:rPr lang="en-US" altLang="ko-KR" sz="1800" baseline="0" dirty="0" smtClean="0"/>
                        <a:t> c</a:t>
                      </a:r>
                      <a:r>
                        <a:rPr lang="en-US" altLang="ko-KR" sz="1800" baseline="-25000" dirty="0" smtClean="0"/>
                        <a:t>1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1 </a:t>
                      </a:r>
                      <a:r>
                        <a:rPr lang="en-US" altLang="ko-KR" sz="1800" baseline="0" dirty="0" smtClean="0"/>
                        <a:t>;</a:t>
                      </a:r>
                    </a:p>
                    <a:p>
                      <a:r>
                        <a:rPr lang="en-US" altLang="ko-KR" sz="1800" baseline="0" dirty="0" smtClean="0"/>
                        <a:t>        else if c</a:t>
                      </a:r>
                      <a:r>
                        <a:rPr lang="en-US" altLang="ko-KR" sz="1800" baseline="-25000" dirty="0" smtClean="0"/>
                        <a:t>2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2 </a:t>
                      </a:r>
                      <a:r>
                        <a:rPr lang="en-US" altLang="ko-KR" sz="1800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       else if c</a:t>
                      </a:r>
                      <a:r>
                        <a:rPr lang="en-US" altLang="ko-KR" sz="1800" baseline="-25000" dirty="0" smtClean="0"/>
                        <a:t>3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3 </a:t>
                      </a:r>
                      <a:r>
                        <a:rPr lang="en-US" altLang="ko-KR" sz="1800" baseline="0" dirty="0" smtClean="0"/>
                        <a:t>;</a:t>
                      </a:r>
                      <a:endParaRPr lang="en-US" altLang="ko-KR" sz="1800" dirty="0" smtClean="0"/>
                    </a:p>
                    <a:p>
                      <a:r>
                        <a:rPr lang="en-US" altLang="ko-KR" sz="1800" dirty="0" smtClean="0">
                          <a:latin typeface="Arial"/>
                          <a:cs typeface="Arial"/>
                        </a:rPr>
                        <a:t>       ⁞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       else if c</a:t>
                      </a:r>
                      <a:r>
                        <a:rPr lang="en-US" altLang="ko-KR" sz="1800" baseline="-25000" dirty="0" smtClean="0"/>
                        <a:t>k-1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then s</a:t>
                      </a:r>
                      <a:r>
                        <a:rPr lang="en-US" altLang="ko-KR" sz="1800" baseline="-25000" dirty="0" smtClean="0"/>
                        <a:t>k-1 </a:t>
                      </a:r>
                      <a:r>
                        <a:rPr lang="en-US" altLang="ko-KR" sz="1800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       else </a:t>
                      </a:r>
                      <a:r>
                        <a:rPr lang="en-US" altLang="ko-KR" sz="1800" dirty="0" err="1" smtClean="0"/>
                        <a:t>s</a:t>
                      </a:r>
                      <a:r>
                        <a:rPr lang="en-US" altLang="ko-KR" sz="1800" baseline="-25000" dirty="0" err="1" smtClean="0"/>
                        <a:t>k</a:t>
                      </a:r>
                      <a:r>
                        <a:rPr lang="en-US" altLang="ko-KR" sz="1800" baseline="-25000" dirty="0" smtClean="0"/>
                        <a:t> </a:t>
                      </a:r>
                      <a:r>
                        <a:rPr lang="en-US" altLang="ko-KR" sz="1800" baseline="0" dirty="0" smtClean="0"/>
                        <a:t>;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1020</TotalTime>
  <Words>728</Words>
  <Application>Microsoft Office PowerPoint</Application>
  <PresentationFormat>화면 슬라이드 쇼(4:3)</PresentationFormat>
  <Paragraphs>207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오렌지</vt:lpstr>
      <vt:lpstr>회귀분석 실습</vt:lpstr>
      <vt:lpstr>DATA STEP에서의 계산</vt:lpstr>
      <vt:lpstr>DATA STEP에서의 계산</vt:lpstr>
      <vt:lpstr>DATA STEP에서의 계산</vt:lpstr>
      <vt:lpstr>DATA STEP에서의 계산</vt:lpstr>
      <vt:lpstr>조건문: if ~ else</vt:lpstr>
      <vt:lpstr>조건문: if ~ else</vt:lpstr>
      <vt:lpstr>조건문: if ~ else</vt:lpstr>
      <vt:lpstr>조건문: if ~ else</vt:lpstr>
      <vt:lpstr>조건문: if ~ else</vt:lpstr>
      <vt:lpstr>조건문: if ~ else</vt:lpstr>
      <vt:lpstr>논리 연산자</vt:lpstr>
      <vt:lpstr>논리 연산자</vt:lpstr>
      <vt:lpstr>논리 연산자</vt:lpstr>
      <vt:lpstr>keep문과 drop문</vt:lpstr>
      <vt:lpstr>keep문과 drop문</vt:lpstr>
      <vt:lpstr>delete문</vt:lpstr>
      <vt:lpstr>output문</vt:lpstr>
      <vt:lpstr>output문</vt:lpstr>
      <vt:lpstr>예제)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jihyun</dc:creator>
  <cp:lastModifiedBy>kuksunghee</cp:lastModifiedBy>
  <cp:revision>72</cp:revision>
  <cp:lastPrinted>2011-09-14T12:05:21Z</cp:lastPrinted>
  <dcterms:created xsi:type="dcterms:W3CDTF">2011-03-07T11:30:19Z</dcterms:created>
  <dcterms:modified xsi:type="dcterms:W3CDTF">2013-09-16T04:47:28Z</dcterms:modified>
</cp:coreProperties>
</file>