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0" r:id="rId1"/>
  </p:sldMasterIdLst>
  <p:notesMasterIdLst>
    <p:notesMasterId r:id="rId19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85" r:id="rId13"/>
    <p:sldId id="304" r:id="rId14"/>
    <p:sldId id="305" r:id="rId15"/>
    <p:sldId id="306" r:id="rId16"/>
    <p:sldId id="307" r:id="rId17"/>
    <p:sldId id="38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1" autoAdjust="0"/>
    <p:restoredTop sz="94690" autoAdjust="0"/>
  </p:normalViewPr>
  <p:slideViewPr>
    <p:cSldViewPr>
      <p:cViewPr varScale="1">
        <p:scale>
          <a:sx n="67" d="100"/>
          <a:sy n="67" d="100"/>
        </p:scale>
        <p:origin x="-9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831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0BEF-EE92-486B-8784-5FED09F7CF99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E10D-1E9D-4525-B73C-3FD171E3B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4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F7F5B15-F75D-4914-8A65-AD0EFB0015B1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5A4-8B8C-40F5-8F14-B76259151640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0CB0-47E3-4D0C-9F51-B2D4D1628186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6B3716-F3FB-416A-A270-D7C29E4342C6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D88631-7CEF-45FE-88BC-404953DFEB1B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D8C3-F33F-440B-8DD7-3E99F82A1F3A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D35C-AA09-4377-8647-5A47E59A4165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5E85B1-E3BB-4D8A-BF96-ADA3C0B110D6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1CC-32E8-49A4-9E25-14A20E8BC9A5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0B1E2C-2813-4386-975C-453915ACCFDF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D660F2-5555-4807-AF19-3BF5CD94DF83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A01BFF2-C745-40FB-8D82-EDE2DE5923C8}" type="datetime1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회귀분석 실습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34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 읽기</a:t>
            </a:r>
            <a:r>
              <a:rPr lang="en-US" altLang="ko-KR" sz="2800" b="1" dirty="0"/>
              <a:t>: @@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1)</a:t>
            </a:r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2)</a:t>
            </a:r>
            <a:endParaRPr lang="ko-KR" altLang="en-US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95452"/>
            <a:ext cx="1838325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1836693" cy="1638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46" y="1695452"/>
            <a:ext cx="2076450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46" y="4005064"/>
            <a:ext cx="20955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label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err="1"/>
              <a:t>변수명으로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관측값의</a:t>
            </a:r>
            <a:r>
              <a:rPr lang="ko-KR" altLang="en-US" sz="1800" dirty="0"/>
              <a:t> 내용을 설명하는데 충분하지 않을 때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en-US" altLang="ko-KR" sz="1800" dirty="0"/>
              <a:t>label</a:t>
            </a:r>
            <a:r>
              <a:rPr lang="ko-KR" altLang="en-US" sz="1800" dirty="0"/>
              <a:t>문을 이용하여</a:t>
            </a:r>
            <a:r>
              <a:rPr lang="en-US" altLang="ko-KR" sz="1800" dirty="0"/>
              <a:t> </a:t>
            </a:r>
            <a:r>
              <a:rPr lang="ko-KR" altLang="en-US" sz="1800" dirty="0"/>
              <a:t>각 변수에 대해 자세히 </a:t>
            </a:r>
            <a:r>
              <a:rPr lang="ko-KR" altLang="en-US" sz="1800" dirty="0" smtClean="0"/>
              <a:t>설명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최대 </a:t>
            </a:r>
            <a:r>
              <a:rPr lang="en-US" altLang="ko-KR" sz="1800" dirty="0"/>
              <a:t>256 </a:t>
            </a:r>
            <a:r>
              <a:rPr lang="ko-KR" altLang="en-US" sz="1800" dirty="0"/>
              <a:t>문자까지 사용할 수 있다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356992"/>
            <a:ext cx="3552825" cy="258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90" y="3357716"/>
            <a:ext cx="3600450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25600"/>
            <a:ext cx="8002588" cy="4546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SAS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data set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생성하기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exam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data set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에서 변수 </a:t>
            </a: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final </a:t>
            </a:r>
            <a:r>
              <a:rPr lang="ko-KR" altLang="en-US" sz="1800" dirty="0" smtClean="0">
                <a:solidFill>
                  <a:schemeClr val="tx1">
                    <a:lumMod val="85000"/>
                  </a:schemeClr>
                </a:solidFill>
              </a:rPr>
              <a:t>생성하기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(final = exam1</a:t>
            </a:r>
            <a:r>
              <a:rPr lang="ko-KR" altLang="en-US" sz="1800" dirty="0" smtClean="0">
                <a:solidFill>
                  <a:schemeClr val="tx1">
                    <a:lumMod val="85000"/>
                  </a:schemeClr>
                </a:solidFill>
              </a:rPr>
              <a:t>과 </a:t>
            </a: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exam2</a:t>
            </a:r>
            <a:r>
              <a:rPr lang="ko-KR" altLang="en-US" sz="1800" dirty="0" smtClean="0">
                <a:solidFill>
                  <a:schemeClr val="tx1">
                    <a:lumMod val="85000"/>
                  </a:schemeClr>
                </a:solidFill>
              </a:rPr>
              <a:t>의 평균</a:t>
            </a: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endParaRPr lang="en-US" altLang="ko-KR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u"/>
              <a:defRPr/>
            </a:pPr>
            <a:r>
              <a:rPr lang="en-US" altLang="ko-KR" sz="1800" dirty="0" smtClean="0">
                <a:solidFill>
                  <a:schemeClr val="tx1">
                    <a:lumMod val="85000"/>
                  </a:schemeClr>
                </a:solidFill>
              </a:rPr>
              <a:t>label </a:t>
            </a:r>
            <a:r>
              <a:rPr lang="ko-KR" altLang="en-US" sz="1800" dirty="0" smtClean="0">
                <a:solidFill>
                  <a:schemeClr val="tx1">
                    <a:lumMod val="85000"/>
                  </a:schemeClr>
                </a:solidFill>
              </a:rPr>
              <a:t>입력하기</a:t>
            </a:r>
            <a:endParaRPr lang="en-US" altLang="ko-KR" sz="18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6250" y="457200"/>
            <a:ext cx="7984182" cy="1027584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</a:t>
            </a:r>
            <a:r>
              <a:rPr lang="en-US" altLang="ko-KR" dirty="0"/>
              <a:t>1</a:t>
            </a:r>
            <a:r>
              <a:rPr lang="en-US" altLang="ko-KR" dirty="0" smtClean="0"/>
              <a:t>) exam data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48843"/>
              </p:ext>
            </p:extLst>
          </p:nvPr>
        </p:nvGraphicFramePr>
        <p:xfrm>
          <a:off x="1871874" y="2020888"/>
          <a:ext cx="5364422" cy="2346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111"/>
                <a:gridCol w="1025111"/>
                <a:gridCol w="1025111"/>
                <a:gridCol w="1025111"/>
                <a:gridCol w="1263978"/>
              </a:tblGrid>
              <a:tr h="149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SUBJECT</a:t>
                      </a:r>
                      <a:endParaRPr lang="ko-KR" altLang="en-US" sz="1600" b="1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GENDER</a:t>
                      </a:r>
                      <a:endParaRPr lang="ko-KR" altLang="en-US" sz="1600" b="1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EXAM1</a:t>
                      </a:r>
                      <a:endParaRPr lang="ko-KR" altLang="en-US" sz="1600" b="1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EXAM2</a:t>
                      </a:r>
                      <a:endParaRPr lang="ko-KR" altLang="en-US" sz="1600" b="1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HWGRADE</a:t>
                      </a:r>
                      <a:endParaRPr lang="ko-KR" altLang="en-US" sz="1600" b="1" dirty="0"/>
                    </a:p>
                  </a:txBody>
                  <a:tcPr marL="91437" marR="91437" marT="45719" marB="45719"/>
                </a:tc>
              </a:tr>
              <a:tr h="149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80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84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</a:tr>
              <a:tr h="149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85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89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</a:tr>
              <a:tr h="149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90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86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</a:tr>
              <a:tr h="149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82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85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</a:tr>
              <a:tr h="149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94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94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</a:tr>
              <a:tr h="149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88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84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marL="91437" marR="91437" marT="45719" marB="45719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11484"/>
              </p:ext>
            </p:extLst>
          </p:nvPr>
        </p:nvGraphicFramePr>
        <p:xfrm>
          <a:off x="5076056" y="4581128"/>
          <a:ext cx="2160240" cy="1584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96"/>
                <a:gridCol w="1326344"/>
              </a:tblGrid>
              <a:tr h="317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/>
                        <a:t>변수명</a:t>
                      </a:r>
                      <a:endParaRPr lang="ko-KR" altLang="en-US" sz="1400" b="1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레이블</a:t>
                      </a:r>
                      <a:endParaRPr lang="ko-KR" altLang="en-US" sz="1400" b="1" dirty="0"/>
                    </a:p>
                  </a:txBody>
                  <a:tcPr marL="91465" marR="91465" marT="45729" marB="45729"/>
                </a:tc>
              </a:tr>
              <a:tr h="3166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Exam1</a:t>
                      </a:r>
                      <a:endParaRPr lang="ko-KR" altLang="en-US" sz="1400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중간고사 성적</a:t>
                      </a:r>
                      <a:endParaRPr lang="ko-KR" altLang="en-US" sz="1400" dirty="0"/>
                    </a:p>
                  </a:txBody>
                  <a:tcPr marL="91465" marR="91465" marT="45729" marB="45729"/>
                </a:tc>
              </a:tr>
              <a:tr h="3166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exam2</a:t>
                      </a:r>
                      <a:endParaRPr lang="ko-KR" altLang="en-US" sz="1400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기말고사 성적</a:t>
                      </a:r>
                      <a:endParaRPr lang="ko-KR" altLang="en-US" sz="1400" dirty="0"/>
                    </a:p>
                  </a:txBody>
                  <a:tcPr marL="91465" marR="91465" marT="45729" marB="45729"/>
                </a:tc>
              </a:tr>
              <a:tr h="3166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final</a:t>
                      </a:r>
                      <a:endParaRPr lang="ko-KR" altLang="en-US" sz="1400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최종 성적</a:t>
                      </a:r>
                      <a:endParaRPr lang="ko-KR" altLang="en-US" sz="1400" dirty="0"/>
                    </a:p>
                  </a:txBody>
                  <a:tcPr marL="91465" marR="91465" marT="45729" marB="45729"/>
                </a:tc>
              </a:tr>
              <a:tr h="3166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hwgrade</a:t>
                      </a:r>
                      <a:endParaRPr lang="ko-KR" altLang="en-US" sz="1400" dirty="0"/>
                    </a:p>
                  </a:txBody>
                  <a:tcPr marL="91465" marR="91465" marT="45729" marB="4572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숙제 성적</a:t>
                      </a:r>
                      <a:endParaRPr lang="ko-KR" altLang="en-US" sz="1400" dirty="0"/>
                    </a:p>
                  </a:txBody>
                  <a:tcPr marL="91465" marR="91465" marT="45729" marB="45729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PROCESURE STEP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print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SAS data set</a:t>
            </a:r>
            <a:r>
              <a:rPr lang="ko-KR" altLang="en-US" sz="1600" dirty="0"/>
              <a:t>에서 정보를 열거하는 보고서를 만들어 출력한다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sort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SAS data set</a:t>
            </a:r>
            <a:r>
              <a:rPr lang="ko-KR" altLang="en-US" sz="1600" dirty="0"/>
              <a:t>의 관측치를 재정렬 한다</a:t>
            </a:r>
            <a:r>
              <a:rPr lang="en-US" altLang="ko-KR" sz="16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ko-KR" sz="1600" dirty="0"/>
          </a:p>
          <a:p>
            <a:pPr>
              <a:buFont typeface="Wingdings" pitchFamily="2" charset="2"/>
              <a:buChar char="Ø"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err="1"/>
              <a:t>proc</a:t>
            </a:r>
            <a:r>
              <a:rPr lang="en-US" altLang="ko-KR" sz="1800" dirty="0"/>
              <a:t> means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평균</a:t>
            </a:r>
            <a:r>
              <a:rPr lang="en-US" altLang="ko-KR" sz="1600" dirty="0"/>
              <a:t>, </a:t>
            </a:r>
            <a:r>
              <a:rPr lang="ko-KR" altLang="en-US" sz="1600" dirty="0"/>
              <a:t>최소값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최대값과 같은 기술통계량과 다른 요약 도구들을 제공한다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2778"/>
              </p:ext>
            </p:extLst>
          </p:nvPr>
        </p:nvGraphicFramePr>
        <p:xfrm>
          <a:off x="1799693" y="5733256"/>
          <a:ext cx="55446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means </a:t>
                      </a:r>
                      <a:r>
                        <a:rPr lang="en-US" altLang="ko-KR" sz="1400" dirty="0" smtClean="0"/>
                        <a:t>&lt;data=SAS-data-set&gt; &lt;statistic-keyword(s)&gt; &lt;option(s)&gt;;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err="1" smtClean="0"/>
                        <a:t>var</a:t>
                      </a:r>
                      <a:r>
                        <a:rPr lang="en-US" altLang="ko-KR" sz="1400" i="1" dirty="0" smtClean="0"/>
                        <a:t> 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55267"/>
              </p:ext>
            </p:extLst>
          </p:nvPr>
        </p:nvGraphicFramePr>
        <p:xfrm>
          <a:off x="1799693" y="4065632"/>
          <a:ext cx="55446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sort </a:t>
                      </a:r>
                      <a:r>
                        <a:rPr lang="en-US" altLang="ko-KR" sz="1400" dirty="0" smtClean="0"/>
                        <a:t>data=SAS-data-set &lt;out=SAS-data-set&gt;;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smtClean="0"/>
                        <a:t>by</a:t>
                      </a:r>
                      <a:r>
                        <a:rPr lang="en-US" altLang="ko-KR" sz="1400" dirty="0" smtClean="0"/>
                        <a:t> &lt;descending&gt; </a:t>
                      </a:r>
                      <a:r>
                        <a:rPr lang="en-US" altLang="ko-KR" sz="1400" i="1" dirty="0" smtClean="0"/>
                        <a:t>BY-variable(s)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93231"/>
              </p:ext>
            </p:extLst>
          </p:nvPr>
        </p:nvGraphicFramePr>
        <p:xfrm>
          <a:off x="1799693" y="2268096"/>
          <a:ext cx="5544615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print </a:t>
                      </a:r>
                      <a:r>
                        <a:rPr lang="en-US" altLang="ko-KR" sz="1400" dirty="0" smtClean="0"/>
                        <a:t>&lt;data=SAS-data-set&gt;;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smtClean="0"/>
                        <a:t>title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i="1" dirty="0" smtClean="0"/>
                        <a:t>‘text</a:t>
                      </a:r>
                      <a:r>
                        <a:rPr lang="en-US" altLang="ko-KR" sz="1400" dirty="0" smtClean="0"/>
                        <a:t>’;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err="1" smtClean="0"/>
                        <a:t>var</a:t>
                      </a:r>
                      <a:r>
                        <a:rPr lang="en-US" altLang="ko-KR" sz="1400" i="1" dirty="0" smtClean="0"/>
                        <a:t> 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  <a:endParaRPr lang="en-US" altLang="ko-KR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err="1"/>
              <a:t>proc</a:t>
            </a:r>
            <a:r>
              <a:rPr lang="en-US" altLang="ko-KR" sz="2800" b="1" dirty="0"/>
              <a:t> print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예제 </a:t>
            </a: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print)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8" y="3501009"/>
            <a:ext cx="3464460" cy="93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9" y="2996953"/>
            <a:ext cx="2043708" cy="449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9" y="4581128"/>
            <a:ext cx="3195836" cy="8379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8" y="5517232"/>
            <a:ext cx="2657475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99" y="5517232"/>
            <a:ext cx="2546573" cy="11766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99" y="4581128"/>
            <a:ext cx="3200400" cy="8379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66797"/>
              </p:ext>
            </p:extLst>
          </p:nvPr>
        </p:nvGraphicFramePr>
        <p:xfrm>
          <a:off x="1805025" y="1556792"/>
          <a:ext cx="5544615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print </a:t>
                      </a:r>
                      <a:r>
                        <a:rPr lang="en-US" altLang="ko-KR" sz="1400" dirty="0" smtClean="0"/>
                        <a:t>&lt;data=SAS-data-set&gt;;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smtClean="0"/>
                        <a:t>title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i="1" dirty="0" smtClean="0"/>
                        <a:t>‘text</a:t>
                      </a:r>
                      <a:r>
                        <a:rPr lang="en-US" altLang="ko-KR" sz="1400" dirty="0" smtClean="0"/>
                        <a:t>’;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err="1" smtClean="0"/>
                        <a:t>var</a:t>
                      </a:r>
                      <a:r>
                        <a:rPr lang="en-US" altLang="ko-KR" sz="1400" i="1" dirty="0" smtClean="0"/>
                        <a:t> 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  <a:endParaRPr lang="en-US" altLang="ko-KR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err="1"/>
              <a:t>proc</a:t>
            </a:r>
            <a:r>
              <a:rPr lang="en-US" altLang="ko-KR" sz="2800" b="1" dirty="0"/>
              <a:t> sort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예제 </a:t>
            </a: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sort)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6" y="3541015"/>
            <a:ext cx="3464460" cy="93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6" y="3036959"/>
            <a:ext cx="2043708" cy="449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67041"/>
              </p:ext>
            </p:extLst>
          </p:nvPr>
        </p:nvGraphicFramePr>
        <p:xfrm>
          <a:off x="1799693" y="1556792"/>
          <a:ext cx="55446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/>
                        <a:t>proc</a:t>
                      </a:r>
                      <a:r>
                        <a:rPr lang="en-US" altLang="ko-KR" sz="1400" b="1" dirty="0" smtClean="0"/>
                        <a:t> sort </a:t>
                      </a:r>
                      <a:r>
                        <a:rPr lang="en-US" altLang="ko-KR" sz="1400" dirty="0" smtClean="0"/>
                        <a:t>data=SAS-data-set &lt;out=SAS-data-set&gt;;</a:t>
                      </a:r>
                    </a:p>
                    <a:p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="1" dirty="0" smtClean="0"/>
                        <a:t>by</a:t>
                      </a:r>
                      <a:r>
                        <a:rPr lang="en-US" altLang="ko-KR" sz="1400" dirty="0" smtClean="0"/>
                        <a:t> &lt;descending&gt; </a:t>
                      </a:r>
                      <a:r>
                        <a:rPr lang="en-US" altLang="ko-KR" sz="1400" i="1" dirty="0" smtClean="0"/>
                        <a:t>BY-variable(s)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r>
                        <a:rPr lang="en-US" altLang="ko-KR" sz="1400" b="1" dirty="0" smtClean="0"/>
                        <a:t>run;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5" y="4680439"/>
            <a:ext cx="2043709" cy="908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6" y="5661248"/>
            <a:ext cx="3464460" cy="93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err="1"/>
              <a:t>proc</a:t>
            </a:r>
            <a:r>
              <a:rPr lang="en-US" altLang="ko-KR" sz="2800" b="1" dirty="0"/>
              <a:t> means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예제 </a:t>
            </a:r>
            <a:r>
              <a:rPr lang="en-US" altLang="ko-KR" sz="1800" dirty="0" err="1"/>
              <a:t>proc</a:t>
            </a:r>
            <a:r>
              <a:rPr lang="ko-KR" altLang="en-US" sz="1800" dirty="0"/>
              <a:t> </a:t>
            </a:r>
            <a:r>
              <a:rPr lang="en-US" altLang="ko-KR" sz="1800" dirty="0"/>
              <a:t>means)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24844"/>
            <a:ext cx="2895600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53149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idx="1"/>
          </p:nvPr>
        </p:nvSpPr>
        <p:spPr>
          <a:xfrm>
            <a:off x="457200" y="1625600"/>
            <a:ext cx="8002588" cy="4546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u"/>
            </a:pPr>
            <a:endParaRPr lang="en-US" altLang="ko-KR" sz="1800" dirty="0" smtClean="0"/>
          </a:p>
          <a:p>
            <a:pPr eaLnBrk="1" hangingPunct="1">
              <a:buFont typeface="Wingdings" pitchFamily="2" charset="2"/>
              <a:buChar char="u"/>
            </a:pPr>
            <a:endParaRPr lang="en-US" altLang="ko-KR" sz="1800" dirty="0" smtClean="0"/>
          </a:p>
          <a:p>
            <a:pPr eaLnBrk="1" hangingPunct="1">
              <a:buFont typeface="Wingdings" pitchFamily="2" charset="2"/>
              <a:buChar char="u"/>
            </a:pPr>
            <a:endParaRPr lang="en-US" altLang="ko-KR" sz="1800" dirty="0" smtClean="0"/>
          </a:p>
          <a:p>
            <a:pPr eaLnBrk="1" hangingPunct="1">
              <a:buFont typeface="Wingdings" pitchFamily="2" charset="2"/>
              <a:buChar char="u"/>
            </a:pPr>
            <a:endParaRPr lang="en-US" altLang="ko-KR" sz="1800" dirty="0" smtClean="0"/>
          </a:p>
          <a:p>
            <a:pPr eaLnBrk="1" hangingPunct="1">
              <a:buFont typeface="Wingdings" pitchFamily="2" charset="2"/>
              <a:buChar char="u"/>
            </a:pPr>
            <a:endParaRPr lang="en-US" altLang="ko-KR" sz="1800" dirty="0" smtClean="0"/>
          </a:p>
          <a:p>
            <a:pPr eaLnBrk="1" hangingPunct="1"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205740" indent="-342900">
              <a:buFont typeface="Wingdings" pitchFamily="2" charset="2"/>
              <a:buChar char="u"/>
            </a:pPr>
            <a:r>
              <a:rPr lang="ko-KR" altLang="en-US" sz="1800" dirty="0" smtClean="0"/>
              <a:t>위의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자료 값들로 </a:t>
            </a:r>
            <a:r>
              <a:rPr lang="en-US" altLang="ko-KR" sz="1800" dirty="0" smtClean="0"/>
              <a:t>SAS data set</a:t>
            </a:r>
            <a:r>
              <a:rPr lang="ko-KR" altLang="en-US" sz="1800" dirty="0" smtClean="0"/>
              <a:t> 만들기</a:t>
            </a:r>
            <a:endParaRPr lang="en-US" altLang="ko-KR" sz="1800" dirty="0" smtClean="0"/>
          </a:p>
          <a:p>
            <a:pPr marL="205740" indent="-342900"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205740" indent="-342900">
              <a:buFont typeface="Wingdings" pitchFamily="2" charset="2"/>
              <a:buChar char="u"/>
            </a:pPr>
            <a:r>
              <a:rPr lang="ko-KR" altLang="en-US" sz="1800" dirty="0" smtClean="0"/>
              <a:t>이 자료가 다음과 같이 출력되도록 </a:t>
            </a:r>
            <a:r>
              <a:rPr lang="en-US" altLang="ko-KR" sz="1800" dirty="0" smtClean="0"/>
              <a:t>SAS </a:t>
            </a:r>
            <a:r>
              <a:rPr lang="ko-KR" altLang="en-US" sz="1800" dirty="0" smtClean="0"/>
              <a:t>문장을 작성하기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6250" y="457200"/>
            <a:ext cx="7984182" cy="1027584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</a:t>
            </a:r>
            <a:r>
              <a:rPr lang="en-US" altLang="ko-KR" dirty="0"/>
              <a:t>2</a:t>
            </a:r>
            <a:r>
              <a:rPr lang="en-US" altLang="ko-KR" dirty="0" smtClean="0"/>
              <a:t>) college data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95513" y="1611313"/>
          <a:ext cx="4895850" cy="2098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362"/>
                <a:gridCol w="929362"/>
                <a:gridCol w="929362"/>
                <a:gridCol w="929362"/>
                <a:gridCol w="1178402"/>
              </a:tblGrid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ID</a:t>
                      </a:r>
                      <a:endParaRPr lang="ko-KR" altLang="en-US" sz="1600" b="1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AGE</a:t>
                      </a:r>
                      <a:endParaRPr lang="ko-KR" altLang="en-US" sz="1600" b="1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GENDER</a:t>
                      </a:r>
                      <a:endParaRPr lang="ko-KR" altLang="en-US" sz="1600" b="1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GPA</a:t>
                      </a:r>
                      <a:endParaRPr lang="ko-KR" altLang="en-US" sz="1600" b="1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SCORE</a:t>
                      </a:r>
                      <a:endParaRPr lang="ko-KR" altLang="en-US" sz="1600" b="1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3.7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650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2.0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490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3.3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580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2.8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530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</a:tr>
              <a:tr h="34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3.5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640</a:t>
                      </a:r>
                      <a:endParaRPr lang="ko-KR" altLang="en-US" sz="1600" dirty="0"/>
                    </a:p>
                  </a:txBody>
                  <a:tcPr marL="91437" marR="91437" marT="45729" marB="45729"/>
                </a:tc>
              </a:tr>
            </a:tbl>
          </a:graphicData>
        </a:graphic>
      </p:graphicFrame>
      <p:pic>
        <p:nvPicPr>
          <p:cNvPr id="287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868863"/>
            <a:ext cx="1787525" cy="1189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24300" y="4868863"/>
            <a:ext cx="3816350" cy="1189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latin typeface="HY그래픽" pitchFamily="18" charset="-127"/>
                <a:ea typeface="HY그래픽" pitchFamily="18" charset="-127"/>
              </a:rPr>
              <a:t>주의</a:t>
            </a:r>
            <a:r>
              <a:rPr kumimoji="0" lang="en-US" altLang="ko-KR" sz="1400" b="1" dirty="0">
                <a:latin typeface="HY그래픽" pitchFamily="18" charset="-127"/>
                <a:ea typeface="HY그래픽" pitchFamily="18" charset="-127"/>
              </a:rPr>
              <a:t>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변수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kumimoji="0" lang="en-US" altLang="ko-KR" sz="1400" dirty="0" err="1">
                <a:latin typeface="HY그래픽" pitchFamily="18" charset="-127"/>
                <a:ea typeface="HY그래픽" pitchFamily="18" charset="-127"/>
              </a:rPr>
              <a:t>gpa</a:t>
            </a: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의 증가 순서로 되어 있다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변수 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score</a:t>
            </a: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는 출력되지 않았다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dirty="0">
                <a:latin typeface="HY그래픽" pitchFamily="18" charset="-127"/>
                <a:ea typeface="HY그래픽" pitchFamily="18" charset="-127"/>
              </a:rPr>
              <a:t>출력에는 제목이 있다</a:t>
            </a:r>
            <a:r>
              <a:rPr kumimoji="0" lang="en-US" altLang="ko-KR" sz="1400" dirty="0">
                <a:latin typeface="HY그래픽" pitchFamily="18" charset="-127"/>
                <a:ea typeface="HY그래픽" pitchFamily="18" charset="-127"/>
              </a:rPr>
              <a:t>.</a:t>
            </a:r>
            <a:endParaRPr kumimoji="0" lang="ko-KR" altLang="en-US" sz="1400" dirty="0"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</a:t>
            </a:r>
            <a:r>
              <a:rPr lang="en-US" altLang="ko-KR" sz="2800" b="1" dirty="0" err="1"/>
              <a:t>infile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자료가 외부 </a:t>
            </a:r>
            <a:r>
              <a:rPr lang="en-US" altLang="ko-KR" sz="1800" dirty="0"/>
              <a:t>file</a:t>
            </a:r>
            <a:r>
              <a:rPr lang="ko-KR" altLang="en-US" sz="1800" dirty="0"/>
              <a:t>에 저장되어 있는 경우에 이 자료를 </a:t>
            </a:r>
            <a:r>
              <a:rPr lang="en-US" altLang="ko-KR" sz="1800" dirty="0"/>
              <a:t>cards</a:t>
            </a:r>
            <a:r>
              <a:rPr lang="ko-KR" altLang="en-US" sz="1800" dirty="0" smtClean="0"/>
              <a:t>문으로 </a:t>
            </a:r>
            <a:r>
              <a:rPr lang="ko-KR" altLang="en-US" sz="1800" dirty="0"/>
              <a:t>불러들이지 않고 직접 읽어 들일 때 사용한다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infile</a:t>
            </a:r>
            <a:r>
              <a:rPr lang="ko-KR" altLang="en-US" sz="1800" dirty="0"/>
              <a:t>문은 </a:t>
            </a:r>
            <a:r>
              <a:rPr lang="en-US" altLang="ko-KR" sz="1800" dirty="0"/>
              <a:t>input</a:t>
            </a:r>
            <a:r>
              <a:rPr lang="ko-KR" altLang="en-US" sz="1800" dirty="0"/>
              <a:t>이 어디로부터 자료를 읽어 들일지를 가르쳐 준다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smtClean="0"/>
              <a:t>		  </a:t>
            </a:r>
            <a:r>
              <a:rPr lang="ko-KR" altLang="en-US" sz="1800" dirty="0" smtClean="0"/>
              <a:t>바탕화면의 </a:t>
            </a:r>
            <a:r>
              <a:rPr lang="en-US" altLang="ko-KR" sz="1800" dirty="0"/>
              <a:t>sample.txt</a:t>
            </a:r>
            <a:r>
              <a:rPr lang="ko-KR" altLang="en-US" sz="1800" dirty="0" smtClean="0"/>
              <a:t>에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다음의 </a:t>
            </a:r>
            <a:r>
              <a:rPr lang="ko-KR" altLang="en-US" sz="1800" dirty="0"/>
              <a:t>자료가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  </a:t>
            </a:r>
            <a:r>
              <a:rPr lang="ko-KR" altLang="en-US" sz="1800" dirty="0" smtClean="0"/>
              <a:t>저장되어 </a:t>
            </a:r>
            <a:r>
              <a:rPr lang="ko-KR" altLang="en-US" sz="1800" dirty="0"/>
              <a:t>있다고 하자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ko-KR" altLang="en-US" sz="1600" dirty="0"/>
          </a:p>
          <a:p>
            <a:pPr>
              <a:buFont typeface="Wingdings" pitchFamily="2" charset="2"/>
              <a:buChar char="u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2936" y="2945872"/>
            <a:ext cx="9848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altLang="ko-KR" sz="1400" dirty="0" smtClean="0"/>
              <a:t>8 </a:t>
            </a:r>
            <a:r>
              <a:rPr lang="en-US" altLang="ko-KR" sz="1400" dirty="0"/>
              <a:t>2 </a:t>
            </a:r>
            <a:r>
              <a:rPr lang="en-US" altLang="ko-KR" sz="1400" dirty="0" smtClean="0"/>
              <a:t>1</a:t>
            </a:r>
          </a:p>
          <a:p>
            <a:pPr marL="0" lvl="1" indent="0">
              <a:buNone/>
            </a:pPr>
            <a:r>
              <a:rPr lang="en-US" altLang="ko-KR" sz="1400" dirty="0" smtClean="0"/>
              <a:t>5 </a:t>
            </a:r>
            <a:r>
              <a:rPr lang="en-US" altLang="ko-KR" sz="1400" dirty="0"/>
              <a:t>34 14</a:t>
            </a:r>
          </a:p>
          <a:p>
            <a:pPr marL="0" lvl="1" indent="0">
              <a:buNone/>
            </a:pPr>
            <a:r>
              <a:rPr lang="en-US" altLang="ko-KR" sz="1400" dirty="0" smtClean="0"/>
              <a:t>41 </a:t>
            </a:r>
            <a:r>
              <a:rPr lang="en-US" altLang="ko-KR" sz="1400" dirty="0"/>
              <a:t>3 </a:t>
            </a:r>
            <a:r>
              <a:rPr lang="en-US" altLang="ko-KR" sz="1400" dirty="0" smtClean="0"/>
              <a:t>12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36" y="3789039"/>
            <a:ext cx="69627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36" y="4869159"/>
            <a:ext cx="1749425" cy="14262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_set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다른 </a:t>
            </a:r>
            <a:r>
              <a:rPr lang="en-US" altLang="ko-KR" sz="1800" dirty="0"/>
              <a:t>SAS data set</a:t>
            </a:r>
            <a:r>
              <a:rPr lang="ko-KR" altLang="en-US" sz="1800" dirty="0"/>
              <a:t>을 사용할 경우에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set</a:t>
            </a:r>
            <a:r>
              <a:rPr lang="ko-KR" altLang="en-US" sz="1800" dirty="0"/>
              <a:t>문은 </a:t>
            </a:r>
            <a:r>
              <a:rPr lang="en-US" altLang="ko-KR" sz="1800" dirty="0"/>
              <a:t>input</a:t>
            </a:r>
            <a:r>
              <a:rPr lang="ko-KR" altLang="en-US" sz="1800" dirty="0"/>
              <a:t>문 대신에 사용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input</a:t>
            </a:r>
            <a:r>
              <a:rPr lang="ko-KR" altLang="en-US" sz="1600" dirty="0"/>
              <a:t>문과의 </a:t>
            </a:r>
            <a:r>
              <a:rPr lang="ko-KR" altLang="en-US" sz="1600" dirty="0" smtClean="0"/>
              <a:t>차이 </a:t>
            </a:r>
            <a:r>
              <a:rPr lang="en-US" altLang="ko-KR" sz="1600" dirty="0" smtClean="0"/>
              <a:t>: </a:t>
            </a:r>
            <a:r>
              <a:rPr lang="ko-KR" altLang="en-US" sz="1600" dirty="0" err="1"/>
              <a:t>변수명을</a:t>
            </a:r>
            <a:r>
              <a:rPr lang="ko-KR" altLang="en-US" sz="1600" dirty="0"/>
              <a:t> 지정하여 줄 필요가 없고 </a:t>
            </a:r>
            <a:r>
              <a:rPr lang="en-US" altLang="ko-KR" sz="1600" dirty="0"/>
              <a:t>set</a:t>
            </a:r>
            <a:r>
              <a:rPr lang="ko-KR" altLang="en-US" sz="1600" dirty="0"/>
              <a:t>문에서 지정된 </a:t>
            </a:r>
            <a:r>
              <a:rPr lang="en-US" altLang="ko-KR" sz="1600" dirty="0"/>
              <a:t>data set</a:t>
            </a:r>
            <a:r>
              <a:rPr lang="ko-KR" altLang="en-US" sz="1600" dirty="0"/>
              <a:t>에서 사용된 모든 변수를 </a:t>
            </a:r>
            <a:r>
              <a:rPr lang="ko-KR" altLang="en-US" sz="1600" dirty="0" smtClean="0"/>
              <a:t>이용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따라서</a:t>
            </a:r>
            <a:r>
              <a:rPr lang="en-US" altLang="ko-KR" sz="1800" dirty="0"/>
              <a:t>, data step</a:t>
            </a:r>
            <a:r>
              <a:rPr lang="ko-KR" altLang="en-US" sz="1800" dirty="0"/>
              <a:t>을 시작할 때 </a:t>
            </a:r>
            <a:r>
              <a:rPr lang="en-US" altLang="ko-KR" sz="1800" dirty="0"/>
              <a:t>set</a:t>
            </a:r>
            <a:r>
              <a:rPr lang="ko-KR" altLang="en-US" sz="1800" dirty="0"/>
              <a:t>문이 있으면 </a:t>
            </a:r>
            <a:r>
              <a:rPr lang="en-US" altLang="ko-KR" sz="1800" dirty="0"/>
              <a:t>set </a:t>
            </a:r>
            <a:r>
              <a:rPr lang="ko-KR" altLang="en-US" sz="1800" dirty="0"/>
              <a:t>문장에서 지정된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이 가지고 있는 모든 변수에 대하여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 기억장소를 잡는다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59507"/>
              </p:ext>
            </p:extLst>
          </p:nvPr>
        </p:nvGraphicFramePr>
        <p:xfrm>
          <a:off x="3419301" y="1983120"/>
          <a:ext cx="230539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539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set data-set-name</a:t>
                      </a:r>
                      <a:r>
                        <a:rPr lang="en-US" altLang="ko-KR" sz="1800" baseline="0" dirty="0" smtClean="0"/>
                        <a:t> … ;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_set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1</a:t>
            </a:r>
            <a:r>
              <a:rPr lang="en-US" altLang="ko-KR" sz="1800" dirty="0" smtClean="0"/>
              <a:t>) </a:t>
            </a: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02" y="1690935"/>
            <a:ext cx="1954362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90935"/>
            <a:ext cx="205740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9742"/>
            <a:ext cx="3590925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13" y="4037434"/>
            <a:ext cx="2676525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13" y="5245498"/>
            <a:ext cx="2676525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19" y="4028653"/>
            <a:ext cx="2914649" cy="24966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_set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data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set</a:t>
            </a:r>
            <a:r>
              <a:rPr lang="ko-KR" altLang="en-US" sz="1800" dirty="0" smtClean="0"/>
              <a:t>의 직렬적 연결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먼저 첫 번째로 나온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의 자료를 모두 읽고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더 이상 읽을 자료가 없으면 그 다음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을 읽는다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91310"/>
              </p:ext>
            </p:extLst>
          </p:nvPr>
        </p:nvGraphicFramePr>
        <p:xfrm>
          <a:off x="2699506" y="1983120"/>
          <a:ext cx="37449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9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set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i="1" dirty="0" smtClean="0"/>
                        <a:t>data-set-name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i="1" dirty="0" err="1" smtClean="0"/>
                        <a:t>data-set-name</a:t>
                      </a:r>
                      <a:r>
                        <a:rPr lang="en-US" altLang="ko-KR" dirty="0" smtClean="0"/>
                        <a:t> … ;</a:t>
                      </a:r>
                      <a:endParaRPr lang="en-US" altLang="ko-K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717032"/>
            <a:ext cx="1944215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76" y="3717032"/>
            <a:ext cx="22005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2200562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612085"/>
            <a:ext cx="2847975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_set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lvl="1" indent="-285750">
              <a:spcBef>
                <a:spcPts val="600"/>
              </a:spcBef>
              <a:buSzPct val="70000"/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22" y="1710076"/>
            <a:ext cx="2190750" cy="3267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79" y="1710076"/>
            <a:ext cx="2200563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78" y="2636912"/>
            <a:ext cx="2200564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78" y="3573016"/>
            <a:ext cx="4352925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_merge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data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set</a:t>
            </a:r>
            <a:r>
              <a:rPr lang="ko-KR" altLang="en-US" sz="1800" dirty="0" smtClean="0"/>
              <a:t>의 병렬적 연결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merge</a:t>
            </a:r>
            <a:r>
              <a:rPr lang="ko-KR" altLang="en-US" sz="1800" dirty="0"/>
              <a:t>문에 나타난 모든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을 나타난 순서대로 읽는다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 모든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의 모든 </a:t>
            </a:r>
            <a:r>
              <a:rPr lang="ko-KR" altLang="en-US" sz="1800" dirty="0" err="1"/>
              <a:t>관측값을</a:t>
            </a:r>
            <a:r>
              <a:rPr lang="ko-KR" altLang="en-US" sz="1800" dirty="0"/>
              <a:t> 읽을 때까지 읽게 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endParaRPr lang="ko-KR" altLang="en-US" sz="18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27" y="3717032"/>
            <a:ext cx="1890713" cy="305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97520"/>
              </p:ext>
            </p:extLst>
          </p:nvPr>
        </p:nvGraphicFramePr>
        <p:xfrm>
          <a:off x="2519629" y="1983120"/>
          <a:ext cx="41047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47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merge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i="1" dirty="0" smtClean="0"/>
                        <a:t>data-set-name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i="1" dirty="0" err="1" smtClean="0"/>
                        <a:t>data-set-name</a:t>
                      </a:r>
                      <a:r>
                        <a:rPr lang="en-US" altLang="ko-KR" dirty="0" smtClean="0"/>
                        <a:t> … ;</a:t>
                      </a:r>
                      <a:endParaRPr lang="en-US" altLang="ko-K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2200563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4702145"/>
            <a:ext cx="2200564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5638249"/>
            <a:ext cx="437197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입출력</a:t>
            </a:r>
            <a:r>
              <a:rPr lang="en-US" altLang="ko-KR" sz="2800" b="1" dirty="0"/>
              <a:t>_merge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병렬 병합의 </a:t>
            </a:r>
            <a:r>
              <a:rPr lang="en-US" altLang="ko-KR" sz="1800" dirty="0"/>
              <a:t>data </a:t>
            </a:r>
            <a:r>
              <a:rPr lang="ko-KR" altLang="en-US" sz="1800" dirty="0"/>
              <a:t>결과</a:t>
            </a:r>
            <a:endParaRPr lang="en-US" altLang="ko-KR" sz="1800" dirty="0"/>
          </a:p>
          <a:p>
            <a:pPr marL="514350" lvl="1" indent="-285750">
              <a:buFont typeface="Wingdings" pitchFamily="2" charset="2"/>
              <a:buChar char="Ø"/>
            </a:pPr>
            <a:r>
              <a:rPr lang="ko-KR" altLang="en-US" sz="1600" dirty="0"/>
              <a:t>예</a:t>
            </a:r>
            <a:r>
              <a:rPr lang="en-US" altLang="ko-KR" sz="1600" dirty="0"/>
              <a:t>1)</a:t>
            </a:r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2)</a:t>
            </a:r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788670" lvl="2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502920" lvl="2" indent="0">
              <a:buNone/>
            </a:pPr>
            <a:endParaRPr lang="en-US" altLang="ko-KR" sz="1600" dirty="0"/>
          </a:p>
          <a:p>
            <a:pPr marL="502920" lvl="2" indent="0">
              <a:buNone/>
            </a:pPr>
            <a:endParaRPr lang="en-US" altLang="ko-KR" sz="16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3)</a:t>
            </a:r>
          </a:p>
          <a:p>
            <a:pPr lvl="1">
              <a:buFont typeface="Wingdings" pitchFamily="2" charset="2"/>
              <a:buChar char="Ø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6224"/>
              </p:ext>
            </p:extLst>
          </p:nvPr>
        </p:nvGraphicFramePr>
        <p:xfrm>
          <a:off x="1644352" y="1988840"/>
          <a:ext cx="609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[one]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[two]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[three]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z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z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 smtClean="0"/>
                        <a:t>+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latin typeface="맑은 고딕"/>
                          <a:ea typeface="맑은 고딕"/>
                          <a:cs typeface="Arial"/>
                        </a:rPr>
                        <a:t>⇒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72909"/>
              </p:ext>
            </p:extLst>
          </p:nvPr>
        </p:nvGraphicFramePr>
        <p:xfrm>
          <a:off x="1644352" y="3501008"/>
          <a:ext cx="54864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[one]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[two]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[three]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 smtClean="0"/>
                        <a:t>+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latin typeface="맑은 고딕"/>
                          <a:ea typeface="맑은 고딕"/>
                          <a:cs typeface="Arial"/>
                        </a:rPr>
                        <a:t>⇒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4851"/>
              </p:ext>
            </p:extLst>
          </p:nvPr>
        </p:nvGraphicFramePr>
        <p:xfrm>
          <a:off x="1644352" y="5085184"/>
          <a:ext cx="60960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[one]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[two]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[three]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z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x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y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z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 smtClean="0"/>
                        <a:t>+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latin typeface="맑은 고딕"/>
                          <a:ea typeface="맑은 고딕"/>
                          <a:cs typeface="Arial"/>
                        </a:rPr>
                        <a:t>⇒</a:t>
                      </a:r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62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 읽기</a:t>
            </a:r>
            <a:r>
              <a:rPr lang="en-US" altLang="ko-KR" sz="2800" b="1" dirty="0"/>
              <a:t>: @@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input</a:t>
            </a:r>
            <a:r>
              <a:rPr lang="ko-KR" altLang="en-US" sz="1800" dirty="0"/>
              <a:t>문에서 연속적으로 자료를 읽게 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보통 </a:t>
            </a:r>
            <a:r>
              <a:rPr lang="en-US" altLang="ko-KR" sz="1800" dirty="0"/>
              <a:t>input</a:t>
            </a:r>
            <a:r>
              <a:rPr lang="ko-KR" altLang="en-US" sz="1800" dirty="0"/>
              <a:t>문에서 한 줄이 읽혀지면</a:t>
            </a:r>
            <a:r>
              <a:rPr lang="en-US" altLang="ko-KR" sz="1800" dirty="0"/>
              <a:t>, </a:t>
            </a:r>
            <a:r>
              <a:rPr lang="ko-KR" altLang="en-US" sz="1800" dirty="0"/>
              <a:t>그 다음에는 다음 줄이 읽혀지는데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줄을 바꾸지 않고 연속하여 자료를 읽으려면 </a:t>
            </a:r>
            <a:r>
              <a:rPr lang="en-US" altLang="ko-KR" sz="1800" dirty="0"/>
              <a:t>@@</a:t>
            </a:r>
            <a:r>
              <a:rPr lang="ko-KR" altLang="en-US" sz="1800" dirty="0"/>
              <a:t>을 사용한다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예</a:t>
            </a:r>
            <a:r>
              <a:rPr lang="en-US" altLang="ko-KR" sz="1800" dirty="0"/>
              <a:t>)		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비교</a:t>
            </a:r>
            <a:r>
              <a:rPr lang="en-US" altLang="ko-KR" sz="1800" dirty="0"/>
              <a:t>) </a:t>
            </a:r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42753"/>
            <a:ext cx="183832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16" y="3342753"/>
            <a:ext cx="1838324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16" y="5229200"/>
            <a:ext cx="142875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00"/>
            <a:ext cx="147637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895</TotalTime>
  <Words>685</Words>
  <Application>Microsoft Office PowerPoint</Application>
  <PresentationFormat>화면 슬라이드 쇼(4:3)</PresentationFormat>
  <Paragraphs>366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오렌지</vt:lpstr>
      <vt:lpstr>회귀분석 실습</vt:lpstr>
      <vt:lpstr>자료의 입출력_infile문</vt:lpstr>
      <vt:lpstr>자료의 입출력_set문</vt:lpstr>
      <vt:lpstr>자료의 입출력_set문</vt:lpstr>
      <vt:lpstr>자료의 입출력_set문</vt:lpstr>
      <vt:lpstr>자료의 입출력_set문</vt:lpstr>
      <vt:lpstr>자료의 입출력_merge문</vt:lpstr>
      <vt:lpstr>자료의 입출력_merge문</vt:lpstr>
      <vt:lpstr>자료 읽기: @@</vt:lpstr>
      <vt:lpstr>자료 읽기: @@</vt:lpstr>
      <vt:lpstr>label문</vt:lpstr>
      <vt:lpstr>예제1) exam data</vt:lpstr>
      <vt:lpstr>PROCESURE STEP</vt:lpstr>
      <vt:lpstr>proc print문</vt:lpstr>
      <vt:lpstr>proc sort문</vt:lpstr>
      <vt:lpstr>proc means문</vt:lpstr>
      <vt:lpstr>예제2) college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</dc:creator>
  <cp:lastModifiedBy>kuksunghee</cp:lastModifiedBy>
  <cp:revision>66</cp:revision>
  <dcterms:created xsi:type="dcterms:W3CDTF">2011-03-07T11:30:19Z</dcterms:created>
  <dcterms:modified xsi:type="dcterms:W3CDTF">2013-09-23T03:53:43Z</dcterms:modified>
</cp:coreProperties>
</file>