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8" r:id="rId3"/>
    <p:sldId id="260" r:id="rId4"/>
    <p:sldId id="281" r:id="rId5"/>
    <p:sldId id="280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>
      <p:cViewPr>
        <p:scale>
          <a:sx n="74" d="100"/>
          <a:sy n="74" d="100"/>
        </p:scale>
        <p:origin x="-2280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3BA8B0-188E-4C0D-8348-51AA73716D87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5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1AC4CC-6C80-4D2D-95B4-0B3F855ADC02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25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6B04CB1-E4D8-4B6C-A395-EE0260F28835}" type="datetime1">
              <a:rPr lang="ko-KR" altLang="en-US" smtClean="0">
                <a:solidFill>
                  <a:srgbClr val="E3DCCF"/>
                </a:solidFill>
              </a:rPr>
              <a:pPr/>
              <a:t>2013-09-30</a:t>
            </a:fld>
            <a:endParaRPr lang="ko-KR" altLang="en-US">
              <a:solidFill>
                <a:srgbClr val="E3DCCF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>
              <a:solidFill>
                <a:srgbClr val="E3DCCF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28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A5A5-E97E-432C-B714-D5A0022B0A8E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03230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937A-CB74-4E01-BE83-15E59A814A90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1406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43AEFB-C4CE-4E7F-AFEF-6B47B78DD5AB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31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58FD-5D56-46DC-BEDE-1B9A47EEB5CC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452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CEBA80-0C8F-44C8-92D4-A554CBB26003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93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260AEA-64B8-4267-A325-202655537C92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9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1D5F-C372-4976-B33E-201C569A6AE2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20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4627-3336-4E71-8501-DCDF28BD1842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7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7113139-B149-45B9-8BDA-DE00D544F12F}" type="datetime1">
              <a:rPr lang="ko-KR" altLang="en-US" smtClean="0">
                <a:solidFill>
                  <a:srgbClr val="46464A"/>
                </a:solidFill>
              </a:rPr>
              <a:pPr/>
              <a:t>2013-09-30</a:t>
            </a:fld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>
              <a:solidFill>
                <a:srgbClr val="46464A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803F769-7875-41BD-8CC6-D59236683B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1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회귀분석 실습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 </a:t>
            </a:r>
            <a:r>
              <a:rPr lang="en-US" altLang="ko-KR" sz="2400" dirty="0" smtClean="0"/>
              <a:t>Structured Query Language (SQL)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734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40466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2. </a:t>
            </a:r>
            <a:r>
              <a:rPr lang="ko-KR" altLang="en-US" sz="4000" dirty="0" smtClean="0">
                <a:solidFill>
                  <a:srgbClr val="46464A"/>
                </a:solidFill>
              </a:rPr>
              <a:t>전체 외부 조인 </a:t>
            </a:r>
            <a:r>
              <a:rPr lang="en-US" altLang="ko-KR" sz="4000" dirty="0" smtClean="0">
                <a:solidFill>
                  <a:srgbClr val="46464A"/>
                </a:solidFill>
              </a:rPr>
              <a:t>(FULL JOIN)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268760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rgbClr val="46464A"/>
                </a:solidFill>
              </a:rPr>
              <a:t>왼쪽</a:t>
            </a:r>
            <a:r>
              <a:rPr lang="en-US" altLang="ko-KR" sz="2400" dirty="0" smtClean="0">
                <a:solidFill>
                  <a:srgbClr val="46464A"/>
                </a:solidFill>
              </a:rPr>
              <a:t> </a:t>
            </a:r>
            <a:r>
              <a:rPr lang="ko-KR" altLang="en-US" sz="2400" dirty="0" smtClean="0">
                <a:solidFill>
                  <a:srgbClr val="46464A"/>
                </a:solidFill>
              </a:rPr>
              <a:t>외부조인과 오른쪽 외부조인을 합친 개념</a:t>
            </a:r>
            <a:endParaRPr lang="en-US" altLang="ko-KR" sz="2400" dirty="0" smtClean="0">
              <a:solidFill>
                <a:srgbClr val="46464A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rgbClr val="46464A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rgbClr val="46464A"/>
                </a:solidFill>
              </a:rPr>
              <a:t>왼쪽</a:t>
            </a:r>
            <a:r>
              <a:rPr lang="en-US" altLang="ko-KR" sz="2400" dirty="0" smtClean="0">
                <a:solidFill>
                  <a:srgbClr val="46464A"/>
                </a:solidFill>
              </a:rPr>
              <a:t>/</a:t>
            </a:r>
            <a:r>
              <a:rPr lang="ko-KR" altLang="en-US" sz="2400" dirty="0" smtClean="0">
                <a:solidFill>
                  <a:srgbClr val="46464A"/>
                </a:solidFill>
              </a:rPr>
              <a:t>오른쪽 테이블의 값이 일치하든 일치하지 않든 모두 출력하는 조인</a:t>
            </a:r>
            <a:endParaRPr lang="en-US" altLang="ko-KR" sz="2400" dirty="0" smtClean="0">
              <a:solidFill>
                <a:srgbClr val="46464A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05064"/>
            <a:ext cx="1952625" cy="129614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27" y="4005064"/>
            <a:ext cx="1676400" cy="93610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2" name="직선 화살표 연결선 11"/>
          <p:cNvCxnSpPr/>
          <p:nvPr/>
        </p:nvCxnSpPr>
        <p:spPr>
          <a:xfrm>
            <a:off x="4860032" y="4437112"/>
            <a:ext cx="936104" cy="0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945" y="4113432"/>
            <a:ext cx="3000375" cy="8953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40466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2. </a:t>
            </a:r>
            <a:r>
              <a:rPr lang="ko-KR" altLang="en-US" sz="4000" dirty="0" smtClean="0">
                <a:solidFill>
                  <a:srgbClr val="46464A"/>
                </a:solidFill>
              </a:rPr>
              <a:t>전체 외부 조인 </a:t>
            </a:r>
            <a:r>
              <a:rPr lang="en-US" altLang="ko-KR" sz="4000" dirty="0" smtClean="0">
                <a:solidFill>
                  <a:srgbClr val="46464A"/>
                </a:solidFill>
              </a:rPr>
              <a:t>(FULL JOIN)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630800"/>
            <a:ext cx="2519864" cy="1510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8000" y="4942909"/>
            <a:ext cx="7272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KUK1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KUK2</a:t>
            </a:r>
            <a:r>
              <a:rPr lang="ko-KR" altLang="en-US" dirty="0" smtClean="0"/>
              <a:t>에 대해서  </a:t>
            </a:r>
            <a:r>
              <a:rPr lang="en-US" altLang="ko-KR" dirty="0" smtClean="0"/>
              <a:t>LEFT JOIN, RIGHT JOIN</a:t>
            </a:r>
            <a:r>
              <a:rPr lang="ko-KR" altLang="en-US" dirty="0" smtClean="0"/>
              <a:t>을 수행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KUK1</a:t>
            </a:r>
            <a:r>
              <a:rPr lang="ko-KR" altLang="en-US" dirty="0" smtClean="0"/>
              <a:t>을 기준으로 수행하였기 때문에 </a:t>
            </a:r>
            <a:r>
              <a:rPr lang="en-US" altLang="ko-KR" dirty="0" smtClean="0"/>
              <a:t>KUK1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이 기준이 되어 </a:t>
            </a:r>
            <a:r>
              <a:rPr lang="en-US" altLang="ko-KR" dirty="0" smtClean="0"/>
              <a:t>KUK2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변수 전홍석 부분은 </a:t>
            </a:r>
            <a:r>
              <a:rPr lang="en-US" altLang="ko-KR" dirty="0" smtClean="0"/>
              <a:t>NULL</a:t>
            </a:r>
          </a:p>
        </p:txBody>
      </p:sp>
      <p:sp>
        <p:nvSpPr>
          <p:cNvPr id="14" name="타원 13"/>
          <p:cNvSpPr/>
          <p:nvPr/>
        </p:nvSpPr>
        <p:spPr>
          <a:xfrm>
            <a:off x="5940152" y="1988840"/>
            <a:ext cx="2016224" cy="2016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860032" y="1988840"/>
            <a:ext cx="2016224" cy="2016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76056" y="285293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Table A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285293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Table B</a:t>
            </a:r>
            <a:endParaRPr lang="ko-KR" altLang="en-US" sz="14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3557389"/>
            <a:ext cx="2428875" cy="8953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4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40466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2. </a:t>
            </a:r>
            <a:r>
              <a:rPr lang="ko-KR" altLang="en-US" sz="4000" dirty="0" smtClean="0">
                <a:solidFill>
                  <a:srgbClr val="46464A"/>
                </a:solidFill>
              </a:rPr>
              <a:t>전체 외부 조인 </a:t>
            </a:r>
            <a:r>
              <a:rPr lang="en-US" altLang="ko-KR" sz="4000" dirty="0" smtClean="0">
                <a:solidFill>
                  <a:srgbClr val="46464A"/>
                </a:solidFill>
              </a:rPr>
              <a:t>(FULL JOIN)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940152" y="1988840"/>
            <a:ext cx="2016224" cy="2016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860032" y="1988840"/>
            <a:ext cx="2016224" cy="2016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76056" y="285293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Table A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285293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Table B</a:t>
            </a:r>
            <a:endParaRPr lang="ko-KR" altLang="en-US" sz="1400" dirty="0"/>
          </a:p>
        </p:txBody>
      </p:sp>
      <p:pic>
        <p:nvPicPr>
          <p:cNvPr id="1126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630799"/>
            <a:ext cx="2520000" cy="151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4005064"/>
            <a:ext cx="2028825" cy="8640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869160"/>
            <a:ext cx="2592288" cy="1368152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02811" y="5285646"/>
            <a:ext cx="7272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COALESCE(A,B) </a:t>
            </a:r>
            <a:r>
              <a:rPr lang="ko-KR" altLang="en-US" dirty="0" smtClean="0"/>
              <a:t>함수 </a:t>
            </a:r>
            <a:endParaRPr lang="en-US" altLang="ko-KR" dirty="0"/>
          </a:p>
          <a:p>
            <a:r>
              <a:rPr lang="en-US" altLang="ko-KR" dirty="0" smtClean="0"/>
              <a:t> - A,B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인수중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아닌 선행 값을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반환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49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0466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JOIN</a:t>
            </a:r>
            <a:r>
              <a:rPr lang="ko-KR" altLang="en-US" sz="4000" dirty="0" smtClean="0">
                <a:solidFill>
                  <a:srgbClr val="46464A"/>
                </a:solidFill>
              </a:rPr>
              <a:t>의 종류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352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46464A"/>
                </a:solidFill>
              </a:rPr>
              <a:t>내부조인</a:t>
            </a:r>
            <a:r>
              <a:rPr lang="en-US" altLang="ko-KR" sz="2400" dirty="0" smtClean="0">
                <a:solidFill>
                  <a:srgbClr val="46464A"/>
                </a:solidFill>
              </a:rPr>
              <a:t>(INNER JOIN)</a:t>
            </a: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rgbClr val="46464A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46464A"/>
                </a:solidFill>
              </a:rPr>
              <a:t>왼쪽 외부조인</a:t>
            </a:r>
            <a:r>
              <a:rPr lang="en-US" altLang="ko-KR" sz="2400" dirty="0" smtClean="0">
                <a:solidFill>
                  <a:srgbClr val="46464A"/>
                </a:solidFill>
              </a:rPr>
              <a:t>(LEFT JOIN)</a:t>
            </a: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rgbClr val="46464A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46464A"/>
                </a:solidFill>
              </a:rPr>
              <a:t>오른쪽 외부 조인</a:t>
            </a:r>
            <a:r>
              <a:rPr lang="en-US" altLang="ko-KR" sz="2400" dirty="0" smtClean="0">
                <a:solidFill>
                  <a:srgbClr val="46464A"/>
                </a:solidFill>
              </a:rPr>
              <a:t>(RIGHT JOIN)</a:t>
            </a:r>
          </a:p>
          <a:p>
            <a:pPr marL="342900" indent="-342900">
              <a:buAutoNum type="arabicPeriod"/>
            </a:pPr>
            <a:endParaRPr lang="en-US" altLang="ko-KR" sz="2400" dirty="0">
              <a:solidFill>
                <a:srgbClr val="46464A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solidFill>
                  <a:srgbClr val="46464A"/>
                </a:solidFill>
              </a:rPr>
              <a:t>전체</a:t>
            </a:r>
            <a:r>
              <a:rPr lang="en-US" altLang="ko-KR" sz="2400" dirty="0" smtClean="0">
                <a:solidFill>
                  <a:srgbClr val="46464A"/>
                </a:solidFill>
              </a:rPr>
              <a:t> </a:t>
            </a:r>
            <a:r>
              <a:rPr lang="ko-KR" altLang="en-US" sz="2400" dirty="0" smtClean="0">
                <a:solidFill>
                  <a:srgbClr val="46464A"/>
                </a:solidFill>
              </a:rPr>
              <a:t>외부 조인</a:t>
            </a:r>
            <a:r>
              <a:rPr lang="en-US" altLang="ko-KR" sz="2400" dirty="0" smtClean="0">
                <a:solidFill>
                  <a:srgbClr val="46464A"/>
                </a:solidFill>
              </a:rPr>
              <a:t>(FULL JOIN)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81128"/>
            <a:ext cx="1952625" cy="129614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813" y="4581128"/>
            <a:ext cx="1704975" cy="120015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5968110"/>
            <a:ext cx="97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46464A"/>
                </a:solidFill>
              </a:rPr>
              <a:t>&lt;KUK1&gt;</a:t>
            </a:r>
            <a:endParaRPr lang="ko-KR" altLang="en-US" sz="1600" dirty="0">
              <a:solidFill>
                <a:srgbClr val="46464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99644" y="5970766"/>
            <a:ext cx="1012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46464A"/>
                </a:solidFill>
              </a:rPr>
              <a:t>&lt;KUK2&gt;</a:t>
            </a:r>
            <a:endParaRPr lang="ko-KR" altLang="en-US" sz="1600" dirty="0">
              <a:solidFill>
                <a:srgbClr val="46464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594928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46464A"/>
                </a:solidFill>
              </a:rPr>
              <a:t>&lt;KUK11&gt;</a:t>
            </a:r>
            <a:endParaRPr lang="ko-KR" altLang="en-US" sz="1600" dirty="0">
              <a:solidFill>
                <a:srgbClr val="46464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19547" y="5932403"/>
            <a:ext cx="12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46464A"/>
                </a:solidFill>
              </a:rPr>
              <a:t>&lt;KUK22&gt;</a:t>
            </a:r>
            <a:endParaRPr lang="ko-KR" altLang="en-US" sz="1600" dirty="0">
              <a:solidFill>
                <a:srgbClr val="46464A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27" y="4581128"/>
            <a:ext cx="1676400" cy="93610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581128"/>
            <a:ext cx="1743075" cy="93610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40466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1. </a:t>
            </a:r>
            <a:r>
              <a:rPr lang="ko-KR" altLang="en-US" sz="4000" dirty="0" smtClean="0">
                <a:solidFill>
                  <a:srgbClr val="46464A"/>
                </a:solidFill>
              </a:rPr>
              <a:t>내부조인</a:t>
            </a:r>
            <a:r>
              <a:rPr lang="en-US" altLang="ko-KR" sz="4000" dirty="0" smtClean="0">
                <a:solidFill>
                  <a:srgbClr val="46464A"/>
                </a:solidFill>
              </a:rPr>
              <a:t>(INNER JOIN)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rgbClr val="46464A"/>
                </a:solidFill>
              </a:rPr>
              <a:t>한쪽</a:t>
            </a:r>
            <a:r>
              <a:rPr lang="en-US" altLang="ko-KR" sz="2400" dirty="0" smtClean="0">
                <a:solidFill>
                  <a:srgbClr val="46464A"/>
                </a:solidFill>
              </a:rPr>
              <a:t> </a:t>
            </a:r>
            <a:r>
              <a:rPr lang="ko-KR" altLang="en-US" sz="2400" dirty="0" smtClean="0">
                <a:solidFill>
                  <a:srgbClr val="46464A"/>
                </a:solidFill>
              </a:rPr>
              <a:t>테이블에 있는 열의 값과 다른 테이블에 있는 열의 값이 일치하는 행을 반환</a:t>
            </a:r>
            <a:endParaRPr lang="en-US" altLang="ko-KR" sz="2400" dirty="0" smtClean="0">
              <a:solidFill>
                <a:srgbClr val="46464A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rgbClr val="46464A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rgbClr val="46464A"/>
                </a:solidFill>
              </a:rPr>
              <a:t>내부 조인은 단순히 연결만 한 개념이 아니라 결합 </a:t>
            </a:r>
            <a:r>
              <a:rPr lang="ko-KR" altLang="en-US" sz="2400" dirty="0" err="1" smtClean="0">
                <a:solidFill>
                  <a:srgbClr val="46464A"/>
                </a:solidFill>
              </a:rPr>
              <a:t>조건값이</a:t>
            </a:r>
            <a:r>
              <a:rPr lang="ko-KR" altLang="en-US" sz="2400" dirty="0" smtClean="0">
                <a:solidFill>
                  <a:srgbClr val="46464A"/>
                </a:solidFill>
              </a:rPr>
              <a:t> 일치하는 것만 결합작업을 수행</a:t>
            </a:r>
            <a:r>
              <a:rPr lang="en-US" altLang="ko-KR" sz="2400" dirty="0" smtClean="0">
                <a:solidFill>
                  <a:srgbClr val="46464A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82041"/>
            <a:ext cx="2409825" cy="647159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4860032" y="4905620"/>
            <a:ext cx="936104" cy="0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81128"/>
            <a:ext cx="1952625" cy="129614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27" y="4581128"/>
            <a:ext cx="1676400" cy="93610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40466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1. </a:t>
            </a:r>
            <a:r>
              <a:rPr lang="ko-KR" altLang="en-US" sz="4000" dirty="0" smtClean="0">
                <a:solidFill>
                  <a:srgbClr val="46464A"/>
                </a:solidFill>
              </a:rPr>
              <a:t>내부조인</a:t>
            </a:r>
            <a:r>
              <a:rPr lang="en-US" altLang="ko-KR" sz="4000" dirty="0" smtClean="0">
                <a:solidFill>
                  <a:srgbClr val="46464A"/>
                </a:solidFill>
              </a:rPr>
              <a:t>(INNER JOIN)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2448272" cy="17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365103"/>
            <a:ext cx="2448000" cy="172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4860032" y="1988840"/>
            <a:ext cx="3168352" cy="2016224"/>
            <a:chOff x="3851920" y="1700808"/>
            <a:chExt cx="3168352" cy="2016224"/>
          </a:xfrm>
        </p:grpSpPr>
        <p:sp>
          <p:nvSpPr>
            <p:cNvPr id="3" name="타원 2"/>
            <p:cNvSpPr/>
            <p:nvPr/>
          </p:nvSpPr>
          <p:spPr>
            <a:xfrm>
              <a:off x="3851920" y="1700808"/>
              <a:ext cx="2016224" cy="20162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932040" y="1700808"/>
              <a:ext cx="2016224" cy="20162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148064" y="2492896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67944" y="2564904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Table A</a:t>
              </a:r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2160" y="2564904"/>
              <a:ext cx="1008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Table B</a:t>
              </a:r>
              <a:endParaRPr lang="ko-KR" altLang="en-US" sz="1400" dirty="0"/>
            </a:p>
          </p:txBody>
        </p:sp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95" y="4822278"/>
            <a:ext cx="2486025" cy="69495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404664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1. </a:t>
            </a:r>
            <a:r>
              <a:rPr lang="ko-KR" altLang="en-US" sz="4000" dirty="0" smtClean="0">
                <a:solidFill>
                  <a:srgbClr val="46464A"/>
                </a:solidFill>
              </a:rPr>
              <a:t>내부조인</a:t>
            </a:r>
            <a:r>
              <a:rPr lang="en-US" altLang="ko-KR" sz="4000" dirty="0" smtClean="0">
                <a:solidFill>
                  <a:srgbClr val="46464A"/>
                </a:solidFill>
              </a:rPr>
              <a:t>( INNER JOIN)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2714997" cy="3312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351" y="3081523"/>
            <a:ext cx="2486025" cy="69495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4265091" y="3429000"/>
            <a:ext cx="936104" cy="0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0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40466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2. </a:t>
            </a:r>
            <a:r>
              <a:rPr lang="ko-KR" altLang="en-US" sz="4000" dirty="0" smtClean="0">
                <a:solidFill>
                  <a:srgbClr val="46464A"/>
                </a:solidFill>
              </a:rPr>
              <a:t>외부조</a:t>
            </a:r>
            <a:r>
              <a:rPr lang="ko-KR" altLang="en-US" sz="4000" dirty="0">
                <a:solidFill>
                  <a:srgbClr val="46464A"/>
                </a:solidFill>
              </a:rPr>
              <a:t>인</a:t>
            </a:r>
            <a:r>
              <a:rPr lang="en-US" altLang="ko-KR" sz="4000" dirty="0" smtClean="0">
                <a:solidFill>
                  <a:srgbClr val="46464A"/>
                </a:solidFill>
              </a:rPr>
              <a:t>(LEFT JOIN)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268760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rgbClr val="46464A"/>
                </a:solidFill>
              </a:rPr>
              <a:t>왼쪽</a:t>
            </a:r>
            <a:r>
              <a:rPr lang="en-US" altLang="ko-KR" sz="2400" dirty="0" smtClean="0">
                <a:solidFill>
                  <a:srgbClr val="46464A"/>
                </a:solidFill>
              </a:rPr>
              <a:t> </a:t>
            </a:r>
            <a:r>
              <a:rPr lang="ko-KR" altLang="en-US" sz="2400" dirty="0" smtClean="0">
                <a:solidFill>
                  <a:srgbClr val="46464A"/>
                </a:solidFill>
              </a:rPr>
              <a:t>테이블을 기준으로 조인 작업을 수행</a:t>
            </a:r>
            <a:r>
              <a:rPr lang="en-US" altLang="ko-KR" sz="2400" dirty="0" smtClean="0">
                <a:solidFill>
                  <a:srgbClr val="46464A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rgbClr val="46464A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rgbClr val="46464A"/>
                </a:solidFill>
              </a:rPr>
              <a:t>오른쪽 테이블에 일치하는 값이 없어도 왼쪽 테이블의 데이터는 모두 출력</a:t>
            </a:r>
            <a:r>
              <a:rPr lang="en-US" altLang="ko-KR" sz="2400" dirty="0" smtClean="0">
                <a:solidFill>
                  <a:srgbClr val="46464A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rgbClr val="46464A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rgbClr val="46464A"/>
                </a:solidFill>
              </a:rPr>
              <a:t>이때 오른쪽에 없는 데이터는 </a:t>
            </a:r>
            <a:r>
              <a:rPr lang="ko-KR" altLang="en-US" sz="2400" dirty="0" err="1" smtClean="0">
                <a:solidFill>
                  <a:srgbClr val="46464A"/>
                </a:solidFill>
              </a:rPr>
              <a:t>결측치로</a:t>
            </a:r>
            <a:r>
              <a:rPr lang="ko-KR" altLang="en-US" sz="2400" dirty="0" smtClean="0">
                <a:solidFill>
                  <a:srgbClr val="46464A"/>
                </a:solidFill>
              </a:rPr>
              <a:t> 삽입</a:t>
            </a:r>
            <a:r>
              <a:rPr lang="en-US" altLang="ko-KR" sz="2400" dirty="0" smtClean="0">
                <a:solidFill>
                  <a:srgbClr val="46464A"/>
                </a:solidFill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07" y="4581128"/>
            <a:ext cx="2409825" cy="93610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81128"/>
            <a:ext cx="1952625" cy="129614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27" y="4581128"/>
            <a:ext cx="1676400" cy="93610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>
            <a:off x="4860032" y="4905620"/>
            <a:ext cx="936104" cy="0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2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5940152" y="1988840"/>
            <a:ext cx="2016224" cy="2016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860032" y="1988840"/>
            <a:ext cx="2016224" cy="201622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76056" y="285293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Table A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020272" y="285293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Table B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40466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2. </a:t>
            </a:r>
            <a:r>
              <a:rPr lang="ko-KR" altLang="en-US" sz="4000" dirty="0" smtClean="0">
                <a:solidFill>
                  <a:srgbClr val="46464A"/>
                </a:solidFill>
              </a:rPr>
              <a:t>외부조</a:t>
            </a:r>
            <a:r>
              <a:rPr lang="ko-KR" altLang="en-US" sz="4000" dirty="0">
                <a:solidFill>
                  <a:srgbClr val="46464A"/>
                </a:solidFill>
              </a:rPr>
              <a:t>인</a:t>
            </a:r>
            <a:r>
              <a:rPr lang="en-US" altLang="ko-KR" sz="4000" dirty="0" smtClean="0">
                <a:solidFill>
                  <a:srgbClr val="46464A"/>
                </a:solidFill>
              </a:rPr>
              <a:t>(LEFT JOIN)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631087"/>
            <a:ext cx="2448000" cy="172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2" y="4005064"/>
            <a:ext cx="2448000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25144"/>
            <a:ext cx="2409825" cy="936104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0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40466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2. </a:t>
            </a:r>
            <a:r>
              <a:rPr lang="ko-KR" altLang="en-US" sz="4000" dirty="0" smtClean="0">
                <a:solidFill>
                  <a:srgbClr val="46464A"/>
                </a:solidFill>
              </a:rPr>
              <a:t>외부조</a:t>
            </a:r>
            <a:r>
              <a:rPr lang="ko-KR" altLang="en-US" sz="4000" dirty="0">
                <a:solidFill>
                  <a:srgbClr val="46464A"/>
                </a:solidFill>
              </a:rPr>
              <a:t>인</a:t>
            </a:r>
            <a:r>
              <a:rPr lang="en-US" altLang="ko-KR" sz="4000" dirty="0" smtClean="0">
                <a:solidFill>
                  <a:srgbClr val="46464A"/>
                </a:solidFill>
              </a:rPr>
              <a:t>(LEFT JOIN)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pic>
        <p:nvPicPr>
          <p:cNvPr id="717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630800"/>
            <a:ext cx="2735888" cy="2014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336" y="1630800"/>
            <a:ext cx="2278992" cy="1222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336" y="3248980"/>
            <a:ext cx="2428875" cy="792088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8000" y="4653136"/>
            <a:ext cx="727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KUK1 </a:t>
            </a:r>
            <a:r>
              <a:rPr lang="ko-KR" altLang="en-US" dirty="0" smtClean="0"/>
              <a:t>테이블에는 존재하지만 </a:t>
            </a:r>
            <a:r>
              <a:rPr lang="en-US" altLang="ko-KR" dirty="0" smtClean="0"/>
              <a:t>KUK2</a:t>
            </a:r>
            <a:r>
              <a:rPr lang="ko-KR" altLang="en-US" dirty="0" smtClean="0"/>
              <a:t>에는 존재하지 않는 데이터 만을 출력한다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8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40466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46464A"/>
                </a:solidFill>
              </a:rPr>
              <a:t>2. </a:t>
            </a:r>
            <a:r>
              <a:rPr lang="ko-KR" altLang="en-US" sz="4000" dirty="0" smtClean="0">
                <a:solidFill>
                  <a:srgbClr val="46464A"/>
                </a:solidFill>
              </a:rPr>
              <a:t>외부조</a:t>
            </a:r>
            <a:r>
              <a:rPr lang="ko-KR" altLang="en-US" sz="4000" dirty="0">
                <a:solidFill>
                  <a:srgbClr val="46464A"/>
                </a:solidFill>
              </a:rPr>
              <a:t>인</a:t>
            </a:r>
            <a:r>
              <a:rPr lang="en-US" altLang="ko-KR" sz="4000" dirty="0" smtClean="0">
                <a:solidFill>
                  <a:srgbClr val="46464A"/>
                </a:solidFill>
              </a:rPr>
              <a:t>(LEFT JOIN)</a:t>
            </a:r>
            <a:endParaRPr lang="ko-KR" altLang="en-US" sz="4000" dirty="0">
              <a:solidFill>
                <a:srgbClr val="46464A"/>
              </a:solidFill>
            </a:endParaRPr>
          </a:p>
        </p:txBody>
      </p:sp>
      <p:pic>
        <p:nvPicPr>
          <p:cNvPr id="819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" y="1630800"/>
            <a:ext cx="2663880" cy="1942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042" y="1988840"/>
            <a:ext cx="2419350" cy="875531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4265091" y="2348880"/>
            <a:ext cx="936104" cy="0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8000" y="4653136"/>
            <a:ext cx="727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KUK1 </a:t>
            </a:r>
            <a:r>
              <a:rPr lang="ko-KR" altLang="en-US" dirty="0" smtClean="0"/>
              <a:t>테이블에서</a:t>
            </a:r>
            <a:r>
              <a:rPr lang="en-US" altLang="ko-KR" dirty="0" smtClean="0"/>
              <a:t> 150 </a:t>
            </a:r>
            <a:r>
              <a:rPr lang="ko-KR" altLang="en-US" dirty="0" smtClean="0"/>
              <a:t>미만을 대상으로 결합 작업을 수행한 것으로</a:t>
            </a:r>
            <a:r>
              <a:rPr lang="en-US" altLang="ko-KR" dirty="0" smtClean="0"/>
              <a:t>, KEY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150</a:t>
            </a:r>
            <a:r>
              <a:rPr lang="ko-KR" altLang="en-US" dirty="0"/>
              <a:t> </a:t>
            </a:r>
            <a:r>
              <a:rPr lang="ko-KR" altLang="en-US" dirty="0" smtClean="0"/>
              <a:t>미만의 </a:t>
            </a:r>
            <a:r>
              <a:rPr lang="en-US" altLang="ko-KR" dirty="0" smtClean="0"/>
              <a:t>JUMSU</a:t>
            </a:r>
            <a:r>
              <a:rPr lang="ko-KR" altLang="en-US" dirty="0" smtClean="0"/>
              <a:t>만 가지고 온다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88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오렌지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279</Words>
  <Application>Microsoft Office PowerPoint</Application>
  <PresentationFormat>화면 슬라이드 쇼(4:3)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Office 테마</vt:lpstr>
      <vt:lpstr>오렌지</vt:lpstr>
      <vt:lpstr>회귀분석 실습  Structured Query Language (SQL)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kuksunghee</cp:lastModifiedBy>
  <cp:revision>72</cp:revision>
  <dcterms:created xsi:type="dcterms:W3CDTF">2006-10-05T04:04:58Z</dcterms:created>
  <dcterms:modified xsi:type="dcterms:W3CDTF">2013-09-30T03:05:51Z</dcterms:modified>
</cp:coreProperties>
</file>