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60" r:id="rId4"/>
    <p:sldId id="281" r:id="rId5"/>
    <p:sldId id="280" r:id="rId6"/>
    <p:sldId id="259" r:id="rId7"/>
    <p:sldId id="282" r:id="rId8"/>
    <p:sldId id="283" r:id="rId9"/>
    <p:sldId id="284" r:id="rId10"/>
    <p:sldId id="262" r:id="rId11"/>
    <p:sldId id="263" r:id="rId12"/>
    <p:sldId id="285" r:id="rId13"/>
    <p:sldId id="286" r:id="rId14"/>
    <p:sldId id="287" r:id="rId15"/>
    <p:sldId id="28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74" d="100"/>
          <a:sy n="74" d="100"/>
        </p:scale>
        <p:origin x="-2280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3BA8B0-188E-4C0D-8348-51AA73716D87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5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1AC4CC-6C80-4D2D-95B4-0B3F855ADC02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2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B04CB1-E4D8-4B6C-A395-EE0260F28835}" type="datetime1">
              <a:rPr lang="ko-KR" altLang="en-US" smtClean="0">
                <a:solidFill>
                  <a:srgbClr val="E3DCCF"/>
                </a:solidFill>
              </a:rPr>
              <a:pPr/>
              <a:t>2013-09-23</a:t>
            </a:fld>
            <a:endParaRPr lang="ko-KR" altLang="en-US">
              <a:solidFill>
                <a:srgbClr val="E3DCC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>
              <a:solidFill>
                <a:srgbClr val="E3DCCF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2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A5A5-E97E-432C-B714-D5A0022B0A8E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323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37A-CB74-4E01-BE83-15E59A814A90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40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43AEFB-C4CE-4E7F-AFEF-6B47B78DD5AB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31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8FD-5D56-46DC-BEDE-1B9A47EEB5CC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52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CEBA80-0C8F-44C8-92D4-A554CBB26003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9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260AEA-64B8-4267-A325-202655537C92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9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1D5F-C372-4976-B33E-201C569A6AE2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20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4627-3336-4E71-8501-DCDF28BD1842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113139-B149-45B9-8BDA-DE00D544F12F}" type="datetime1">
              <a:rPr lang="ko-KR" altLang="en-US" smtClean="0">
                <a:solidFill>
                  <a:srgbClr val="46464A"/>
                </a:solidFill>
              </a:rPr>
              <a:pPr/>
              <a:t>2013-09-23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회귀분석 실습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</a:t>
            </a:r>
            <a:r>
              <a:rPr lang="en-US" altLang="ko-KR" sz="2400" dirty="0" smtClean="0"/>
              <a:t>Structured Query Language (SQL)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734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46464A"/>
                </a:solidFill>
              </a:rPr>
              <a:t>Select</a:t>
            </a:r>
            <a:r>
              <a:rPr lang="ko-KR" altLang="en-US" sz="2400" dirty="0" smtClean="0">
                <a:solidFill>
                  <a:srgbClr val="46464A"/>
                </a:solidFill>
              </a:rPr>
              <a:t>문을 이용한 테이블의 질의</a:t>
            </a:r>
            <a:r>
              <a:rPr lang="en-US" altLang="ko-KR" sz="2400" dirty="0" smtClean="0">
                <a:solidFill>
                  <a:srgbClr val="46464A"/>
                </a:solidFill>
              </a:rPr>
              <a:t>(3)   </a:t>
            </a: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0" y="1252800"/>
            <a:ext cx="3600000" cy="149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6752"/>
            <a:ext cx="2131200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4355976" y="1988840"/>
            <a:ext cx="1080120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0" y="4077072"/>
            <a:ext cx="3600000" cy="149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355976" y="4869160"/>
            <a:ext cx="1080120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05312"/>
            <a:ext cx="2131200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46464A"/>
                </a:solidFill>
              </a:rPr>
              <a:t>Select</a:t>
            </a:r>
            <a:r>
              <a:rPr lang="ko-KR" altLang="en-US" sz="2400" dirty="0" smtClean="0">
                <a:solidFill>
                  <a:srgbClr val="46464A"/>
                </a:solidFill>
              </a:rPr>
              <a:t>문을 이용한 테이블의 질의</a:t>
            </a:r>
            <a:r>
              <a:rPr lang="en-US" altLang="ko-KR" sz="2400" dirty="0" smtClean="0">
                <a:solidFill>
                  <a:srgbClr val="46464A"/>
                </a:solidFill>
              </a:rPr>
              <a:t>(4)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42483"/>
              </p:ext>
            </p:extLst>
          </p:nvPr>
        </p:nvGraphicFramePr>
        <p:xfrm>
          <a:off x="1187625" y="1963649"/>
          <a:ext cx="6768750" cy="391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250"/>
                <a:gridCol w="2256250"/>
                <a:gridCol w="2256250"/>
              </a:tblGrid>
              <a:tr h="43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정의</a:t>
                      </a:r>
                      <a:endParaRPr lang="ko-KR" altLang="en-US" dirty="0"/>
                    </a:p>
                  </a:txBody>
                  <a:tcPr/>
                </a:tc>
              </a:tr>
              <a:tr h="43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3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FREQ,N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</a:t>
                      </a:r>
                      <a:r>
                        <a:rPr lang="ko-KR" altLang="en-US" baseline="0" dirty="0" smtClean="0"/>
                        <a:t> 제외</a:t>
                      </a:r>
                      <a:r>
                        <a:rPr lang="ko-KR" altLang="en-US" dirty="0" smtClean="0"/>
                        <a:t> 개수</a:t>
                      </a:r>
                      <a:endParaRPr lang="ko-KR" altLang="en-US" dirty="0"/>
                    </a:p>
                  </a:txBody>
                  <a:tcPr/>
                </a:tc>
              </a:tr>
              <a:tr h="43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</a:t>
                      </a:r>
                      <a:endParaRPr lang="ko-KR" altLang="en-US" dirty="0"/>
                    </a:p>
                  </a:txBody>
                  <a:tcPr/>
                </a:tc>
              </a:tr>
              <a:tr h="43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</a:t>
                      </a:r>
                      <a:endParaRPr lang="ko-KR" altLang="en-US" dirty="0"/>
                    </a:p>
                  </a:txBody>
                  <a:tcPr/>
                </a:tc>
              </a:tr>
              <a:tr h="434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합계</a:t>
                      </a:r>
                      <a:endParaRPr lang="ko-KR" altLang="en-US" dirty="0"/>
                    </a:p>
                  </a:txBody>
                  <a:tcPr/>
                </a:tc>
              </a:tr>
              <a:tr h="4348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NMISS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결측</a:t>
                      </a:r>
                      <a:r>
                        <a:rPr lang="ko-KR" altLang="en-US" dirty="0" smtClean="0"/>
                        <a:t> 개수</a:t>
                      </a:r>
                      <a:endParaRPr lang="ko-KR" altLang="en-US" dirty="0"/>
                    </a:p>
                  </a:txBody>
                  <a:tcPr/>
                </a:tc>
              </a:tr>
              <a:tr h="4348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표준 편차</a:t>
                      </a:r>
                      <a:endParaRPr lang="ko-KR" altLang="en-US" dirty="0"/>
                    </a:p>
                  </a:txBody>
                  <a:tcPr/>
                </a:tc>
              </a:tr>
              <a:tr h="4348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134076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A"/>
                </a:solidFill>
              </a:rPr>
              <a:t>&lt;</a:t>
            </a:r>
            <a:r>
              <a:rPr lang="ko-KR" altLang="en-US" sz="2000" dirty="0" smtClean="0">
                <a:solidFill>
                  <a:srgbClr val="46464A"/>
                </a:solidFill>
              </a:rPr>
              <a:t>요약함수</a:t>
            </a:r>
            <a:r>
              <a:rPr lang="en-US" altLang="ko-KR" sz="2000" dirty="0" smtClean="0">
                <a:solidFill>
                  <a:srgbClr val="46464A"/>
                </a:solidFill>
              </a:rPr>
              <a:t>&gt;</a:t>
            </a:r>
            <a:endParaRPr lang="ko-KR" altLang="en-US" sz="2000" dirty="0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46464A"/>
                </a:solidFill>
              </a:rPr>
              <a:t>Select</a:t>
            </a:r>
            <a:r>
              <a:rPr lang="ko-KR" altLang="en-US" sz="2400" dirty="0" smtClean="0">
                <a:solidFill>
                  <a:srgbClr val="46464A"/>
                </a:solidFill>
              </a:rPr>
              <a:t>문을 이용한 테이블의 질의</a:t>
            </a:r>
            <a:r>
              <a:rPr lang="en-US" altLang="ko-KR" sz="2400" dirty="0" smtClean="0">
                <a:solidFill>
                  <a:srgbClr val="46464A"/>
                </a:solidFill>
              </a:rPr>
              <a:t>(4)  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55976" y="1988840"/>
            <a:ext cx="1080120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55976" y="4869160"/>
            <a:ext cx="1080120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3600000" cy="149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68760"/>
            <a:ext cx="21312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16412"/>
            <a:ext cx="3600000" cy="149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4509118"/>
            <a:ext cx="2131200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2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46464A"/>
                </a:solidFill>
              </a:rPr>
              <a:t>Select</a:t>
            </a:r>
            <a:r>
              <a:rPr lang="ko-KR" altLang="en-US" sz="2400" dirty="0" smtClean="0">
                <a:solidFill>
                  <a:srgbClr val="46464A"/>
                </a:solidFill>
              </a:rPr>
              <a:t>문을 이용한 테이블의 질의</a:t>
            </a:r>
            <a:r>
              <a:rPr lang="en-US" altLang="ko-KR" sz="2400" dirty="0" smtClean="0">
                <a:solidFill>
                  <a:srgbClr val="46464A"/>
                </a:solidFill>
              </a:rPr>
              <a:t>(4)  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55976" y="1988840"/>
            <a:ext cx="1080120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55976" y="4869160"/>
            <a:ext cx="1080120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6701"/>
            <a:ext cx="3600000" cy="149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2" y="1556792"/>
            <a:ext cx="194421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005064"/>
            <a:ext cx="3600000" cy="149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2" y="4293096"/>
            <a:ext cx="194421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6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&lt;</a:t>
            </a:r>
            <a:r>
              <a:rPr lang="ko-KR" altLang="en-US" sz="4000" dirty="0" smtClean="0">
                <a:solidFill>
                  <a:srgbClr val="46464A"/>
                </a:solidFill>
              </a:rPr>
              <a:t>과제</a:t>
            </a:r>
            <a:r>
              <a:rPr lang="en-US" altLang="ko-KR" sz="4000" dirty="0" smtClean="0">
                <a:solidFill>
                  <a:srgbClr val="46464A"/>
                </a:solidFill>
              </a:rPr>
              <a:t>&gt;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628800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200" dirty="0" smtClean="0">
                <a:solidFill>
                  <a:srgbClr val="46464A"/>
                </a:solidFill>
              </a:rPr>
              <a:t>데이터 </a:t>
            </a:r>
            <a:r>
              <a:rPr lang="en-US" altLang="ko-KR" sz="2200" dirty="0" smtClean="0">
                <a:solidFill>
                  <a:srgbClr val="46464A"/>
                </a:solidFill>
              </a:rPr>
              <a:t>kbl1</a:t>
            </a:r>
            <a:r>
              <a:rPr lang="ko-KR" altLang="en-US" sz="2200" dirty="0" smtClean="0">
                <a:solidFill>
                  <a:srgbClr val="46464A"/>
                </a:solidFill>
              </a:rPr>
              <a:t>을 사용하여 각 팀의 </a:t>
            </a:r>
            <a:r>
              <a:rPr lang="ko-KR" altLang="en-US" sz="2200" dirty="0" err="1" smtClean="0">
                <a:solidFill>
                  <a:srgbClr val="46464A"/>
                </a:solidFill>
              </a:rPr>
              <a:t>가드진이</a:t>
            </a:r>
            <a:r>
              <a:rPr lang="ko-KR" altLang="en-US" sz="2200" dirty="0" smtClean="0">
                <a:solidFill>
                  <a:srgbClr val="46464A"/>
                </a:solidFill>
              </a:rPr>
              <a:t> 얻은 총 득점 계산</a:t>
            </a:r>
            <a:r>
              <a:rPr lang="en-US" altLang="ko-KR" sz="2200" dirty="0" smtClean="0">
                <a:solidFill>
                  <a:srgbClr val="46464A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200" dirty="0">
              <a:solidFill>
                <a:srgbClr val="46464A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 smtClean="0">
                <a:solidFill>
                  <a:srgbClr val="46464A"/>
                </a:solidFill>
              </a:rPr>
              <a:t>계산한 총 득점을 오름차순으로 정렬</a:t>
            </a:r>
            <a:r>
              <a:rPr lang="en-US" altLang="ko-KR" sz="2200" dirty="0" smtClean="0">
                <a:solidFill>
                  <a:srgbClr val="46464A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200" dirty="0">
              <a:solidFill>
                <a:srgbClr val="46464A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 smtClean="0">
                <a:solidFill>
                  <a:srgbClr val="46464A"/>
                </a:solidFill>
              </a:rPr>
              <a:t>위 결과를 이름이 </a:t>
            </a:r>
            <a:r>
              <a:rPr lang="en-US" altLang="ko-KR" sz="2200" dirty="0" smtClean="0">
                <a:solidFill>
                  <a:srgbClr val="46464A"/>
                </a:solidFill>
              </a:rPr>
              <a:t>‘report’</a:t>
            </a:r>
            <a:r>
              <a:rPr lang="ko-KR" altLang="en-US" sz="2200" dirty="0" smtClean="0">
                <a:solidFill>
                  <a:srgbClr val="46464A"/>
                </a:solidFill>
              </a:rPr>
              <a:t>인 새로운 데이터 테이블로 생성</a:t>
            </a:r>
            <a:r>
              <a:rPr lang="en-US" altLang="ko-KR" sz="2200" dirty="0" smtClean="0">
                <a:solidFill>
                  <a:srgbClr val="46464A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200" dirty="0">
              <a:solidFill>
                <a:srgbClr val="46464A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200" dirty="0" smtClean="0">
                <a:solidFill>
                  <a:srgbClr val="46464A"/>
                </a:solidFill>
              </a:rPr>
              <a:t>SAS </a:t>
            </a:r>
            <a:r>
              <a:rPr lang="ko-KR" altLang="en-US" sz="2200" dirty="0" smtClean="0">
                <a:solidFill>
                  <a:srgbClr val="46464A"/>
                </a:solidFill>
              </a:rPr>
              <a:t>코드로 저장</a:t>
            </a:r>
            <a:r>
              <a:rPr lang="en-US" altLang="ko-KR" sz="2200" dirty="0" smtClean="0">
                <a:solidFill>
                  <a:srgbClr val="46464A"/>
                </a:solidFill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87090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SQL</a:t>
            </a:r>
            <a:r>
              <a:rPr lang="ko-KR" altLang="en-US" dirty="0" smtClean="0">
                <a:solidFill>
                  <a:srgbClr val="FF0000"/>
                </a:solidFill>
              </a:rPr>
              <a:t>을 사용할 것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과제 제출시 학번으로 저장하여 제출 할 것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524" y="1872114"/>
            <a:ext cx="85689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solidFill>
                  <a:srgbClr val="46464A"/>
                </a:solidFill>
              </a:rPr>
              <a:t>Structured Query Language </a:t>
            </a:r>
            <a:r>
              <a:rPr lang="ko-KR" altLang="en-US" sz="2200" dirty="0" smtClean="0">
                <a:solidFill>
                  <a:srgbClr val="46464A"/>
                </a:solidFill>
              </a:rPr>
              <a:t>의 약어로 </a:t>
            </a:r>
            <a:r>
              <a:rPr lang="ko-KR" altLang="en-US" sz="2200" dirty="0" err="1" smtClean="0">
                <a:solidFill>
                  <a:srgbClr val="46464A"/>
                </a:solidFill>
              </a:rPr>
              <a:t>관계형</a:t>
            </a:r>
            <a:r>
              <a:rPr lang="ko-KR" altLang="en-US" sz="2200" dirty="0" smtClean="0">
                <a:solidFill>
                  <a:srgbClr val="46464A"/>
                </a:solidFill>
              </a:rPr>
              <a:t> 데이터 베이스의 쿼리 툴</a:t>
            </a:r>
            <a:endParaRPr lang="en-US" altLang="ko-KR" sz="2200" dirty="0" smtClean="0">
              <a:solidFill>
                <a:srgbClr val="4646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 smtClean="0">
              <a:solidFill>
                <a:srgbClr val="4646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rgbClr val="46464A"/>
                </a:solidFill>
              </a:rPr>
              <a:t>데이터에 대한 조회</a:t>
            </a:r>
            <a:r>
              <a:rPr lang="en-US" altLang="ko-KR" sz="2200" dirty="0" smtClean="0">
                <a:solidFill>
                  <a:srgbClr val="46464A"/>
                </a:solidFill>
              </a:rPr>
              <a:t>, </a:t>
            </a:r>
            <a:r>
              <a:rPr lang="ko-KR" altLang="en-US" sz="2200" dirty="0" smtClean="0">
                <a:solidFill>
                  <a:srgbClr val="46464A"/>
                </a:solidFill>
              </a:rPr>
              <a:t>갱신 등의 여러 작업이 가능</a:t>
            </a:r>
            <a:endParaRPr lang="en-US" altLang="ko-KR" sz="2200" dirty="0" smtClean="0">
              <a:solidFill>
                <a:srgbClr val="4646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rgbClr val="4646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solidFill>
                  <a:srgbClr val="46464A"/>
                </a:solidFill>
              </a:rPr>
              <a:t>데이터 테이블 작업에 특화됨</a:t>
            </a:r>
            <a:endParaRPr lang="en-US" altLang="ko-KR" sz="2200" dirty="0" smtClean="0">
              <a:solidFill>
                <a:srgbClr val="4646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91155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SQL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step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과는 달리 주로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문장으로 종료된다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SQL</a:t>
            </a:r>
            <a:r>
              <a:rPr lang="ko-KR" altLang="en-US" sz="4000" dirty="0">
                <a:solidFill>
                  <a:srgbClr val="46464A"/>
                </a:solidFill>
              </a:rPr>
              <a:t> </a:t>
            </a:r>
            <a:r>
              <a:rPr lang="ko-KR" altLang="en-US" sz="4000" dirty="0" smtClean="0">
                <a:solidFill>
                  <a:srgbClr val="46464A"/>
                </a:solidFill>
              </a:rPr>
              <a:t>소개 및 장점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812880"/>
            <a:ext cx="7687169" cy="341632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46464A"/>
                </a:solidFill>
              </a:rPr>
              <a:t>Proc</a:t>
            </a:r>
            <a:r>
              <a:rPr lang="en-US" altLang="ko-KR" sz="2400" dirty="0" smtClean="0">
                <a:solidFill>
                  <a:srgbClr val="46464A"/>
                </a:solidFill>
              </a:rPr>
              <a:t> </a:t>
            </a:r>
            <a:r>
              <a:rPr lang="en-US" altLang="ko-KR" sz="2400" dirty="0" err="1" smtClean="0">
                <a:solidFill>
                  <a:srgbClr val="46464A"/>
                </a:solidFill>
              </a:rPr>
              <a:t>sql</a:t>
            </a:r>
            <a:r>
              <a:rPr lang="en-US" altLang="ko-KR" sz="2400" dirty="0" smtClean="0">
                <a:solidFill>
                  <a:srgbClr val="46464A"/>
                </a:solidFill>
              </a:rPr>
              <a:t>;</a:t>
            </a:r>
          </a:p>
          <a:p>
            <a:r>
              <a:rPr lang="en-US" altLang="ko-KR" sz="2400" dirty="0" smtClean="0">
                <a:solidFill>
                  <a:srgbClr val="46464A"/>
                </a:solidFill>
              </a:rPr>
              <a:t>	&lt;create table tablename-1&gt;</a:t>
            </a:r>
          </a:p>
          <a:p>
            <a:r>
              <a:rPr lang="en-US" altLang="ko-KR" sz="2400" dirty="0" smtClean="0">
                <a:solidFill>
                  <a:srgbClr val="46464A"/>
                </a:solidFill>
              </a:rPr>
              <a:t>	select column-1 &lt;, column-2&gt;…</a:t>
            </a:r>
          </a:p>
          <a:p>
            <a:r>
              <a:rPr lang="en-US" altLang="ko-KR" sz="2400" dirty="0" smtClean="0">
                <a:solidFill>
                  <a:srgbClr val="46464A"/>
                </a:solidFill>
              </a:rPr>
              <a:t>	from table-1 &lt;, table-2&gt;…</a:t>
            </a:r>
          </a:p>
          <a:p>
            <a:r>
              <a:rPr lang="en-US" altLang="ko-KR" sz="2400" dirty="0" smtClean="0">
                <a:solidFill>
                  <a:srgbClr val="46464A"/>
                </a:solidFill>
              </a:rPr>
              <a:t>	&lt;where expression&gt;</a:t>
            </a:r>
          </a:p>
          <a:p>
            <a:r>
              <a:rPr lang="en-US" altLang="ko-KR" sz="2400" dirty="0" smtClean="0">
                <a:solidFill>
                  <a:srgbClr val="46464A"/>
                </a:solidFill>
              </a:rPr>
              <a:t>	&lt;group by column-1 &lt;, column-2&gt;…&gt;</a:t>
            </a:r>
          </a:p>
          <a:p>
            <a:r>
              <a:rPr lang="en-US" altLang="ko-KR" sz="2400" dirty="0" smtClean="0">
                <a:solidFill>
                  <a:srgbClr val="46464A"/>
                </a:solidFill>
              </a:rPr>
              <a:t>	&lt;having expression&gt;</a:t>
            </a:r>
          </a:p>
          <a:p>
            <a:r>
              <a:rPr lang="en-US" altLang="ko-KR" sz="2400" dirty="0" smtClean="0">
                <a:solidFill>
                  <a:srgbClr val="46464A"/>
                </a:solidFill>
              </a:rPr>
              <a:t>	&lt;order by column-1 &lt;, column-2&gt;… &lt;</a:t>
            </a:r>
            <a:r>
              <a:rPr lang="en-US" altLang="ko-KR" sz="2400" dirty="0" err="1" smtClean="0">
                <a:solidFill>
                  <a:srgbClr val="46464A"/>
                </a:solidFill>
              </a:rPr>
              <a:t>desc</a:t>
            </a:r>
            <a:r>
              <a:rPr lang="en-US" altLang="ko-KR" sz="2400" dirty="0" smtClean="0">
                <a:solidFill>
                  <a:srgbClr val="46464A"/>
                </a:solidFill>
              </a:rPr>
              <a:t>&gt;&gt;;</a:t>
            </a:r>
          </a:p>
          <a:p>
            <a:r>
              <a:rPr lang="en-US" altLang="ko-KR" sz="2400" dirty="0" smtClean="0">
                <a:solidFill>
                  <a:srgbClr val="46464A"/>
                </a:solidFill>
              </a:rPr>
              <a:t>Quit;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46464A"/>
                </a:solidFill>
              </a:rPr>
              <a:t>Proc</a:t>
            </a:r>
            <a:r>
              <a:rPr lang="en-US" altLang="ko-KR" sz="4000" dirty="0" smtClean="0">
                <a:solidFill>
                  <a:srgbClr val="46464A"/>
                </a:solidFill>
              </a:rPr>
              <a:t> </a:t>
            </a:r>
            <a:r>
              <a:rPr lang="en-US" altLang="ko-KR" sz="4000" dirty="0" err="1" smtClean="0">
                <a:solidFill>
                  <a:srgbClr val="46464A"/>
                </a:solidFill>
              </a:rPr>
              <a:t>sql</a:t>
            </a:r>
            <a:r>
              <a:rPr lang="en-US" altLang="ko-KR" sz="4000" dirty="0" smtClean="0">
                <a:solidFill>
                  <a:srgbClr val="46464A"/>
                </a:solidFill>
              </a:rPr>
              <a:t> </a:t>
            </a:r>
            <a:r>
              <a:rPr lang="ko-KR" altLang="en-US" sz="4000" dirty="0" smtClean="0">
                <a:solidFill>
                  <a:srgbClr val="46464A"/>
                </a:solidFill>
              </a:rPr>
              <a:t>구문 구조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21713"/>
            <a:ext cx="8174712" cy="1883351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95536" y="4206567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A"/>
                </a:solidFill>
              </a:rPr>
              <a:t>Team : </a:t>
            </a:r>
            <a:r>
              <a:rPr lang="ko-KR" altLang="en-US" sz="2000" dirty="0" smtClean="0">
                <a:solidFill>
                  <a:srgbClr val="46464A"/>
                </a:solidFill>
              </a:rPr>
              <a:t>팀 이름</a:t>
            </a:r>
            <a:endParaRPr lang="en-US" altLang="ko-KR" sz="2000" dirty="0" smtClean="0">
              <a:solidFill>
                <a:srgbClr val="46464A"/>
              </a:solidFill>
            </a:endParaRPr>
          </a:p>
          <a:p>
            <a:r>
              <a:rPr lang="en-US" altLang="ko-KR" sz="2000" dirty="0" smtClean="0">
                <a:solidFill>
                  <a:srgbClr val="46464A"/>
                </a:solidFill>
              </a:rPr>
              <a:t>Name : </a:t>
            </a:r>
            <a:r>
              <a:rPr lang="ko-KR" altLang="en-US" sz="2000" dirty="0" smtClean="0">
                <a:solidFill>
                  <a:srgbClr val="46464A"/>
                </a:solidFill>
              </a:rPr>
              <a:t>선수 이름</a:t>
            </a:r>
            <a:endParaRPr lang="en-US" altLang="ko-KR" sz="2000" dirty="0" smtClean="0">
              <a:solidFill>
                <a:srgbClr val="46464A"/>
              </a:solidFill>
            </a:endParaRPr>
          </a:p>
          <a:p>
            <a:r>
              <a:rPr lang="en-US" altLang="ko-KR" sz="2000" dirty="0" err="1" smtClean="0">
                <a:solidFill>
                  <a:srgbClr val="46464A"/>
                </a:solidFill>
              </a:rPr>
              <a:t>Posi</a:t>
            </a:r>
            <a:r>
              <a:rPr lang="en-US" altLang="ko-KR" sz="2000" dirty="0" smtClean="0">
                <a:solidFill>
                  <a:srgbClr val="46464A"/>
                </a:solidFill>
              </a:rPr>
              <a:t> : </a:t>
            </a:r>
            <a:r>
              <a:rPr lang="ko-KR" altLang="en-US" sz="2000" dirty="0" smtClean="0">
                <a:solidFill>
                  <a:srgbClr val="46464A"/>
                </a:solidFill>
              </a:rPr>
              <a:t>포지션</a:t>
            </a:r>
            <a:endParaRPr lang="en-US" altLang="ko-KR" sz="2000" dirty="0" smtClean="0">
              <a:solidFill>
                <a:srgbClr val="46464A"/>
              </a:solidFill>
            </a:endParaRPr>
          </a:p>
          <a:p>
            <a:r>
              <a:rPr lang="en-US" altLang="ko-KR" sz="2000" dirty="0" err="1" smtClean="0">
                <a:solidFill>
                  <a:srgbClr val="46464A"/>
                </a:solidFill>
              </a:rPr>
              <a:t>Backn</a:t>
            </a:r>
            <a:r>
              <a:rPr lang="en-US" altLang="ko-KR" sz="2000" dirty="0" smtClean="0">
                <a:solidFill>
                  <a:srgbClr val="46464A"/>
                </a:solidFill>
              </a:rPr>
              <a:t> : </a:t>
            </a:r>
            <a:r>
              <a:rPr lang="ko-KR" altLang="en-US" sz="2000" dirty="0" err="1" smtClean="0">
                <a:solidFill>
                  <a:srgbClr val="46464A"/>
                </a:solidFill>
              </a:rPr>
              <a:t>등번호</a:t>
            </a:r>
            <a:endParaRPr lang="en-US" altLang="ko-KR" sz="2000" dirty="0" smtClean="0">
              <a:solidFill>
                <a:srgbClr val="46464A"/>
              </a:solidFill>
            </a:endParaRPr>
          </a:p>
          <a:p>
            <a:r>
              <a:rPr lang="en-US" altLang="ko-KR" sz="2000" dirty="0" smtClean="0">
                <a:solidFill>
                  <a:srgbClr val="46464A"/>
                </a:solidFill>
              </a:rPr>
              <a:t>Score : </a:t>
            </a:r>
            <a:r>
              <a:rPr lang="ko-KR" altLang="en-US" sz="2000" dirty="0" smtClean="0">
                <a:solidFill>
                  <a:srgbClr val="46464A"/>
                </a:solidFill>
              </a:rPr>
              <a:t>득점</a:t>
            </a:r>
            <a:endParaRPr lang="en-US" altLang="ko-KR" sz="2000" dirty="0" smtClean="0">
              <a:solidFill>
                <a:srgbClr val="46464A"/>
              </a:solidFill>
            </a:endParaRPr>
          </a:p>
          <a:p>
            <a:r>
              <a:rPr lang="en-US" altLang="ko-KR" sz="2000" dirty="0" err="1" smtClean="0">
                <a:solidFill>
                  <a:srgbClr val="46464A"/>
                </a:solidFill>
              </a:rPr>
              <a:t>Freeth</a:t>
            </a:r>
            <a:r>
              <a:rPr lang="en-US" altLang="ko-KR" sz="2000" dirty="0" smtClean="0">
                <a:solidFill>
                  <a:srgbClr val="46464A"/>
                </a:solidFill>
              </a:rPr>
              <a:t> : </a:t>
            </a:r>
            <a:r>
              <a:rPr lang="ko-KR" altLang="en-US" sz="2000" dirty="0" smtClean="0">
                <a:solidFill>
                  <a:srgbClr val="46464A"/>
                </a:solidFill>
              </a:rPr>
              <a:t>자유투에 의한 득점</a:t>
            </a:r>
            <a:endParaRPr lang="en-US" altLang="ko-KR" sz="2000" dirty="0" smtClean="0">
              <a:solidFill>
                <a:srgbClr val="46464A"/>
              </a:solidFill>
            </a:endParaRPr>
          </a:p>
          <a:p>
            <a:r>
              <a:rPr lang="en-US" altLang="ko-KR" sz="2000" dirty="0" err="1" smtClean="0">
                <a:solidFill>
                  <a:srgbClr val="46464A"/>
                </a:solidFill>
              </a:rPr>
              <a:t>Freetry</a:t>
            </a:r>
            <a:r>
              <a:rPr lang="en-US" altLang="ko-KR" sz="2000" dirty="0" smtClean="0">
                <a:solidFill>
                  <a:srgbClr val="46464A"/>
                </a:solidFill>
              </a:rPr>
              <a:t> : </a:t>
            </a:r>
            <a:r>
              <a:rPr lang="ko-KR" altLang="en-US" sz="2000" dirty="0" smtClean="0">
                <a:solidFill>
                  <a:srgbClr val="46464A"/>
                </a:solidFill>
              </a:rPr>
              <a:t>자유투 시도횟수</a:t>
            </a:r>
            <a:endParaRPr lang="en-US" altLang="ko-KR" sz="2000" dirty="0" smtClean="0">
              <a:solidFill>
                <a:srgbClr val="46464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221088"/>
            <a:ext cx="2683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46464A"/>
                </a:solidFill>
              </a:rPr>
              <a:t>Reb</a:t>
            </a:r>
            <a:r>
              <a:rPr lang="en-US" altLang="ko-KR" sz="2000" dirty="0" smtClean="0">
                <a:solidFill>
                  <a:srgbClr val="46464A"/>
                </a:solidFill>
              </a:rPr>
              <a:t> : </a:t>
            </a:r>
            <a:r>
              <a:rPr lang="ko-KR" altLang="en-US" sz="2000" dirty="0" smtClean="0">
                <a:solidFill>
                  <a:srgbClr val="46464A"/>
                </a:solidFill>
              </a:rPr>
              <a:t>리바운드</a:t>
            </a:r>
            <a:endParaRPr lang="en-US" altLang="ko-KR" sz="2000" dirty="0" smtClean="0">
              <a:solidFill>
                <a:srgbClr val="46464A"/>
              </a:solidFill>
            </a:endParaRPr>
          </a:p>
          <a:p>
            <a:r>
              <a:rPr lang="en-US" altLang="ko-KR" sz="2000" dirty="0" smtClean="0">
                <a:solidFill>
                  <a:srgbClr val="46464A"/>
                </a:solidFill>
              </a:rPr>
              <a:t>Assist : </a:t>
            </a:r>
            <a:r>
              <a:rPr lang="ko-KR" altLang="en-US" sz="2000" dirty="0" smtClean="0">
                <a:solidFill>
                  <a:srgbClr val="46464A"/>
                </a:solidFill>
              </a:rPr>
              <a:t>어시스트</a:t>
            </a:r>
            <a:endParaRPr lang="en-US" altLang="ko-KR" sz="2000" dirty="0" smtClean="0">
              <a:solidFill>
                <a:srgbClr val="46464A"/>
              </a:solidFill>
            </a:endParaRPr>
          </a:p>
          <a:p>
            <a:r>
              <a:rPr lang="en-US" altLang="ko-KR" sz="2000" dirty="0" err="1" smtClean="0">
                <a:solidFill>
                  <a:srgbClr val="46464A"/>
                </a:solidFill>
              </a:rPr>
              <a:t>Foult</a:t>
            </a:r>
            <a:r>
              <a:rPr lang="en-US" altLang="ko-KR" sz="2000" dirty="0" smtClean="0">
                <a:solidFill>
                  <a:srgbClr val="46464A"/>
                </a:solidFill>
              </a:rPr>
              <a:t> : </a:t>
            </a:r>
            <a:r>
              <a:rPr lang="ko-KR" altLang="en-US" sz="2000" dirty="0" smtClean="0">
                <a:solidFill>
                  <a:srgbClr val="46464A"/>
                </a:solidFill>
              </a:rPr>
              <a:t>반칙횟수</a:t>
            </a:r>
            <a:endParaRPr lang="en-US" altLang="ko-KR" sz="2000" dirty="0" smtClean="0">
              <a:solidFill>
                <a:srgbClr val="46464A"/>
              </a:solidFill>
            </a:endParaRPr>
          </a:p>
          <a:p>
            <a:r>
              <a:rPr lang="en-US" altLang="ko-KR" sz="2000" dirty="0" smtClean="0">
                <a:solidFill>
                  <a:srgbClr val="46464A"/>
                </a:solidFill>
              </a:rPr>
              <a:t>Time : </a:t>
            </a:r>
            <a:r>
              <a:rPr lang="ko-KR" altLang="en-US" sz="2000" dirty="0" smtClean="0">
                <a:solidFill>
                  <a:srgbClr val="46464A"/>
                </a:solidFill>
              </a:rPr>
              <a:t>경기출장시간</a:t>
            </a:r>
            <a:endParaRPr lang="en-US" altLang="ko-KR" sz="2000" dirty="0" smtClean="0">
              <a:solidFill>
                <a:srgbClr val="46464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404664"/>
            <a:ext cx="81747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46464A"/>
                </a:solidFill>
              </a:rPr>
              <a:t>연습용 데이터 </a:t>
            </a:r>
            <a:r>
              <a:rPr lang="en-US" altLang="ko-KR" sz="2400" dirty="0" smtClean="0">
                <a:solidFill>
                  <a:srgbClr val="46464A"/>
                </a:solidFill>
              </a:rPr>
              <a:t>(kbl1) :</a:t>
            </a:r>
          </a:p>
          <a:p>
            <a:endParaRPr lang="en-US" altLang="ko-KR" sz="2400" dirty="0" smtClean="0">
              <a:solidFill>
                <a:srgbClr val="46464A"/>
              </a:solidFill>
            </a:endParaRPr>
          </a:p>
          <a:p>
            <a:r>
              <a:rPr lang="en-US" altLang="ko-KR" sz="2200" dirty="0" smtClean="0">
                <a:solidFill>
                  <a:srgbClr val="46464A"/>
                </a:solidFill>
              </a:rPr>
              <a:t>1997</a:t>
            </a:r>
            <a:r>
              <a:rPr lang="ko-KR" altLang="en-US" sz="2200" dirty="0" smtClean="0">
                <a:solidFill>
                  <a:srgbClr val="46464A"/>
                </a:solidFill>
              </a:rPr>
              <a:t>년 </a:t>
            </a:r>
            <a:r>
              <a:rPr lang="en-US" altLang="ko-KR" sz="2200" dirty="0" smtClean="0">
                <a:solidFill>
                  <a:srgbClr val="46464A"/>
                </a:solidFill>
              </a:rPr>
              <a:t>12</a:t>
            </a:r>
            <a:r>
              <a:rPr lang="ko-KR" altLang="en-US" sz="2200" dirty="0" smtClean="0">
                <a:solidFill>
                  <a:srgbClr val="46464A"/>
                </a:solidFill>
              </a:rPr>
              <a:t>월 세 번째 주 일요일 벌어진 농구경기 기록에서</a:t>
            </a:r>
            <a:endParaRPr lang="en-US" altLang="ko-KR" sz="2200" dirty="0" smtClean="0">
              <a:solidFill>
                <a:srgbClr val="46464A"/>
              </a:solidFill>
            </a:endParaRPr>
          </a:p>
          <a:p>
            <a:r>
              <a:rPr lang="ko-KR" altLang="en-US" sz="2200" dirty="0" smtClean="0">
                <a:solidFill>
                  <a:srgbClr val="46464A"/>
                </a:solidFill>
              </a:rPr>
              <a:t>공헌도가 높은 </a:t>
            </a:r>
            <a:r>
              <a:rPr lang="en-US" altLang="ko-KR" sz="2200" dirty="0" smtClean="0">
                <a:solidFill>
                  <a:srgbClr val="46464A"/>
                </a:solidFill>
              </a:rPr>
              <a:t>12</a:t>
            </a:r>
            <a:r>
              <a:rPr lang="ko-KR" altLang="en-US" sz="2200" dirty="0" smtClean="0">
                <a:solidFill>
                  <a:srgbClr val="46464A"/>
                </a:solidFill>
              </a:rPr>
              <a:t>명의 선수들의 기록</a:t>
            </a:r>
            <a:endParaRPr lang="en-US" altLang="ko-KR" sz="2200" dirty="0" smtClean="0">
              <a:solidFill>
                <a:srgbClr val="4646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3600400" cy="149557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852936"/>
            <a:ext cx="72104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46464A"/>
                </a:solidFill>
              </a:rPr>
              <a:t>Select</a:t>
            </a:r>
            <a:r>
              <a:rPr lang="ko-KR" altLang="en-US" sz="2400" dirty="0" smtClean="0">
                <a:solidFill>
                  <a:srgbClr val="46464A"/>
                </a:solidFill>
              </a:rPr>
              <a:t>문을 이용한 테이블의 질의</a:t>
            </a:r>
            <a:r>
              <a:rPr lang="en-US" altLang="ko-KR" sz="2400" dirty="0" smtClean="0">
                <a:solidFill>
                  <a:srgbClr val="46464A"/>
                </a:solidFill>
              </a:rPr>
              <a:t>(1)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46464A"/>
                </a:solidFill>
              </a:rPr>
              <a:t>Select</a:t>
            </a:r>
            <a:r>
              <a:rPr lang="ko-KR" altLang="en-US" sz="2400" dirty="0" smtClean="0">
                <a:solidFill>
                  <a:srgbClr val="46464A"/>
                </a:solidFill>
              </a:rPr>
              <a:t>문을 이용한 테이블의 질의</a:t>
            </a:r>
            <a:r>
              <a:rPr lang="en-US" altLang="ko-KR" sz="2400" dirty="0" smtClean="0">
                <a:solidFill>
                  <a:srgbClr val="46464A"/>
                </a:solidFill>
              </a:rPr>
              <a:t>(1)   </a:t>
            </a:r>
          </a:p>
        </p:txBody>
      </p:sp>
      <p:pic>
        <p:nvPicPr>
          <p:cNvPr id="205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1270396"/>
            <a:ext cx="3600000" cy="149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515307" y="3036142"/>
            <a:ext cx="6113386" cy="3705226"/>
            <a:chOff x="1925937" y="2906518"/>
            <a:chExt cx="6113386" cy="370522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937" y="2906519"/>
              <a:ext cx="1085850" cy="370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677" y="2906518"/>
              <a:ext cx="3334646" cy="3580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16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46464A"/>
                </a:solidFill>
              </a:rPr>
              <a:t>Select</a:t>
            </a:r>
            <a:r>
              <a:rPr lang="ko-KR" altLang="en-US" sz="2400" dirty="0" smtClean="0">
                <a:solidFill>
                  <a:srgbClr val="46464A"/>
                </a:solidFill>
              </a:rPr>
              <a:t>문을 이용한 테이블의 질의</a:t>
            </a:r>
            <a:r>
              <a:rPr lang="en-US" altLang="ko-KR" sz="2400" dirty="0" smtClean="0">
                <a:solidFill>
                  <a:srgbClr val="46464A"/>
                </a:solidFill>
              </a:rPr>
              <a:t>(1)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1"/>
            <a:ext cx="4032448" cy="216024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827584" y="3645024"/>
            <a:ext cx="7632848" cy="2736304"/>
            <a:chOff x="1043608" y="3700881"/>
            <a:chExt cx="7161981" cy="199735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717032"/>
              <a:ext cx="3267075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700881"/>
              <a:ext cx="3057525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직선 연결선 5"/>
          <p:cNvCxnSpPr/>
          <p:nvPr/>
        </p:nvCxnSpPr>
        <p:spPr>
          <a:xfrm>
            <a:off x="2568519" y="1844824"/>
            <a:ext cx="85135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46464A"/>
                </a:solidFill>
              </a:rPr>
              <a:t>Select</a:t>
            </a:r>
            <a:r>
              <a:rPr lang="ko-KR" altLang="en-US" sz="2400" dirty="0" smtClean="0">
                <a:solidFill>
                  <a:srgbClr val="46464A"/>
                </a:solidFill>
              </a:rPr>
              <a:t>문을 이용한 테이블의 질의</a:t>
            </a:r>
            <a:r>
              <a:rPr lang="en-US" altLang="ko-KR" sz="2400" dirty="0" smtClean="0">
                <a:solidFill>
                  <a:srgbClr val="46464A"/>
                </a:solidFill>
              </a:rPr>
              <a:t>(1)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10916"/>
            <a:ext cx="3744416" cy="228218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90836"/>
            <a:ext cx="3312368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7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46464A"/>
                </a:solidFill>
              </a:rPr>
              <a:t>Select</a:t>
            </a:r>
            <a:r>
              <a:rPr lang="ko-KR" altLang="en-US" sz="2400" dirty="0" smtClean="0">
                <a:solidFill>
                  <a:srgbClr val="46464A"/>
                </a:solidFill>
              </a:rPr>
              <a:t>문을 이용한 테이블의 질의</a:t>
            </a:r>
            <a:r>
              <a:rPr lang="en-US" altLang="ko-KR" sz="2400" dirty="0" smtClean="0">
                <a:solidFill>
                  <a:srgbClr val="46464A"/>
                </a:solidFill>
              </a:rPr>
              <a:t>(2)   </a:t>
            </a:r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0" y="1250908"/>
            <a:ext cx="3600000" cy="149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50" y="1196752"/>
            <a:ext cx="213117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355976" y="1988840"/>
            <a:ext cx="1080120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32684"/>
            <a:ext cx="3600000" cy="149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35" y="3988785"/>
            <a:ext cx="2131200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4355976" y="4869160"/>
            <a:ext cx="1080120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오렌지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262</Words>
  <Application>Microsoft Office PowerPoint</Application>
  <PresentationFormat>화면 슬라이드 쇼(4:3)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오렌지</vt:lpstr>
      <vt:lpstr>회귀분석 실습  Structured Query Language (SQL)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kuksunghee</cp:lastModifiedBy>
  <cp:revision>65</cp:revision>
  <dcterms:created xsi:type="dcterms:W3CDTF">2006-10-05T04:04:58Z</dcterms:created>
  <dcterms:modified xsi:type="dcterms:W3CDTF">2013-09-23T04:07:40Z</dcterms:modified>
</cp:coreProperties>
</file>