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0" r:id="rId1"/>
  </p:sldMasterIdLst>
  <p:notesMasterIdLst>
    <p:notesMasterId r:id="rId22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409" r:id="rId11"/>
    <p:sldId id="317" r:id="rId12"/>
    <p:sldId id="408" r:id="rId13"/>
    <p:sldId id="318" r:id="rId14"/>
    <p:sldId id="319" r:id="rId15"/>
    <p:sldId id="320" r:id="rId16"/>
    <p:sldId id="321" r:id="rId17"/>
    <p:sldId id="411" r:id="rId18"/>
    <p:sldId id="410" r:id="rId19"/>
    <p:sldId id="413" r:id="rId20"/>
    <p:sldId id="41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1" autoAdjust="0"/>
    <p:restoredTop sz="94690" autoAdjust="0"/>
  </p:normalViewPr>
  <p:slideViewPr>
    <p:cSldViewPr>
      <p:cViewPr>
        <p:scale>
          <a:sx n="75" d="100"/>
          <a:sy n="75" d="100"/>
        </p:scale>
        <p:origin x="-1224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831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BEF-EE92-486B-8784-5FED09F7CF99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E10D-1E9D-4525-B73C-3FD171E3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3BA8B0-188E-4C0D-8348-51AA73716D87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1D5F-C372-4976-B33E-201C569A6AE2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627-3336-4E71-8501-DCDF28BD1842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1AC4CC-6C80-4D2D-95B4-0B3F855ADC02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B04CB1-E4D8-4B6C-A395-EE0260F28835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A5A5-E97E-432C-B714-D5A0022B0A8E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37A-CB74-4E01-BE83-15E59A814A90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3AEFB-C4CE-4E7F-AFEF-6B47B78DD5AB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8FD-5D56-46DC-BEDE-1B9A47EEB5CC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CEBA80-0C8F-44C8-92D4-A554CBB26003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260AEA-64B8-4267-A325-202655537C92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113139-B149-45B9-8BDA-DE00D544F12F}" type="datetime1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회귀분석 실습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</a:t>
            </a:r>
            <a:r>
              <a:rPr lang="en-US" altLang="ko-KR" sz="2400" dirty="0" smtClean="0"/>
              <a:t>simple  regression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34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예제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결과 해석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u"/>
                </a:pPr>
                <a:r>
                  <a:rPr lang="en-US" altLang="ko-KR" sz="1800" dirty="0" smtClean="0"/>
                  <a:t> </a:t>
                </a:r>
                <a:r>
                  <a:rPr lang="ko-KR" altLang="en-US" sz="1800" dirty="0"/>
                  <a:t>분산분석 결과</a:t>
                </a: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sz="1600" dirty="0"/>
                  <a:t>수리시간</a:t>
                </a:r>
                <a:r>
                  <a:rPr lang="en-US" altLang="ko-KR" sz="1600" dirty="0"/>
                  <a:t>(minutes)</a:t>
                </a:r>
                <a:r>
                  <a:rPr lang="ko-KR" altLang="en-US" sz="1600" dirty="0"/>
                  <a:t>과 부품의 수</a:t>
                </a:r>
                <a:r>
                  <a:rPr lang="en-US" altLang="ko-KR" sz="1600" dirty="0"/>
                  <a:t>(units)</a:t>
                </a:r>
                <a:r>
                  <a:rPr lang="ko-KR" altLang="en-US" sz="1600" dirty="0"/>
                  <a:t>는 선형관계가 존재한다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 smtClean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600" dirty="0" smtClean="0"/>
                  <a:t>95% 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 smtClean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marL="365760" lvl="1" indent="0">
                  <a:buNone/>
                </a:pPr>
                <a:endParaRPr lang="en-US" altLang="ko-KR" sz="1600" dirty="0"/>
              </a:p>
              <a:p>
                <a:pPr marL="365760" lvl="1" indent="0">
                  <a:buNone/>
                </a:pPr>
                <a:r>
                  <a:rPr lang="en-US" altLang="ko-KR" sz="1600" dirty="0" smtClean="0"/>
                  <a:t>      15.509-2.179X0.505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600" dirty="0" smtClean="0"/>
                  <a:t> 15.509+2.179X0.505</a:t>
                </a:r>
              </a:p>
              <a:p>
                <a:pPr marL="365760" lvl="1" indent="0"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		14.408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16.610</a:t>
                </a:r>
                <a:endParaRPr lang="en-US" altLang="ko-KR" sz="16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lvl="1">
                  <a:buFont typeface="Wingdings" pitchFamily="2" charset="2"/>
                  <a:buChar char="u"/>
                </a:pPr>
                <a:endParaRPr lang="ko-KR" altLang="en-US" sz="1800" dirty="0"/>
              </a:p>
              <a:p>
                <a:pPr>
                  <a:buFont typeface="Wingdings" pitchFamily="2" charset="2"/>
                  <a:buChar char="u"/>
                </a:pP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70245" y="4892779"/>
                <a:ext cx="5227905" cy="406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</a:rPr>
                            <m:t>0.025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𝑠𝑒</m:t>
                      </m:r>
                      <m:d>
                        <m:dPr>
                          <m:ctrlPr>
                            <a:rPr lang="en-US" altLang="ko-KR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dirty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 dirty="0">
                              <a:latin typeface="Cambria Math"/>
                            </a:rPr>
                            <m:t>0.025,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𝑠𝑒</m:t>
                      </m:r>
                      <m:d>
                        <m:dPr>
                          <m:ctrlPr>
                            <a:rPr lang="en-US" altLang="ko-KR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45" y="4892779"/>
                <a:ext cx="5227905" cy="406586"/>
              </a:xfrm>
              <a:prstGeom prst="rect">
                <a:avLst/>
              </a:prstGeom>
              <a:blipFill rotWithShape="1">
                <a:blip r:embed="rId3"/>
                <a:stretch>
                  <a:fillRect t="-4412" b="-7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8" y="2073974"/>
            <a:ext cx="4133850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70245" y="3789040"/>
                <a:ext cx="3731984" cy="374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𝑚𝑖𝑛𝑢𝑡𝑒𝑠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=4.162+15.509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𝑢𝑛𝑖𝑡𝑠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45" y="3789040"/>
                <a:ext cx="3731984" cy="3749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3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predicted values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 종속변수의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추정값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예측값</a:t>
            </a:r>
            <a:r>
              <a:rPr lang="en-US" altLang="ko-KR" sz="1800" dirty="0"/>
              <a:t>) </a:t>
            </a:r>
            <a:r>
              <a:rPr lang="ko-KR" altLang="en-US" sz="1800" dirty="0"/>
              <a:t>계산</a:t>
            </a:r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611473" y="1772816"/>
            <a:ext cx="1921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 </a:t>
            </a:r>
            <a:r>
              <a:rPr lang="en-US" altLang="ko-KR" dirty="0" smtClean="0"/>
              <a:t>Y=X /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;</a:t>
            </a:r>
            <a:endParaRPr lang="en-US" altLang="ko-KR" b="1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924944"/>
            <a:ext cx="2847975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residuals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87437" y="1268760"/>
            <a:ext cx="1993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 </a:t>
            </a:r>
            <a:r>
              <a:rPr lang="en-US" altLang="ko-KR" dirty="0" smtClean="0"/>
              <a:t>Y=X / </a:t>
            </a:r>
            <a:r>
              <a:rPr lang="en-US" altLang="ko-KR" dirty="0" smtClean="0">
                <a:solidFill>
                  <a:srgbClr val="FF0000"/>
                </a:solidFill>
              </a:rPr>
              <a:t>R</a:t>
            </a:r>
            <a:r>
              <a:rPr lang="en-US" altLang="ko-KR" dirty="0" smtClean="0"/>
              <a:t>;</a:t>
            </a:r>
            <a:endParaRPr lang="en-US" altLang="ko-KR" b="1" dirty="0" smtClean="0"/>
          </a:p>
        </p:txBody>
      </p: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660525"/>
              </p:ext>
            </p:extLst>
          </p:nvPr>
        </p:nvGraphicFramePr>
        <p:xfrm>
          <a:off x="395536" y="1931909"/>
          <a:ext cx="2916352" cy="327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8200"/>
                <a:gridCol w="1368152"/>
              </a:tblGrid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Dependent Variable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lvl="0" algn="l" fontAlgn="ctr"/>
                      <a:r>
                        <a:rPr lang="ko-KR" altLang="en-US" sz="1200" u="none" strike="noStrike" dirty="0">
                          <a:effectLst/>
                        </a:rPr>
                        <a:t>종속변수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Predicted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lvl="0" algn="l" fontAlgn="ctr"/>
                      <a:r>
                        <a:rPr lang="ko-KR" altLang="en-US" sz="1200" u="none" strike="noStrike" dirty="0" err="1">
                          <a:effectLst/>
                        </a:rPr>
                        <a:t>예측값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Std</a:t>
                      </a:r>
                      <a:r>
                        <a:rPr lang="en-US" sz="1200" u="none" strike="noStrike" dirty="0">
                          <a:effectLst/>
                        </a:rPr>
                        <a:t> Error </a:t>
                      </a:r>
                      <a:r>
                        <a:rPr lang="en-US" sz="1200" u="none" strike="noStrike" dirty="0" smtClean="0">
                          <a:effectLst/>
                        </a:rPr>
                        <a:t>Mean Predict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lvl="0" algn="l" fontAlgn="ctr"/>
                      <a:r>
                        <a:rPr lang="ko-KR" altLang="en-US" sz="1200" u="none" strike="noStrike" dirty="0" err="1">
                          <a:effectLst/>
                        </a:rPr>
                        <a:t>예측값의</a:t>
                      </a:r>
                      <a:r>
                        <a:rPr lang="ko-KR" altLang="en-US" sz="1200" u="none" strike="noStrike" dirty="0">
                          <a:effectLst/>
                        </a:rPr>
                        <a:t> 표준오차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Residual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lvl="0" algn="l" fontAlgn="ctr"/>
                      <a:r>
                        <a:rPr lang="ko-KR" altLang="en-US" sz="1200" u="none" strike="noStrike" dirty="0" err="1">
                          <a:effectLst/>
                        </a:rPr>
                        <a:t>잔차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Std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Error Residual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lvl="0" algn="l" fontAlgn="ctr"/>
                      <a:r>
                        <a:rPr lang="ko-KR" altLang="en-US" sz="1200" u="none" strike="noStrike" dirty="0" err="1">
                          <a:effectLst/>
                        </a:rPr>
                        <a:t>잔차의</a:t>
                      </a:r>
                      <a:r>
                        <a:rPr lang="ko-KR" altLang="en-US" sz="1200" u="none" strike="noStrike" dirty="0">
                          <a:effectLst/>
                        </a:rPr>
                        <a:t> 표준오차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Student Residual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lvl="0" algn="l" fontAlgn="ctr"/>
                      <a:r>
                        <a:rPr lang="ko-KR" altLang="en-US" sz="1200" u="none" strike="noStrike" dirty="0">
                          <a:effectLst/>
                        </a:rPr>
                        <a:t>표준화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잔차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Cook's 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lvl="0" algn="l" fontAlgn="ctr"/>
                      <a:r>
                        <a:rPr lang="en-US" sz="1200" u="none" strike="noStrike" dirty="0">
                          <a:effectLst/>
                        </a:rPr>
                        <a:t>Cook's 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그래픽M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419871" y="1917257"/>
            <a:ext cx="4976211" cy="3815999"/>
            <a:chOff x="3419871" y="1917257"/>
            <a:chExt cx="4976211" cy="381599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1" y="1917257"/>
              <a:ext cx="4976211" cy="3815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380312" y="2564904"/>
              <a:ext cx="898713" cy="126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반응변수의 신뢰구간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 CLM: </a:t>
            </a:r>
            <a:r>
              <a:rPr lang="ko-KR" altLang="en-US" sz="1800" dirty="0"/>
              <a:t>반응변수의 평균값</a:t>
            </a:r>
            <a:r>
              <a:rPr lang="en-US" altLang="ko-KR" sz="1800" dirty="0"/>
              <a:t>(</a:t>
            </a:r>
            <a:r>
              <a:rPr lang="ko-KR" altLang="en-US" sz="1800" dirty="0" err="1"/>
              <a:t>기대값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95% </a:t>
            </a:r>
            <a:r>
              <a:rPr lang="ko-KR" altLang="en-US" sz="1800" dirty="0" smtClean="0"/>
              <a:t>신뢰구간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CLI</a:t>
            </a:r>
            <a:r>
              <a:rPr lang="en-US" altLang="ko-KR" sz="1800" dirty="0"/>
              <a:t>: </a:t>
            </a:r>
            <a:r>
              <a:rPr lang="ko-KR" altLang="en-US" sz="1800" dirty="0"/>
              <a:t>하나의 반응변수의 </a:t>
            </a:r>
            <a:r>
              <a:rPr lang="ko-KR" altLang="en-US" sz="1800" dirty="0" err="1"/>
              <a:t>예측값</a:t>
            </a:r>
            <a:r>
              <a:rPr lang="en-US" altLang="ko-KR" sz="1800" dirty="0"/>
              <a:t>(</a:t>
            </a:r>
            <a:r>
              <a:rPr lang="ko-KR" altLang="en-US" sz="1800" dirty="0"/>
              <a:t>미래관측치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95% </a:t>
            </a:r>
            <a:r>
              <a:rPr lang="ko-KR" altLang="en-US" sz="1800" dirty="0"/>
              <a:t>신뢰구간</a:t>
            </a:r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239156" y="1772816"/>
            <a:ext cx="2665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 </a:t>
            </a:r>
            <a:r>
              <a:rPr lang="en-US" altLang="ko-KR" dirty="0" smtClean="0"/>
              <a:t>Y=X / </a:t>
            </a:r>
            <a:r>
              <a:rPr lang="en-US" altLang="ko-KR" dirty="0" smtClean="0">
                <a:solidFill>
                  <a:srgbClr val="FF0000"/>
                </a:solidFill>
              </a:rPr>
              <a:t>CLM CLI</a:t>
            </a:r>
            <a:r>
              <a:rPr lang="en-US" altLang="ko-KR" dirty="0" smtClean="0"/>
              <a:t>;</a:t>
            </a:r>
            <a:endParaRPr lang="en-US" altLang="ko-KR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9592" y="2780928"/>
                <a:ext cx="2504852" cy="396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−2,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/2) </m:t>
                          </m:r>
                        </m:sub>
                      </m:sSub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𝑠𝑒</m:t>
                      </m:r>
                      <m:d>
                        <m:dPr>
                          <m:ctrlPr>
                            <a:rPr lang="en-US" altLang="ko-KR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80928"/>
                <a:ext cx="2504852" cy="396006"/>
              </a:xfrm>
              <a:prstGeom prst="rect">
                <a:avLst/>
              </a:prstGeom>
              <a:blipFill rotWithShape="1">
                <a:blip r:embed="rId2"/>
                <a:stretch>
                  <a:fillRect t="-2985" r="-243" b="-7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9592" y="3775028"/>
                <a:ext cx="2504852" cy="396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−2,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/2) </m:t>
                          </m:r>
                        </m:sub>
                      </m:sSub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 dirty="0">
                          <a:latin typeface="Cambria Math"/>
                          <a:ea typeface="Cambria Math"/>
                        </a:rPr>
                        <m:t>𝑠𝑒</m:t>
                      </m:r>
                      <m:d>
                        <m:dPr>
                          <m:ctrlPr>
                            <a:rPr lang="en-US" altLang="ko-KR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5028"/>
                <a:ext cx="2504852" cy="396006"/>
              </a:xfrm>
              <a:prstGeom prst="rect">
                <a:avLst/>
              </a:prstGeom>
              <a:blipFill rotWithShape="1">
                <a:blip r:embed="rId3"/>
                <a:stretch>
                  <a:fillRect t="-2985" r="-1942" b="-7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4365104"/>
            <a:ext cx="51720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35895" y="2665527"/>
                <a:ext cx="2838149" cy="656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ea typeface="Cambria Math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b="0" i="1" dirty="0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 dirty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5" y="2665527"/>
                <a:ext cx="2838149" cy="656013"/>
              </a:xfrm>
              <a:prstGeom prst="rect">
                <a:avLst/>
              </a:prstGeom>
              <a:blipFill rotWithShape="1">
                <a:blip r:embed="rId5"/>
                <a:stretch>
                  <a:fillRect l="-1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35896" y="3645024"/>
                <a:ext cx="3238322" cy="656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ea typeface="Cambria Math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b="0" i="1" dirty="0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 dirty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645024"/>
                <a:ext cx="3238322" cy="656013"/>
              </a:xfrm>
              <a:prstGeom prst="rect">
                <a:avLst/>
              </a:prstGeom>
              <a:blipFill rotWithShape="1">
                <a:blip r:embed="rId6"/>
                <a:stretch>
                  <a:fillRect l="-15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 UNIVARIATE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기초통계량 </a:t>
            </a:r>
            <a:r>
              <a:rPr lang="ko-KR" altLang="en-US" sz="1800" dirty="0"/>
              <a:t>이외에 사분위수</a:t>
            </a:r>
            <a:r>
              <a:rPr lang="en-US" altLang="ko-KR" sz="1800" dirty="0"/>
              <a:t>(</a:t>
            </a:r>
            <a:r>
              <a:rPr lang="en-US" altLang="ko-KR" sz="1800" dirty="0" err="1"/>
              <a:t>quantile</a:t>
            </a:r>
            <a:r>
              <a:rPr lang="en-US" altLang="ko-KR" sz="1800" dirty="0"/>
              <a:t>), </a:t>
            </a:r>
            <a:r>
              <a:rPr lang="ko-KR" altLang="en-US" sz="1800" dirty="0"/>
              <a:t>중앙값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극단값</a:t>
            </a:r>
            <a:r>
              <a:rPr lang="en-US" altLang="ko-KR" sz="1800" dirty="0"/>
              <a:t>(extremes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분포 </a:t>
            </a:r>
            <a:r>
              <a:rPr lang="ko-KR" altLang="en-US" sz="1800" dirty="0"/>
              <a:t>그림으로서 줄기</a:t>
            </a:r>
            <a:r>
              <a:rPr lang="en-US" altLang="ko-KR" sz="1800" dirty="0"/>
              <a:t>-</a:t>
            </a:r>
            <a:r>
              <a:rPr lang="ko-KR" altLang="en-US" sz="1800" dirty="0"/>
              <a:t>잎 그림</a:t>
            </a:r>
            <a:r>
              <a:rPr lang="en-US" altLang="ko-KR" sz="1800" dirty="0"/>
              <a:t>, Box plot, </a:t>
            </a:r>
            <a:r>
              <a:rPr lang="ko-KR" altLang="en-US" sz="1800" dirty="0"/>
              <a:t>정규확률그림 등을 보여준다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lvl="1"/>
            <a:r>
              <a:rPr lang="en-US" altLang="ko-KR" sz="1600" b="1" dirty="0"/>
              <a:t>PROC UNIVARIATE </a:t>
            </a:r>
            <a:r>
              <a:rPr lang="en-US" altLang="ko-KR" sz="1600" dirty="0"/>
              <a:t>DATA=SAS data set</a:t>
            </a:r>
            <a:r>
              <a:rPr lang="en-US" altLang="ko-KR" sz="1600" b="1" dirty="0"/>
              <a:t>;</a:t>
            </a:r>
            <a:br>
              <a:rPr lang="en-US" altLang="ko-KR" sz="1600" b="1" dirty="0"/>
            </a:br>
            <a:r>
              <a:rPr lang="ko-KR" altLang="en-US" sz="1600" dirty="0"/>
              <a:t>지정된</a:t>
            </a:r>
            <a:r>
              <a:rPr lang="en-US" altLang="ko-KR" sz="1600" dirty="0"/>
              <a:t> SAS data set</a:t>
            </a:r>
            <a:r>
              <a:rPr lang="ko-KR" altLang="en-US" sz="1600" dirty="0"/>
              <a:t>에 들어있는 자료로 분석을 수행</a:t>
            </a:r>
            <a:r>
              <a:rPr lang="en-US" altLang="ko-KR" sz="1600" dirty="0"/>
              <a:t>, SAS data set</a:t>
            </a:r>
            <a:r>
              <a:rPr lang="ko-KR" altLang="en-US" sz="1600" dirty="0"/>
              <a:t>이 지정되지 않은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최근에 만들어진 </a:t>
            </a:r>
            <a:r>
              <a:rPr lang="en-US" altLang="ko-KR" sz="1600" dirty="0"/>
              <a:t>data set</a:t>
            </a:r>
            <a:r>
              <a:rPr lang="ko-KR" altLang="en-US" sz="1600" dirty="0"/>
              <a:t>을 사용</a:t>
            </a:r>
            <a:endParaRPr lang="en-US" altLang="ko-KR" sz="1600" dirty="0"/>
          </a:p>
          <a:p>
            <a:pPr lvl="1"/>
            <a:r>
              <a:rPr lang="en-US" altLang="ko-KR" sz="1600" b="1" dirty="0" smtClean="0"/>
              <a:t>FREQ;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dirty="0"/>
              <a:t>빈도</a:t>
            </a:r>
            <a:r>
              <a:rPr lang="en-US" altLang="ko-KR" sz="1600" dirty="0"/>
              <a:t>, </a:t>
            </a:r>
            <a:r>
              <a:rPr lang="ko-KR" altLang="en-US" sz="1600" dirty="0"/>
              <a:t>퍼센트</a:t>
            </a:r>
            <a:r>
              <a:rPr lang="en-US" altLang="ko-KR" sz="1600" dirty="0"/>
              <a:t>, </a:t>
            </a:r>
            <a:r>
              <a:rPr lang="ko-KR" altLang="en-US" sz="1600" dirty="0"/>
              <a:t>누적 퍼센트로 구성된 도수분포표를 출력</a:t>
            </a:r>
            <a:endParaRPr lang="en-US" altLang="ko-KR" sz="1600" dirty="0"/>
          </a:p>
          <a:p>
            <a:pPr lvl="1"/>
            <a:r>
              <a:rPr lang="en-US" altLang="ko-KR" sz="1600" b="1" dirty="0" smtClean="0"/>
              <a:t>PROBPLOT </a:t>
            </a:r>
            <a:r>
              <a:rPr lang="en-US" altLang="ko-KR" sz="1600" dirty="0"/>
              <a:t>variables </a:t>
            </a:r>
            <a:r>
              <a:rPr lang="en-US" altLang="ko-KR" sz="1600" b="1" dirty="0" smtClean="0"/>
              <a:t>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dirty="0"/>
              <a:t>정규확률 그림표를 출력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정규분포에 가까운 자료의 그림은 거의 직선에 가깝게 출력</a:t>
            </a:r>
            <a:endParaRPr lang="en-US" altLang="ko-KR" sz="1600" b="1" dirty="0"/>
          </a:p>
          <a:p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915209" y="1569566"/>
            <a:ext cx="53135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PROC UNIVARIATE</a:t>
            </a:r>
            <a:r>
              <a:rPr lang="en-US" altLang="ko-KR" dirty="0" smtClean="0"/>
              <a:t> options;</a:t>
            </a:r>
          </a:p>
          <a:p>
            <a:r>
              <a:rPr lang="en-US" altLang="ko-KR" b="1" dirty="0" smtClean="0"/>
              <a:t>VAR</a:t>
            </a:r>
            <a:r>
              <a:rPr lang="en-US" altLang="ko-KR" dirty="0" smtClean="0"/>
              <a:t> variables;</a:t>
            </a:r>
          </a:p>
          <a:p>
            <a:r>
              <a:rPr lang="en-US" altLang="ko-KR" b="1" dirty="0" smtClean="0"/>
              <a:t>OUTPUT OUT </a:t>
            </a:r>
            <a:r>
              <a:rPr lang="en-US" altLang="ko-KR" dirty="0" smtClean="0"/>
              <a:t>= SAS dataset keyword = names …;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 UNIVARIATE_OUTPUT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PROC </a:t>
            </a:r>
            <a:r>
              <a:rPr lang="en-US" altLang="ko-KR" sz="1800" dirty="0"/>
              <a:t>UNIVARIATE</a:t>
            </a:r>
            <a:r>
              <a:rPr lang="ko-KR" altLang="en-US" sz="1800" dirty="0"/>
              <a:t>에서 만들어진 여러 통계치를 다음분석에 쓰기 위해</a:t>
            </a:r>
            <a:r>
              <a:rPr lang="en-US" altLang="ko-KR" sz="1800" dirty="0"/>
              <a:t>, SAS data set</a:t>
            </a:r>
            <a:r>
              <a:rPr lang="ko-KR" altLang="en-US" sz="1800" dirty="0"/>
              <a:t>에 별도로 만들어 넣어두기 위해 사용</a:t>
            </a:r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en-US" altLang="ko-KR" sz="1600" b="1" dirty="0"/>
              <a:t>N</a:t>
            </a:r>
            <a:r>
              <a:rPr lang="en-US" altLang="ko-KR" sz="1600" dirty="0"/>
              <a:t>	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총 </a:t>
            </a:r>
            <a:r>
              <a:rPr lang="ko-KR" altLang="en-US" sz="1600" dirty="0"/>
              <a:t>관측치의 수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NMISS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결측치의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수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MEAN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평균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SUM	</a:t>
            </a:r>
            <a:r>
              <a:rPr lang="en-US" altLang="ko-KR" sz="1600" b="1" dirty="0" smtClean="0"/>
              <a:t>    </a:t>
            </a:r>
            <a:r>
              <a:rPr lang="ko-KR" altLang="en-US" sz="1600" dirty="0" smtClean="0"/>
              <a:t>합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STD	</a:t>
            </a:r>
            <a:r>
              <a:rPr lang="en-US" altLang="ko-KR" sz="1600" b="1" dirty="0" smtClean="0"/>
              <a:t>    </a:t>
            </a:r>
            <a:r>
              <a:rPr lang="ko-KR" altLang="en-US" sz="1600" dirty="0" smtClean="0"/>
              <a:t>표준편차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VAR	</a:t>
            </a:r>
            <a:r>
              <a:rPr lang="en-US" altLang="ko-KR" sz="1600" b="1" dirty="0" smtClean="0"/>
              <a:t>    </a:t>
            </a:r>
            <a:r>
              <a:rPr lang="ko-KR" altLang="en-US" sz="1600" dirty="0" smtClean="0"/>
              <a:t>분산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SKEWNESS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왜도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KURTOSIS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첨도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067944" y="2541754"/>
            <a:ext cx="3888432" cy="3610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v"/>
              <a:defRPr sz="1800" kern="1200">
                <a:solidFill>
                  <a:schemeClr val="tx1">
                    <a:lumMod val="85000"/>
                  </a:schemeClr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411480" indent="-18288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85000"/>
                  </a:schemeClr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594360" indent="-18288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777240" indent="-18288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960120" indent="-18288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1143000" indent="-182880" algn="l" defTabSz="914400" rtl="0" eaLnBrk="1" latinLnBrk="1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1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1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1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>
                <a:latin typeface="+mn-ea"/>
                <a:ea typeface="+mn-ea"/>
              </a:rPr>
              <a:t>MAX</a:t>
            </a:r>
            <a:r>
              <a:rPr lang="en-US" altLang="ko-KR" dirty="0" smtClean="0">
                <a:latin typeface="+mn-ea"/>
                <a:ea typeface="+mn-ea"/>
              </a:rPr>
              <a:t>		</a:t>
            </a:r>
            <a:r>
              <a:rPr lang="ko-KR" altLang="en-US" dirty="0" smtClean="0">
                <a:latin typeface="+mn-ea"/>
                <a:ea typeface="+mn-ea"/>
              </a:rPr>
              <a:t>최대값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MIN</a:t>
            </a:r>
            <a:r>
              <a:rPr lang="en-US" altLang="ko-KR" dirty="0" smtClean="0">
                <a:latin typeface="+mn-ea"/>
                <a:ea typeface="+mn-ea"/>
              </a:rPr>
              <a:t>		</a:t>
            </a:r>
            <a:r>
              <a:rPr lang="ko-KR" altLang="en-US" dirty="0" smtClean="0">
                <a:latin typeface="+mn-ea"/>
                <a:ea typeface="+mn-ea"/>
              </a:rPr>
              <a:t>최소값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RANGE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범위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Q3	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err="1" smtClean="0">
                <a:latin typeface="+mn-ea"/>
                <a:ea typeface="+mn-ea"/>
              </a:rPr>
              <a:t>상사분위</a:t>
            </a:r>
            <a:r>
              <a:rPr lang="ko-KR" altLang="en-US" dirty="0" err="1">
                <a:latin typeface="+mn-ea"/>
                <a:ea typeface="+mn-ea"/>
              </a:rPr>
              <a:t>수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MEDIAN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err="1" smtClean="0">
                <a:latin typeface="+mn-ea"/>
                <a:ea typeface="+mn-ea"/>
              </a:rPr>
              <a:t>중위수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Q1	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err="1" smtClean="0">
                <a:latin typeface="+mn-ea"/>
                <a:ea typeface="+mn-ea"/>
              </a:rPr>
              <a:t>하사분위수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QRANGE</a:t>
            </a:r>
            <a:r>
              <a:rPr lang="en-US" altLang="ko-KR" dirty="0" smtClean="0">
                <a:latin typeface="+mn-ea"/>
                <a:ea typeface="+mn-ea"/>
              </a:rPr>
              <a:t>	Q3-Q1</a:t>
            </a: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MODE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최빈수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 CORR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r>
                  <a:rPr lang="ko-KR" altLang="en-US" sz="1800" dirty="0"/>
                  <a:t> 지정변수에 대한 표본상관계수 행렬을 출력</a:t>
                </a: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r>
                  <a:rPr lang="en-US" altLang="ko-KR" sz="1800" dirty="0"/>
                  <a:t> </a:t>
                </a:r>
                <a:r>
                  <a:rPr lang="ko-KR" altLang="en-US" sz="1800" dirty="0"/>
                  <a:t>추정된 상관계수에 대한 유의성 검정을 수행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:</m:t>
                    </m:r>
                    <m:r>
                      <a:rPr lang="en-US" altLang="ko-KR" sz="1800" i="1">
                        <a:latin typeface="Cambria Math"/>
                      </a:rPr>
                      <m:t>𝜌</m:t>
                    </m:r>
                    <m:r>
                      <a:rPr lang="en-US" altLang="ko-KR" sz="1800" i="1">
                        <a:latin typeface="Cambria Math"/>
                      </a:rPr>
                      <m:t>=0)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21278" y="1569566"/>
            <a:ext cx="25014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PROC CORR</a:t>
            </a:r>
            <a:r>
              <a:rPr lang="en-US" altLang="ko-KR" dirty="0" smtClean="0"/>
              <a:t> options;</a:t>
            </a:r>
          </a:p>
          <a:p>
            <a:r>
              <a:rPr lang="en-US" altLang="ko-KR" b="1" dirty="0" smtClean="0"/>
              <a:t>VAR</a:t>
            </a:r>
            <a:r>
              <a:rPr lang="en-US" altLang="ko-KR" dirty="0" smtClean="0"/>
              <a:t> variables;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9" y="4027016"/>
            <a:ext cx="3013142" cy="1778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연습문제 </a:t>
            </a:r>
            <a:r>
              <a:rPr lang="en-US" altLang="ko-KR" sz="2800" b="1" dirty="0" smtClean="0"/>
              <a:t>2.12) newspapers data(table 2.12)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571184" cy="487375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itchFamily="2" charset="2"/>
                  <a:buChar char="u"/>
                </a:pPr>
                <a:r>
                  <a:rPr lang="en-US" altLang="ko-KR" sz="1800" dirty="0" smtClean="0"/>
                  <a:t> </a:t>
                </a:r>
                <a:r>
                  <a:rPr lang="en-US" altLang="ko-KR" sz="2100" dirty="0" smtClean="0"/>
                  <a:t>text file name: newspapers.txt</a:t>
                </a:r>
                <a:endParaRPr lang="en-US" altLang="ko-KR" sz="21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600" dirty="0"/>
                  <a:t> data set name: </a:t>
                </a:r>
                <a:r>
                  <a:rPr lang="en-US" altLang="ko-KR" sz="1600" dirty="0" smtClean="0"/>
                  <a:t>news</a:t>
                </a:r>
                <a:endParaRPr lang="en-US" altLang="ko-KR" sz="16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600" dirty="0"/>
                  <a:t> variable name: </a:t>
                </a:r>
                <a:r>
                  <a:rPr lang="en-US" altLang="ko-KR" sz="1600" dirty="0" smtClean="0"/>
                  <a:t>newspaper daily </a:t>
                </a:r>
                <a:r>
                  <a:rPr lang="en-US" altLang="ko-KR" sz="1600" dirty="0" err="1" smtClean="0"/>
                  <a:t>sunday</a:t>
                </a:r>
                <a:endParaRPr lang="en-US" altLang="ko-KR" sz="18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800" dirty="0" smtClean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8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800" dirty="0"/>
              </a:p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dirty="0" smtClean="0"/>
                  <a:t>일요일 판매부수와 주중 판매부수의 </a:t>
                </a:r>
                <a:r>
                  <a:rPr lang="ko-KR" altLang="en-US" sz="1400" dirty="0" err="1" smtClean="0"/>
                  <a:t>산점도를</a:t>
                </a:r>
                <a:r>
                  <a:rPr lang="ko-KR" altLang="en-US" sz="1400" dirty="0" smtClean="0"/>
                  <a:t> 그려보아라</a:t>
                </a:r>
                <a:r>
                  <a:rPr lang="en-US" altLang="ko-KR" sz="1400" dirty="0" smtClean="0"/>
                  <a:t>.</a:t>
                </a:r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dirty="0" smtClean="0"/>
                  <a:t>주중 판매부수에 대한 일요일판매부수 회귀모형을 적합하여라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b="0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b="0" dirty="0" smtClean="0"/>
                  <a:t>에 대하여 </a:t>
                </a:r>
                <a:r>
                  <a:rPr lang="en-US" altLang="ko-KR" sz="1400" b="0" dirty="0" smtClean="0"/>
                  <a:t>95% </a:t>
                </a:r>
                <a:r>
                  <a:rPr lang="ko-KR" altLang="en-US" sz="1400" b="0" dirty="0" smtClean="0"/>
                  <a:t>신뢰구간을 구하여라</a:t>
                </a:r>
                <a:r>
                  <a:rPr lang="en-US" altLang="ko-KR" sz="1400" b="0" dirty="0" smtClean="0"/>
                  <a:t>.</a:t>
                </a:r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b="0" dirty="0" smtClean="0"/>
              </a:p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dirty="0" smtClean="0"/>
                  <a:t>일요일 판매부수와 주중 판매부수 사이에 유의한 관계가 존재하는가</a:t>
                </a:r>
                <a:r>
                  <a:rPr lang="en-US" altLang="ko-KR" sz="1400" dirty="0" smtClean="0"/>
                  <a:t>?</a:t>
                </a:r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dirty="0" smtClean="0"/>
                  <a:t>일요일 판매부수가 주중 판매부수에 의하여 설명되는 비율은 얼마인가</a:t>
                </a:r>
                <a:r>
                  <a:rPr lang="en-US" altLang="ko-KR" sz="1400" dirty="0" smtClean="0"/>
                  <a:t>?</a:t>
                </a:r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dirty="0" smtClean="0"/>
                  <a:t>주중 판매부수가 </a:t>
                </a:r>
                <a:r>
                  <a:rPr lang="en-US" altLang="ko-KR" sz="1400" dirty="0" smtClean="0"/>
                  <a:t>500,000</a:t>
                </a:r>
                <a:r>
                  <a:rPr lang="ko-KR" altLang="en-US" sz="1400" dirty="0" smtClean="0"/>
                  <a:t>일 때</a:t>
                </a:r>
                <a:r>
                  <a:rPr lang="en-US" altLang="ko-KR" sz="1400" dirty="0" smtClean="0"/>
                  <a:t>, </a:t>
                </a:r>
              </a:p>
              <a:p>
                <a:pPr marL="1074420" lvl="2" indent="-342900">
                  <a:buFont typeface="+mj-lt"/>
                  <a:buAutoNum type="arabicParenR"/>
                </a:pPr>
                <a:r>
                  <a:rPr lang="ko-KR" altLang="en-US" sz="1400" dirty="0" smtClean="0"/>
                  <a:t>일요일 판매부수의 평균의 </a:t>
                </a:r>
                <a:r>
                  <a:rPr lang="en-US" altLang="ko-KR" sz="1400" dirty="0" smtClean="0"/>
                  <a:t>95% </a:t>
                </a:r>
                <a:r>
                  <a:rPr lang="ko-KR" altLang="en-US" sz="1400" dirty="0" smtClean="0"/>
                  <a:t>신뢰구간을 구하라</a:t>
                </a:r>
                <a:r>
                  <a:rPr lang="en-US" altLang="ko-KR" sz="1400" dirty="0" smtClean="0"/>
                  <a:t>.</a:t>
                </a:r>
                <a:endParaRPr lang="en-US" altLang="ko-KR" sz="1600" dirty="0"/>
              </a:p>
              <a:p>
                <a:pPr marL="1074420" lvl="2" indent="-342900">
                  <a:buFont typeface="+mj-lt"/>
                  <a:buAutoNum type="arabicParenR"/>
                </a:pPr>
                <a:r>
                  <a:rPr lang="ko-KR" altLang="en-US" sz="1400" dirty="0" smtClean="0"/>
                  <a:t>예측된 일요일 판매부수에 </a:t>
                </a:r>
                <a:r>
                  <a:rPr lang="ko-KR" altLang="en-US" sz="1400" dirty="0"/>
                  <a:t>대한 </a:t>
                </a:r>
                <a:r>
                  <a:rPr lang="en-US" altLang="ko-KR" sz="1400" dirty="0"/>
                  <a:t>95% </a:t>
                </a:r>
                <a:r>
                  <a:rPr lang="ko-KR" altLang="en-US" sz="1400" dirty="0"/>
                  <a:t>신뢰구간을 구하라</a:t>
                </a:r>
                <a:r>
                  <a:rPr lang="en-US" altLang="ko-KR" sz="1400" dirty="0" smtClean="0"/>
                  <a:t>.</a:t>
                </a:r>
              </a:p>
              <a:p>
                <a:pPr marL="1074420" lvl="2" indent="-342900">
                  <a:buFont typeface="+mj-lt"/>
                  <a:buAutoNum type="arabicParenR"/>
                </a:pPr>
                <a:endParaRPr lang="en-US" altLang="ko-KR" sz="1600" dirty="0"/>
              </a:p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dirty="0" smtClean="0"/>
                  <a:t>주중 판매부수가 </a:t>
                </a:r>
                <a:r>
                  <a:rPr lang="en-US" altLang="ko-KR" sz="1400" dirty="0" smtClean="0"/>
                  <a:t>2,000,000</a:t>
                </a:r>
                <a:r>
                  <a:rPr lang="ko-KR" altLang="en-US" sz="1400" dirty="0" smtClean="0"/>
                  <a:t>일 때</a:t>
                </a:r>
                <a:r>
                  <a:rPr lang="en-US" altLang="ko-KR" sz="1400" dirty="0" smtClean="0"/>
                  <a:t>,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예측된 일요일 판매부수에 대한 구간추정치를 제시하고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이것이 정확할 것인지 판단하라</a:t>
                </a:r>
                <a:r>
                  <a:rPr lang="en-US" altLang="ko-KR" sz="1400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571184" cy="4873752"/>
              </a:xfrm>
              <a:blipFill rotWithShape="1">
                <a:blip r:embed="rId2"/>
                <a:stretch>
                  <a:fillRect t="-1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42076"/>
              </p:ext>
            </p:extLst>
          </p:nvPr>
        </p:nvGraphicFramePr>
        <p:xfrm>
          <a:off x="4860032" y="1568202"/>
          <a:ext cx="3240360" cy="142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/>
                <a:gridCol w="792088"/>
                <a:gridCol w="792088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Baltimore Sun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391.952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488.506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Boston Globe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516.981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798.298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Boston Herald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355.628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235.084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Arial"/>
                          <a:cs typeface="Arial"/>
                        </a:rPr>
                        <a:t>⁞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rial"/>
                          <a:cs typeface="Arial"/>
                        </a:rPr>
                        <a:t>⁞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rial"/>
                          <a:cs typeface="Arial"/>
                        </a:rPr>
                        <a:t>⁞</a:t>
                      </a:r>
                      <a:endParaRPr lang="ko-KR" alt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St. Paul Pioneer Press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267.781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Tampa Tribune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321.626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408.343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Washington Post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838.902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1165.567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연습문제 </a:t>
            </a:r>
            <a:r>
              <a:rPr lang="en-US" altLang="ko-KR" sz="2800" b="1" dirty="0" smtClean="0"/>
              <a:t>2.12) </a:t>
            </a:r>
            <a:r>
              <a:rPr lang="ko-KR" altLang="en-US" sz="2800" b="1" dirty="0" smtClean="0"/>
              <a:t>결과해석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571184" cy="4873752"/>
              </a:xfrm>
            </p:spPr>
            <p:txBody>
              <a:bodyPr>
                <a:noAutofit/>
              </a:bodyPr>
              <a:lstStyle/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b="1" dirty="0" smtClean="0"/>
                  <a:t>일요일 판매부수와 주중 판매부수의 </a:t>
                </a:r>
                <a:r>
                  <a:rPr lang="ko-KR" altLang="en-US" sz="1400" b="1" dirty="0" err="1" smtClean="0"/>
                  <a:t>산점도를</a:t>
                </a:r>
                <a:r>
                  <a:rPr lang="ko-KR" altLang="en-US" sz="1400" b="1" dirty="0" smtClean="0"/>
                  <a:t> 그려보아라</a:t>
                </a:r>
                <a:r>
                  <a:rPr lang="en-US" altLang="ko-KR" sz="1400" b="1" dirty="0" smtClean="0"/>
                  <a:t>.</a:t>
                </a:r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:r>
                  <a:rPr lang="ko-KR" altLang="en-US" sz="1400" b="1" dirty="0" smtClean="0"/>
                  <a:t>주중 판매부수에 대한 일요일판매부수 회귀모형을 적합하여라</a:t>
                </a:r>
                <a:r>
                  <a:rPr lang="en-US" altLang="ko-KR" sz="1400" b="1" dirty="0" smtClean="0"/>
                  <a:t>.</a:t>
                </a:r>
                <a:r>
                  <a:rPr lang="ko-KR" altLang="en-US" sz="1400" b="1" dirty="0" smtClean="0"/>
                  <a:t> </a:t>
                </a:r>
                <a:endParaRPr lang="en-US" altLang="ko-KR" sz="1400" b="1" dirty="0" smtClean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dirty="0" smtClean="0"/>
              </a:p>
              <a:p>
                <a:pPr marL="708660" lvl="1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sz="1400" b="1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400" b="1" dirty="0" smtClean="0"/>
                  <a:t>에 대하여 </a:t>
                </a:r>
                <a:r>
                  <a:rPr lang="en-US" altLang="ko-KR" sz="1400" b="1" dirty="0" smtClean="0"/>
                  <a:t>95% </a:t>
                </a:r>
                <a:r>
                  <a:rPr lang="ko-KR" altLang="en-US" sz="1400" b="1" dirty="0" smtClean="0"/>
                  <a:t>신뢰구간을 구하여라</a:t>
                </a:r>
                <a:r>
                  <a:rPr lang="en-US" altLang="ko-KR" sz="1400" b="1" dirty="0" smtClean="0"/>
                  <a:t>.</a:t>
                </a:r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b="0" dirty="0" smtClean="0"/>
              </a:p>
              <a:p>
                <a:pPr marL="640080" lvl="2" indent="0">
                  <a:buNone/>
                </a:pPr>
                <a:r>
                  <a:rPr lang="en-US" altLang="ko-KR" sz="1400" dirty="0" smtClean="0"/>
                  <a:t>13.836 - 2.037X35.804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13.836 + 2.037X35.804   </a:t>
                </a:r>
                <a:r>
                  <a:rPr lang="en-US" altLang="ko-KR" sz="1400" dirty="0" smtClean="0">
                    <a:latin typeface="맑은 고딕"/>
                    <a:ea typeface="맑은 고딕"/>
                  </a:rPr>
                  <a:t>⇒  </a:t>
                </a:r>
                <a:r>
                  <a:rPr lang="en-US" altLang="ko-KR" sz="1400" dirty="0" smtClean="0"/>
                  <a:t>-59.097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86.769</a:t>
                </a:r>
              </a:p>
              <a:p>
                <a:pPr marL="640080" lvl="2" indent="0">
                  <a:buNone/>
                </a:pPr>
                <a:r>
                  <a:rPr lang="en-US" altLang="ko-KR" sz="1400" dirty="0" smtClean="0"/>
                  <a:t>1.340 – 2.037X0.071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/>
                  <a:t> 1.340 </a:t>
                </a:r>
                <a:r>
                  <a:rPr lang="en-US" altLang="ko-KR" sz="1400" dirty="0" smtClean="0"/>
                  <a:t>+ </a:t>
                </a:r>
                <a:r>
                  <a:rPr lang="en-US" altLang="ko-KR" sz="1400" dirty="0"/>
                  <a:t>2.037X0.071  </a:t>
                </a:r>
                <a:r>
                  <a:rPr lang="en-US" altLang="ko-KR" sz="1400" dirty="0">
                    <a:latin typeface="맑은 고딕"/>
                  </a:rPr>
                  <a:t>⇒ </a:t>
                </a:r>
                <a:r>
                  <a:rPr lang="en-US" altLang="ko-KR" sz="1400" dirty="0" smtClean="0">
                    <a:latin typeface="맑은 고딕"/>
                  </a:rPr>
                  <a:t> </a:t>
                </a:r>
                <a:r>
                  <a:rPr lang="en-US" altLang="ko-KR" sz="1400" dirty="0" smtClean="0"/>
                  <a:t>1.195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1.485</a:t>
                </a:r>
                <a:endParaRPr lang="en-US" altLang="ko-KR" sz="1400" dirty="0"/>
              </a:p>
              <a:p>
                <a:pPr marL="708660" lvl="1" indent="-342900">
                  <a:buFont typeface="+mj-lt"/>
                  <a:buAutoNum type="alphaLcPeriod"/>
                </a:pPr>
                <a:endParaRPr lang="en-US" altLang="ko-KR" sz="1400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571184" cy="4873752"/>
              </a:xfrm>
              <a:blipFill rotWithShape="1">
                <a:blip r:embed="rId2"/>
                <a:stretch>
                  <a:fillRect t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2559054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97286" y="4777605"/>
                <a:ext cx="2870658" cy="319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n>
                                <a:noFill/>
                              </a:ln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n>
                                <a:noFill/>
                              </a:ln>
                              <a:latin typeface="Cambria Math"/>
                            </a:rPr>
                            <m:t>𝑠𝑢𝑛𝑑𝑎𝑦</m:t>
                          </m:r>
                        </m:e>
                      </m:acc>
                      <m:r>
                        <a:rPr lang="en-US" altLang="ko-KR" sz="1400" b="0" i="1" smtClean="0">
                          <a:ln>
                            <a:noFill/>
                          </a:ln>
                          <a:latin typeface="Cambria Math"/>
                        </a:rPr>
                        <m:t>=13.836+1.340</m:t>
                      </m:r>
                      <m:r>
                        <a:rPr lang="en-US" altLang="ko-KR" sz="1400" b="0" i="1" smtClean="0">
                          <a:ln>
                            <a:noFill/>
                          </a:ln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sz="1400" b="0" i="1" smtClean="0">
                          <a:ln>
                            <a:noFill/>
                          </a:ln>
                          <a:latin typeface="Cambria Math"/>
                          <a:ea typeface="Cambria Math"/>
                        </a:rPr>
                        <m:t>𝑑𝑎𝑖𝑙𝑦</m:t>
                      </m:r>
                    </m:oMath>
                  </m:oMathPara>
                </a14:m>
                <a:endParaRPr lang="ko-KR" altLang="en-US" sz="1400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86" y="4777605"/>
                <a:ext cx="2870658" cy="319318"/>
              </a:xfrm>
              <a:prstGeom prst="rect">
                <a:avLst/>
              </a:prstGeom>
              <a:blipFill rotWithShape="1">
                <a:blip r:embed="rId4"/>
                <a:stretch>
                  <a:fillRect t="-1923"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연습문제 </a:t>
            </a:r>
            <a:r>
              <a:rPr lang="en-US" altLang="ko-KR" sz="2800" b="1" dirty="0" smtClean="0"/>
              <a:t>2.12) </a:t>
            </a:r>
            <a:r>
              <a:rPr lang="ko-KR" altLang="en-US" sz="2800" b="1" dirty="0" smtClean="0"/>
              <a:t>결과해석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>
            <a:noAutofit/>
          </a:bodyPr>
          <a:lstStyle/>
          <a:p>
            <a:pPr marL="708660" lvl="1" indent="-342900">
              <a:buFont typeface="+mj-lt"/>
              <a:buAutoNum type="alphaLcPeriod" startAt="4"/>
            </a:pPr>
            <a:r>
              <a:rPr lang="ko-KR" altLang="en-US" sz="1400" b="1" dirty="0" smtClean="0"/>
              <a:t>일요일 판매부수와 주중 판매부수 사이에 유의한 관계가 존재하는가</a:t>
            </a:r>
            <a:r>
              <a:rPr lang="en-US" altLang="ko-KR" sz="1400" b="1" dirty="0" smtClean="0"/>
              <a:t>?</a:t>
            </a:r>
          </a:p>
          <a:p>
            <a:pPr marL="708660" lvl="1" indent="-342900">
              <a:buFont typeface="+mj-lt"/>
              <a:buAutoNum type="alphaLcPeriod" startAt="4"/>
            </a:pPr>
            <a:endParaRPr lang="en-US" altLang="ko-KR" sz="1400" dirty="0" smtClean="0"/>
          </a:p>
          <a:p>
            <a:pPr marL="708660" lvl="1" indent="-342900">
              <a:buFont typeface="+mj-lt"/>
              <a:buAutoNum type="alphaLcPeriod" startAt="4"/>
            </a:pPr>
            <a:endParaRPr lang="en-US" altLang="ko-KR" sz="1400" dirty="0"/>
          </a:p>
          <a:p>
            <a:pPr marL="708660" lvl="1" indent="-342900">
              <a:buFont typeface="+mj-lt"/>
              <a:buAutoNum type="alphaLcPeriod" startAt="4"/>
            </a:pPr>
            <a:endParaRPr lang="en-US" altLang="ko-KR" sz="1400" dirty="0" smtClean="0"/>
          </a:p>
          <a:p>
            <a:pPr marL="708660" lvl="1" indent="-342900">
              <a:buFont typeface="+mj-lt"/>
              <a:buAutoNum type="alphaLcPeriod" startAt="4"/>
            </a:pPr>
            <a:r>
              <a:rPr lang="ko-KR" altLang="en-US" sz="1400" b="1" dirty="0" smtClean="0"/>
              <a:t>일요일 판매부수가 주중 판매부수에 의하여 설명되는 비율은 얼마인가</a:t>
            </a:r>
            <a:r>
              <a:rPr lang="en-US" altLang="ko-KR" sz="1400" b="1" dirty="0" smtClean="0"/>
              <a:t>?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9632" y="1988840"/>
                <a:ext cx="30615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 smtClean="0"/>
                  <a:t>     vs.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988840"/>
                <a:ext cx="30615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1259632" y="3140968"/>
            <a:ext cx="4610100" cy="2647950"/>
            <a:chOff x="1259632" y="3140968"/>
            <a:chExt cx="4610100" cy="264795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140968"/>
              <a:ext cx="4610100" cy="264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5107592" y="5541483"/>
              <a:ext cx="504056" cy="1802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44008" y="4261515"/>
              <a:ext cx="504056" cy="1802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 REG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 수행 작업 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500" dirty="0"/>
              <a:t> </a:t>
            </a:r>
            <a:r>
              <a:rPr lang="ko-KR" altLang="en-US" sz="1600" dirty="0"/>
              <a:t>통계적 추정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 </a:t>
            </a:r>
            <a:r>
              <a:rPr lang="ko-KR" altLang="en-US" sz="1600" dirty="0" err="1"/>
              <a:t>예측치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 </a:t>
            </a:r>
            <a:r>
              <a:rPr lang="ko-KR" altLang="en-US" sz="1600" dirty="0" err="1"/>
              <a:t>잔차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 </a:t>
            </a:r>
            <a:r>
              <a:rPr lang="ko-KR" altLang="en-US" sz="1600" dirty="0" err="1"/>
              <a:t>기대값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미래값에</a:t>
            </a:r>
            <a:r>
              <a:rPr lang="ko-KR" altLang="en-US" sz="1600" dirty="0"/>
              <a:t> 대한 신뢰구간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회귀진단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655677" y="3717032"/>
            <a:ext cx="5832647" cy="2031325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PROC REG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options;</a:t>
            </a:r>
          </a:p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	MODEL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dependents=independents / options;</a:t>
            </a:r>
          </a:p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	OUTPUT OUT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SAS dataset keyword = names …;</a:t>
            </a:r>
          </a:p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	BY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variables;</a:t>
            </a:r>
          </a:p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	FREQ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variables;</a:t>
            </a:r>
          </a:p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	VAR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variables;</a:t>
            </a:r>
          </a:p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	WEIGHT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variables;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연습문제 </a:t>
            </a:r>
            <a:r>
              <a:rPr lang="en-US" altLang="ko-KR" sz="2800" b="1" dirty="0" smtClean="0"/>
              <a:t>2.12) </a:t>
            </a:r>
            <a:r>
              <a:rPr lang="ko-KR" altLang="en-US" sz="2800" b="1" dirty="0" smtClean="0"/>
              <a:t>결과해석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571184" cy="4873752"/>
              </a:xfrm>
            </p:spPr>
            <p:txBody>
              <a:bodyPr>
                <a:noAutofit/>
              </a:bodyPr>
              <a:lstStyle/>
              <a:p>
                <a:pPr marL="708660" lvl="1" indent="-342900">
                  <a:buFont typeface="+mj-lt"/>
                  <a:buAutoNum type="alphaLcPeriod" startAt="6"/>
                </a:pPr>
                <a:r>
                  <a:rPr lang="ko-KR" altLang="en-US" sz="1400" b="1" dirty="0" smtClean="0"/>
                  <a:t>주중 </a:t>
                </a:r>
                <a:r>
                  <a:rPr lang="ko-KR" altLang="en-US" sz="1400" b="1" dirty="0"/>
                  <a:t>판매부수가 </a:t>
                </a:r>
                <a:r>
                  <a:rPr lang="en-US" altLang="ko-KR" sz="1400" b="1" dirty="0"/>
                  <a:t>500,000</a:t>
                </a:r>
                <a:r>
                  <a:rPr lang="ko-KR" altLang="en-US" sz="1400" b="1" dirty="0"/>
                  <a:t>일 때</a:t>
                </a:r>
                <a:r>
                  <a:rPr lang="en-US" altLang="ko-KR" sz="1400" b="1" dirty="0"/>
                  <a:t>, </a:t>
                </a:r>
              </a:p>
              <a:p>
                <a:pPr marL="1074420" lvl="2" indent="-342900">
                  <a:buFont typeface="+mj-lt"/>
                  <a:buAutoNum type="arabicParenR"/>
                </a:pPr>
                <a:r>
                  <a:rPr lang="ko-KR" altLang="en-US" sz="1400" b="1" dirty="0"/>
                  <a:t>일요일 판매부수의 평균에 대한 구간추정치를 제시하여라</a:t>
                </a:r>
                <a:r>
                  <a:rPr lang="en-US" altLang="ko-KR" sz="1400" b="1" dirty="0"/>
                  <a:t>(95% </a:t>
                </a:r>
                <a:r>
                  <a:rPr lang="ko-KR" altLang="en-US" sz="1400" b="1" dirty="0"/>
                  <a:t>신뢰구간 하에서</a:t>
                </a:r>
                <a:r>
                  <a:rPr lang="en-US" altLang="ko-KR" sz="1400" b="1" dirty="0" smtClean="0"/>
                  <a:t>)</a:t>
                </a:r>
              </a:p>
              <a:p>
                <a:pPr marL="1074420" lvl="2" indent="-342900">
                  <a:buFont typeface="+mj-lt"/>
                  <a:buAutoNum type="arabicParenR"/>
                </a:pPr>
                <a:endParaRPr lang="en-US" altLang="ko-KR" sz="1400" dirty="0" smtClean="0"/>
              </a:p>
              <a:p>
                <a:pPr marL="731520" lvl="2" indent="0">
                  <a:buNone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	     (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13.836+1.340×500</m:t>
                    </m:r>
                    <m:r>
                      <a:rPr lang="en-US" altLang="ko-KR" sz="1400" b="0" i="1" dirty="0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2.037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 smtClean="0">
                    <a:latin typeface="맑은 고딕"/>
                  </a:rPr>
                  <a:t>   ⇒  </a:t>
                </a:r>
                <a:r>
                  <a:rPr lang="en-US" altLang="ko-KR" sz="1400" dirty="0" smtClean="0"/>
                  <a:t>644.1951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723.1910</a:t>
                </a:r>
                <a:endParaRPr lang="en-US" altLang="ko-KR" sz="1400" dirty="0"/>
              </a:p>
              <a:p>
                <a:pPr marL="1074420" lvl="2" indent="-342900">
                  <a:buFont typeface="+mj-lt"/>
                  <a:buAutoNum type="arabicParenR"/>
                </a:pPr>
                <a:endParaRPr lang="en-US" altLang="ko-KR" sz="1400" dirty="0"/>
              </a:p>
              <a:p>
                <a:pPr marL="1074420" lvl="2" indent="-342900">
                  <a:buFont typeface="+mj-lt"/>
                  <a:buAutoNum type="arabicParenR" startAt="2"/>
                </a:pPr>
                <a:r>
                  <a:rPr lang="ko-KR" altLang="en-US" sz="1400" b="1" dirty="0"/>
                  <a:t>예측된 일요일 판매부수에 대한 구간추정치를 제시하여라</a:t>
                </a:r>
                <a:r>
                  <a:rPr lang="en-US" altLang="ko-KR" sz="1400" b="1" dirty="0"/>
                  <a:t>(95% </a:t>
                </a:r>
                <a:r>
                  <a:rPr lang="ko-KR" altLang="en-US" sz="1400" b="1" dirty="0"/>
                  <a:t>신뢰구간 하에서</a:t>
                </a:r>
                <a:r>
                  <a:rPr lang="en-US" altLang="ko-KR" sz="1400" b="1" dirty="0" smtClean="0"/>
                  <a:t>)</a:t>
                </a:r>
              </a:p>
              <a:p>
                <a:pPr marL="1074420" lvl="2" indent="-342900">
                  <a:buFont typeface="+mj-lt"/>
                  <a:buAutoNum type="arabicParenR" startAt="2"/>
                </a:pPr>
                <a:endParaRPr lang="en-US" altLang="ko-KR" sz="1400" dirty="0" smtClean="0"/>
              </a:p>
              <a:p>
                <a:pPr marL="731520" lvl="2" indent="0">
                  <a:buNone/>
                </a:pPr>
                <a:r>
                  <a:rPr lang="en-US" altLang="ko-KR" sz="1400" dirty="0" smtClean="0"/>
                  <a:t>         (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13.836+1.340×500</m:t>
                    </m:r>
                    <m:r>
                      <a:rPr lang="en-US" altLang="ko-KR" sz="1400" b="0" i="1" dirty="0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2.037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맑은 고딕"/>
                  </a:rPr>
                  <a:t>   ⇒  </a:t>
                </a:r>
                <a:r>
                  <a:rPr lang="en-US" altLang="ko-KR" sz="1400" dirty="0" smtClean="0"/>
                  <a:t>457.3367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910.0493</a:t>
                </a:r>
              </a:p>
              <a:p>
                <a:pPr marL="1074420" lvl="2" indent="-342900">
                  <a:buFont typeface="+mj-lt"/>
                  <a:buAutoNum type="arabicParenR"/>
                </a:pPr>
                <a:endParaRPr lang="en-US" altLang="ko-KR" sz="1400" dirty="0"/>
              </a:p>
              <a:p>
                <a:pPr marL="708660" lvl="1" indent="-342900">
                  <a:buFont typeface="+mj-lt"/>
                  <a:buAutoNum type="alphaLcPeriod" startAt="6"/>
                </a:pPr>
                <a:r>
                  <a:rPr lang="ko-KR" altLang="en-US" sz="1400" b="1" dirty="0"/>
                  <a:t>주중 판매부수가 </a:t>
                </a:r>
                <a:r>
                  <a:rPr lang="en-US" altLang="ko-KR" sz="1400" b="1" dirty="0"/>
                  <a:t>2,000,000</a:t>
                </a:r>
                <a:r>
                  <a:rPr lang="ko-KR" altLang="en-US" sz="1400" b="1" dirty="0"/>
                  <a:t>일 때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예측된 일요일 판매부수에 대한 구간추정치를 제시하고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이것이 정확할 것인지 </a:t>
                </a:r>
                <a:r>
                  <a:rPr lang="ko-KR" altLang="en-US" sz="1400" b="1" dirty="0" smtClean="0"/>
                  <a:t>판단하라</a:t>
                </a:r>
                <a:endParaRPr lang="en-US" altLang="ko-KR" sz="1400" b="1" dirty="0" smtClean="0"/>
              </a:p>
              <a:p>
                <a:pPr marL="708660" lvl="1" indent="-342900">
                  <a:buFont typeface="+mj-lt"/>
                  <a:buAutoNum type="alphaLcPeriod" startAt="6"/>
                </a:pPr>
                <a:endParaRPr lang="en-US" altLang="ko-KR" sz="1400" b="1" dirty="0" smtClean="0"/>
              </a:p>
              <a:p>
                <a:pPr marL="365760" lvl="1" indent="0">
                  <a:buNone/>
                </a:pPr>
                <a:r>
                  <a:rPr lang="en-US" altLang="ko-KR" sz="1400" dirty="0" smtClean="0">
                    <a:ea typeface="Cambria Math"/>
                  </a:rPr>
                  <a:t>        (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13.836+1.340×</m:t>
                    </m:r>
                    <m:r>
                      <a:rPr lang="en-US" altLang="ko-KR" sz="1400" b="0" i="1" dirty="0" smtClean="0">
                        <a:latin typeface="Cambria Math"/>
                        <a:ea typeface="Cambria Math"/>
                      </a:rPr>
                      <m:t>20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00</m:t>
                    </m:r>
                    <m:r>
                      <a:rPr lang="en-US" altLang="ko-KR" sz="1400" b="0" i="1" dirty="0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2.037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맑은 고딕"/>
                  </a:rPr>
                  <a:t>   ⇒  </a:t>
                </a:r>
                <a:r>
                  <a:rPr lang="en-US" altLang="ko-KR" sz="1400" dirty="0" smtClean="0"/>
                  <a:t>2373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3013</a:t>
                </a:r>
                <a:endParaRPr lang="en-US" altLang="ko-KR" sz="1400" b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571184" cy="4873752"/>
              </a:xfrm>
              <a:blipFill rotWithShape="1">
                <a:blip r:embed="rId2"/>
                <a:stretch>
                  <a:fillRect t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2800" b="1" dirty="0" smtClean="0"/>
              <a:t>PROC REG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b="1" dirty="0"/>
              <a:t>PROC REG data = SAS-data-set;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지정된</a:t>
            </a:r>
            <a:r>
              <a:rPr lang="en-US" altLang="ko-KR" sz="1600" dirty="0"/>
              <a:t> SAS data set</a:t>
            </a:r>
            <a:r>
              <a:rPr lang="ko-KR" altLang="en-US" sz="1600" dirty="0"/>
              <a:t>에 들어있는 자료로 회귀분석을 수행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SAS data set</a:t>
            </a:r>
            <a:r>
              <a:rPr lang="ko-KR" altLang="en-US" sz="1600" dirty="0"/>
              <a:t>이 지정되지 않은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최근에 만들어진 </a:t>
            </a:r>
            <a:r>
              <a:rPr lang="en-US" altLang="ko-KR" sz="1600" dirty="0"/>
              <a:t>data</a:t>
            </a:r>
            <a:r>
              <a:rPr lang="ko-KR" altLang="en-US" sz="1600" dirty="0"/>
              <a:t>로 수행</a:t>
            </a:r>
            <a:endParaRPr lang="en-US" altLang="ko-KR" sz="1600" dirty="0"/>
          </a:p>
          <a:p>
            <a:pPr lvl="1">
              <a:buFont typeface="Wingdings" pitchFamily="2" charset="2"/>
              <a:buChar char="u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b="1" dirty="0"/>
              <a:t>PROC REG SIMPLE;</a:t>
            </a:r>
            <a:endParaRPr lang="ko-KR" altLang="en-US" sz="1800" b="1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각 변수의 기초적인 기술통계량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분산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계산</a:t>
            </a:r>
            <a:endParaRPr lang="en-US" altLang="ko-KR" sz="1600" dirty="0"/>
          </a:p>
          <a:p>
            <a:pPr lvl="1">
              <a:buFont typeface="Wingdings" pitchFamily="2" charset="2"/>
              <a:buChar char="u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b="1" dirty="0"/>
              <a:t>OUTPUT OUT = SAS-data-set;</a:t>
            </a:r>
            <a:endParaRPr lang="ko-KR" altLang="en-US" sz="1800" b="1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지정된 </a:t>
            </a:r>
            <a:r>
              <a:rPr lang="en-US" altLang="ko-KR" sz="1600" dirty="0"/>
              <a:t>data set</a:t>
            </a:r>
            <a:r>
              <a:rPr lang="ko-KR" altLang="en-US" sz="1600" dirty="0"/>
              <a:t>에 대해 </a:t>
            </a:r>
            <a:r>
              <a:rPr lang="ko-KR" altLang="en-US" sz="1600" dirty="0" err="1"/>
              <a:t>모수의</a:t>
            </a:r>
            <a:r>
              <a:rPr lang="ko-KR" altLang="en-US" sz="1600" dirty="0"/>
              <a:t> 추정치와 해당하는 적절한 통계량을 저장</a:t>
            </a:r>
            <a:endParaRPr lang="en-US" altLang="ko-KR" sz="1600" dirty="0"/>
          </a:p>
          <a:p>
            <a:pPr>
              <a:buFont typeface="Wingdings" pitchFamily="2" charset="2"/>
              <a:buChar char="Ø"/>
            </a:pP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430588" y="1628800"/>
            <a:ext cx="2282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PROC REG</a:t>
            </a:r>
            <a:r>
              <a:rPr lang="en-US" altLang="ko-KR" dirty="0" smtClean="0"/>
              <a:t> options;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 REG_MODEL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 </a:t>
            </a:r>
            <a:r>
              <a:rPr lang="ko-KR" altLang="en-US" sz="1800" dirty="0"/>
              <a:t>선형 회귀모형을 세우는 단계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 </a:t>
            </a:r>
            <a:r>
              <a:rPr lang="ko-KR" altLang="en-US" sz="1800" dirty="0"/>
              <a:t>이에 관계된 옵션을 설정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b="1" dirty="0"/>
              <a:t>MODEL Y=X</a:t>
            </a:r>
            <a:r>
              <a:rPr lang="en-US" altLang="ko-KR" sz="1800" b="1" dirty="0" smtClean="0"/>
              <a:t>;</a:t>
            </a:r>
            <a:endParaRPr lang="en-US" altLang="ko-KR" sz="1800" b="1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단순선형회귀모형에 </a:t>
            </a:r>
            <a:r>
              <a:rPr lang="ko-KR" altLang="en-US" sz="1600" dirty="0"/>
              <a:t>의한 분석</a:t>
            </a: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b="1" dirty="0"/>
              <a:t>MODEL Y=X / option;</a:t>
            </a:r>
            <a:endParaRPr lang="ko-KR" altLang="en-US" sz="1800" b="1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P     </a:t>
            </a:r>
            <a:r>
              <a:rPr lang="ko-KR" altLang="en-US" sz="1600" dirty="0"/>
              <a:t>추정된 모형으로부터 </a:t>
            </a:r>
            <a:r>
              <a:rPr lang="ko-KR" altLang="en-US" sz="1600" dirty="0" err="1"/>
              <a:t>예측치</a:t>
            </a:r>
            <a:r>
              <a:rPr lang="en-US" altLang="ko-KR" sz="1600" dirty="0"/>
              <a:t>(predicted value)</a:t>
            </a:r>
            <a:r>
              <a:rPr lang="ko-KR" altLang="en-US" sz="1600" dirty="0"/>
              <a:t>를 계산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R     </a:t>
            </a:r>
            <a:r>
              <a:rPr lang="ko-KR" altLang="en-US" sz="1600" dirty="0" err="1"/>
              <a:t>잔차분석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예측치와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잔차의</a:t>
            </a:r>
            <a:r>
              <a:rPr lang="ko-KR" altLang="en-US" sz="1600" dirty="0"/>
              <a:t> 표준오차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내표준오차</a:t>
            </a:r>
            <a:r>
              <a:rPr lang="en-US" altLang="ko-KR" sz="1600" dirty="0"/>
              <a:t>,Cook</a:t>
            </a:r>
            <a:r>
              <a:rPr lang="ko-KR" altLang="en-US" sz="1600" dirty="0"/>
              <a:t>통계량을 계산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CLI   </a:t>
            </a:r>
            <a:r>
              <a:rPr lang="ko-KR" altLang="en-US" sz="1600" dirty="0"/>
              <a:t>반응변수 </a:t>
            </a:r>
            <a:r>
              <a:rPr lang="en-US" altLang="ko-KR" sz="1600" dirty="0"/>
              <a:t>y</a:t>
            </a:r>
            <a:r>
              <a:rPr lang="ko-KR" altLang="en-US" sz="1600" dirty="0"/>
              <a:t>의 미래 관측치에 관한 </a:t>
            </a:r>
            <a:r>
              <a:rPr lang="en-US" altLang="ko-KR" sz="1600" dirty="0"/>
              <a:t>95%</a:t>
            </a:r>
            <a:r>
              <a:rPr lang="ko-KR" altLang="en-US" sz="1600" dirty="0"/>
              <a:t>신뢰구간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CLM </a:t>
            </a:r>
            <a:r>
              <a:rPr lang="ko-KR" altLang="en-US" sz="1600" dirty="0"/>
              <a:t>반응변수 </a:t>
            </a:r>
            <a:r>
              <a:rPr lang="en-US" altLang="ko-KR" sz="1600" dirty="0"/>
              <a:t>y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기대값에</a:t>
            </a:r>
            <a:r>
              <a:rPr lang="ko-KR" altLang="en-US" sz="1600" dirty="0"/>
              <a:t> 관한 </a:t>
            </a:r>
            <a:r>
              <a:rPr lang="en-US" altLang="ko-KR" sz="1600" dirty="0"/>
              <a:t>95%</a:t>
            </a:r>
            <a:r>
              <a:rPr lang="ko-KR" altLang="en-US" sz="1600" dirty="0"/>
              <a:t>신뢰구간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DW   Durbin-Watson</a:t>
            </a:r>
            <a:r>
              <a:rPr lang="ko-KR" altLang="en-US" sz="1600" dirty="0"/>
              <a:t>통계량 </a:t>
            </a:r>
            <a:r>
              <a:rPr lang="en-US" altLang="ko-KR" sz="1600" dirty="0"/>
              <a:t>D</a:t>
            </a:r>
            <a:r>
              <a:rPr lang="ko-KR" altLang="en-US" sz="1600" dirty="0"/>
              <a:t>를 계산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ALL   MODEL</a:t>
            </a:r>
            <a:r>
              <a:rPr lang="ko-KR" altLang="en-US" sz="1600" dirty="0"/>
              <a:t>문에서 지정할 수 있는 거의 모든 통계량들이 출력</a:t>
            </a:r>
          </a:p>
          <a:p>
            <a:pPr>
              <a:buFont typeface="Wingdings" pitchFamily="2" charset="2"/>
              <a:buChar char="u"/>
            </a:pPr>
            <a:r>
              <a:rPr lang="en-US" altLang="ko-KR" sz="1800" b="1" dirty="0"/>
              <a:t>MODEL Y=X1 X2 X3</a:t>
            </a:r>
            <a:r>
              <a:rPr lang="en-US" altLang="ko-KR" sz="1800" b="1" dirty="0" smtClean="0"/>
              <a:t>;</a:t>
            </a:r>
            <a:endParaRPr lang="en-US" altLang="ko-KR" sz="1800" b="1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다중선형회귀모형에 </a:t>
            </a:r>
            <a:r>
              <a:rPr lang="ko-KR" altLang="en-US" sz="1600" dirty="0"/>
              <a:t>의한 분석</a:t>
            </a:r>
            <a:endParaRPr lang="en-US" altLang="ko-KR" sz="16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75249" y="1547500"/>
            <a:ext cx="4593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</a:t>
            </a:r>
            <a:r>
              <a:rPr lang="en-US" altLang="ko-KR" dirty="0" smtClean="0"/>
              <a:t> dependents=independents / options;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 REG_OUTPUT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 PROC REG</a:t>
            </a:r>
            <a:r>
              <a:rPr lang="ko-KR" altLang="en-US" sz="1800" dirty="0"/>
              <a:t>에서 만들어진 여러 통계치를 </a:t>
            </a:r>
            <a:r>
              <a:rPr lang="en-US" altLang="ko-KR" sz="1800" dirty="0"/>
              <a:t>SAS dataset</a:t>
            </a:r>
            <a:r>
              <a:rPr lang="ko-KR" altLang="en-US" sz="1800" dirty="0"/>
              <a:t>에 별도로 저장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 차후 분석에 쓰기 위한 목적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PREDICTED		</a:t>
            </a:r>
            <a:r>
              <a:rPr lang="ko-KR" altLang="en-US" sz="1600" dirty="0" err="1" smtClean="0"/>
              <a:t>예측치</a:t>
            </a:r>
            <a:endParaRPr lang="ko-KR" alt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RESIDUAL		</a:t>
            </a:r>
            <a:r>
              <a:rPr lang="ko-KR" altLang="en-US" sz="1600" dirty="0" err="1" smtClean="0"/>
              <a:t>잔차</a:t>
            </a:r>
            <a:endParaRPr lang="ko-KR" alt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U95M </a:t>
            </a:r>
            <a:r>
              <a:rPr lang="en-US" altLang="ko-KR" sz="1600" dirty="0" smtClean="0"/>
              <a:t>		CLM</a:t>
            </a:r>
            <a:r>
              <a:rPr lang="ko-KR" altLang="en-US" sz="1600" dirty="0"/>
              <a:t>의 상한</a:t>
            </a:r>
            <a:r>
              <a:rPr lang="en-US" altLang="ko-KR" sz="1600" dirty="0"/>
              <a:t>(upper limit)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L95M </a:t>
            </a:r>
            <a:r>
              <a:rPr lang="en-US" altLang="ko-KR" sz="1600" dirty="0" smtClean="0"/>
              <a:t>		CLM</a:t>
            </a:r>
            <a:r>
              <a:rPr lang="ko-KR" altLang="en-US" sz="1600" dirty="0"/>
              <a:t>의 하한</a:t>
            </a:r>
            <a:r>
              <a:rPr lang="en-US" altLang="ko-KR" sz="1600" dirty="0"/>
              <a:t>(lower limit)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U95		CLI</a:t>
            </a:r>
            <a:r>
              <a:rPr lang="ko-KR" altLang="en-US" sz="1600" dirty="0"/>
              <a:t>의 상한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L95		CLI</a:t>
            </a:r>
            <a:r>
              <a:rPr lang="ko-KR" altLang="en-US" sz="1600" dirty="0"/>
              <a:t>의 하한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STUDENT		</a:t>
            </a:r>
            <a:r>
              <a:rPr lang="ko-KR" altLang="en-US" sz="1600" dirty="0" err="1" smtClean="0"/>
              <a:t>내표준잔차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studentized</a:t>
            </a:r>
            <a:r>
              <a:rPr lang="en-US" altLang="ko-KR" sz="1600" dirty="0"/>
              <a:t> residual)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RSTUDENT		</a:t>
            </a:r>
            <a:r>
              <a:rPr lang="ko-KR" altLang="en-US" sz="1600" dirty="0" err="1" smtClean="0"/>
              <a:t>외표준잔차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studentized</a:t>
            </a:r>
            <a:r>
              <a:rPr lang="en-US" altLang="ko-KR" sz="1600" dirty="0"/>
              <a:t> deleted residual)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COOKD		Cook’s </a:t>
            </a:r>
            <a:r>
              <a:rPr lang="en-US" altLang="ko-KR" sz="1600" dirty="0"/>
              <a:t>D</a:t>
            </a:r>
          </a:p>
          <a:p>
            <a:pPr lvl="1">
              <a:buFont typeface="Wingdings" pitchFamily="2" charset="2"/>
              <a:buChar char="u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908797" y="1556792"/>
            <a:ext cx="53264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OUT </a:t>
            </a:r>
            <a:r>
              <a:rPr lang="en-US" altLang="ko-KR" dirty="0"/>
              <a:t>= SAS dataset keyword = names …;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b="1" dirty="0"/>
              <a:t>PROC PLOT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 </a:t>
            </a:r>
            <a:r>
              <a:rPr lang="ko-KR" altLang="en-US" sz="1800" dirty="0"/>
              <a:t>변수 간의 </a:t>
            </a:r>
            <a:r>
              <a:rPr lang="ko-KR" altLang="en-US" sz="1800" dirty="0" err="1"/>
              <a:t>산점도</a:t>
            </a: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125311" y="2276872"/>
            <a:ext cx="28933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PROC PLOT</a:t>
            </a:r>
            <a:r>
              <a:rPr lang="en-US" altLang="ko-KR" dirty="0" smtClean="0"/>
              <a:t> options;</a:t>
            </a:r>
          </a:p>
          <a:p>
            <a:r>
              <a:rPr lang="en-US" altLang="ko-KR" b="1" dirty="0" smtClean="0"/>
              <a:t>PLOT </a:t>
            </a:r>
            <a:r>
              <a:rPr lang="en-US" altLang="ko-KR" dirty="0" smtClean="0"/>
              <a:t>variable-1*variable-2;</a:t>
            </a:r>
            <a:endParaRPr lang="en-US" altLang="ko-KR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00" y="3301453"/>
            <a:ext cx="4255001" cy="3337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예제</a:t>
            </a:r>
            <a:r>
              <a:rPr lang="en-US" altLang="ko-KR" sz="2800" b="1" dirty="0"/>
              <a:t>) c</a:t>
            </a:r>
            <a:r>
              <a:rPr lang="en-US" altLang="ko-KR" sz="2800" b="1" dirty="0" smtClean="0"/>
              <a:t>omputer repair data(table 2.5)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 text file name: </a:t>
            </a:r>
            <a:r>
              <a:rPr lang="en-US" altLang="ko-KR" sz="1800" dirty="0" smtClean="0"/>
              <a:t>rapair.txt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 data set name: </a:t>
            </a:r>
            <a:r>
              <a:rPr lang="en-US" altLang="ko-KR" sz="1600" dirty="0" smtClean="0"/>
              <a:t>repair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 variable name: </a:t>
            </a:r>
            <a:r>
              <a:rPr lang="en-US" altLang="ko-KR" sz="1600" dirty="0" smtClean="0"/>
              <a:t>minutes units</a:t>
            </a:r>
            <a:endParaRPr lang="en-US" altLang="ko-KR" sz="16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 </a:t>
            </a:r>
            <a:r>
              <a:rPr lang="ko-KR" altLang="en-US" sz="1800" dirty="0" err="1"/>
              <a:t>산점도를</a:t>
            </a:r>
            <a:r>
              <a:rPr lang="ko-KR" altLang="en-US" sz="1800" dirty="0"/>
              <a:t> 통해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수</a:t>
            </a:r>
            <a:r>
              <a:rPr lang="ko-KR" altLang="en-US" sz="1800" dirty="0"/>
              <a:t>리</a:t>
            </a:r>
            <a:r>
              <a:rPr lang="ko-KR" altLang="en-US" sz="1800" dirty="0" smtClean="0"/>
              <a:t>시간</a:t>
            </a:r>
            <a:r>
              <a:rPr lang="en-US" altLang="ko-KR" sz="1800" dirty="0" smtClean="0"/>
              <a:t>(minutes)</a:t>
            </a:r>
            <a:r>
              <a:rPr lang="ko-KR" altLang="en-US" sz="1800" dirty="0" smtClean="0"/>
              <a:t>과 부품의 수</a:t>
            </a:r>
            <a:r>
              <a:rPr lang="en-US" altLang="ko-KR" sz="1800" dirty="0" smtClean="0"/>
              <a:t>(units)</a:t>
            </a:r>
            <a:r>
              <a:rPr lang="ko-KR" altLang="en-US" sz="1800" dirty="0"/>
              <a:t>의 관계를 확인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algn="r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 </a:t>
            </a:r>
            <a:r>
              <a:rPr lang="ko-KR" altLang="en-US" sz="1800" dirty="0"/>
              <a:t>수리시간</a:t>
            </a:r>
            <a:r>
              <a:rPr lang="en-US" altLang="ko-KR" sz="1800" dirty="0"/>
              <a:t>(minutes)</a:t>
            </a:r>
            <a:r>
              <a:rPr lang="ko-KR" altLang="en-US" sz="1800" dirty="0"/>
              <a:t>과 부품의 수</a:t>
            </a:r>
            <a:r>
              <a:rPr lang="en-US" altLang="ko-KR" sz="1800" dirty="0"/>
              <a:t>(units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회귀분석</a:t>
            </a:r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39467"/>
              </p:ext>
            </p:extLst>
          </p:nvPr>
        </p:nvGraphicFramePr>
        <p:xfrm>
          <a:off x="6444208" y="1700808"/>
          <a:ext cx="1008112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424"/>
                <a:gridCol w="45168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⁞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⁞</a:t>
                      </a:r>
                      <a:endParaRPr lang="ko-KR" altLang="en-US" sz="16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2" y="3654143"/>
            <a:ext cx="230505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2" y="5085184"/>
            <a:ext cx="231457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예제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결과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 </a:t>
            </a:r>
            <a:r>
              <a:rPr lang="ko-KR" altLang="en-US" sz="1800" dirty="0"/>
              <a:t>분산분석 결과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99592" y="2057754"/>
            <a:ext cx="4695825" cy="2486025"/>
            <a:chOff x="899592" y="2057754"/>
            <a:chExt cx="4695825" cy="24860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057754"/>
              <a:ext cx="4695825" cy="2486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015436" y="3501008"/>
              <a:ext cx="55860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예제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결과 해석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u"/>
                </a:pPr>
                <a:r>
                  <a:rPr lang="en-US" altLang="ko-KR" sz="1800" dirty="0" smtClean="0"/>
                  <a:t> </a:t>
                </a:r>
                <a:r>
                  <a:rPr lang="ko-KR" altLang="en-US" sz="1800" dirty="0"/>
                  <a:t>분산분석 결과</a:t>
                </a: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>
                  <a:buFont typeface="Wingdings" pitchFamily="2" charset="2"/>
                  <a:buChar char="u"/>
                </a:pPr>
                <a:endParaRPr lang="en-US" altLang="ko-KR" sz="1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sz="1600" dirty="0"/>
                  <a:t>각 회귀 </a:t>
                </a:r>
                <a:r>
                  <a:rPr lang="ko-KR" altLang="en-US" sz="1600" dirty="0" err="1"/>
                  <a:t>모수에</a:t>
                </a:r>
                <a:r>
                  <a:rPr lang="ko-KR" altLang="en-US" sz="1600" dirty="0"/>
                  <a:t> 대한 </a:t>
                </a:r>
                <a:r>
                  <a:rPr lang="ko-KR" altLang="en-US" sz="1600" dirty="0" smtClean="0"/>
                  <a:t>가설</a:t>
                </a:r>
                <a:endParaRPr lang="en-US" altLang="ko-KR" sz="1600" dirty="0" smtClean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sz="1600" dirty="0" smtClean="0"/>
                  <a:t>검정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통계량</a:t>
                </a:r>
                <a:endParaRPr lang="en-US" altLang="ko-KR" sz="1600" dirty="0" smtClean="0"/>
              </a:p>
              <a:p>
                <a:pPr marL="2103120" lvl="7" indent="0">
                  <a:buNone/>
                </a:pPr>
                <a:r>
                  <a:rPr lang="en-US" altLang="ko-KR" sz="1600" dirty="0" smtClean="0">
                    <a:solidFill>
                      <a:schemeClr val="tx1"/>
                    </a:solidFill>
                  </a:rPr>
                  <a:t>ex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𝑠𝑒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15.50877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0.50498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30.71</m:t>
                    </m:r>
                  </m:oMath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  <a:p>
                <a:pPr lvl="7">
                  <a:buFont typeface="Wingdings" pitchFamily="2" charset="2"/>
                  <a:buChar char="Ø"/>
                </a:pPr>
                <a:endParaRPr lang="en-US" altLang="ko-KR" sz="1600" dirty="0" smtClean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sz="1600" dirty="0"/>
              </a:p>
              <a:p>
                <a:pPr lvl="1">
                  <a:buFont typeface="Wingdings" pitchFamily="2" charset="2"/>
                  <a:buChar char="u"/>
                </a:pPr>
                <a:endParaRPr lang="ko-KR" altLang="en-US" sz="1800" dirty="0"/>
              </a:p>
              <a:p>
                <a:pPr>
                  <a:buFont typeface="Wingdings" pitchFamily="2" charset="2"/>
                  <a:buChar char="u"/>
                </a:pP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7624" y="3718773"/>
                <a:ext cx="403027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/>
                  <a:t>	vs.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 smtClean="0"/>
                  <a:t>	vs.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18773"/>
                <a:ext cx="403027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8" y="2073974"/>
            <a:ext cx="4133850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187624" y="5175799"/>
                <a:ext cx="1270155" cy="7734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𝑠𝑒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175799"/>
                <a:ext cx="1270155" cy="7734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1241</TotalTime>
  <Words>1048</Words>
  <Application>Microsoft Office PowerPoint</Application>
  <PresentationFormat>화면 슬라이드 쇼(4:3)</PresentationFormat>
  <Paragraphs>309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오렌지</vt:lpstr>
      <vt:lpstr>회귀분석 실습  simple  regression</vt:lpstr>
      <vt:lpstr>PROC REG</vt:lpstr>
      <vt:lpstr>PROC REG</vt:lpstr>
      <vt:lpstr>PROC REG_MODEL문</vt:lpstr>
      <vt:lpstr>PROC REG_OUTPUT문</vt:lpstr>
      <vt:lpstr>PROC PLOT</vt:lpstr>
      <vt:lpstr>예제) computer repair data(table 2.5)</vt:lpstr>
      <vt:lpstr>예제) 결과 해석</vt:lpstr>
      <vt:lpstr>예제) 결과 해석</vt:lpstr>
      <vt:lpstr>예제) 결과 해석</vt:lpstr>
      <vt:lpstr>predicted values</vt:lpstr>
      <vt:lpstr>residuals</vt:lpstr>
      <vt:lpstr>반응변수의 신뢰구간</vt:lpstr>
      <vt:lpstr>PROC UNIVARIATE</vt:lpstr>
      <vt:lpstr>PROC UNIVARIATE_OUTPUT문</vt:lpstr>
      <vt:lpstr>PROC CORR</vt:lpstr>
      <vt:lpstr>연습문제 2.12) newspapers data(table 2.12)</vt:lpstr>
      <vt:lpstr>연습문제 2.12) 결과해석</vt:lpstr>
      <vt:lpstr>연습문제 2.12) 결과해석</vt:lpstr>
      <vt:lpstr>연습문제 2.12) 결과해석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</dc:creator>
  <cp:lastModifiedBy>kuksunghee</cp:lastModifiedBy>
  <cp:revision>83</cp:revision>
  <dcterms:created xsi:type="dcterms:W3CDTF">2011-03-07T11:30:19Z</dcterms:created>
  <dcterms:modified xsi:type="dcterms:W3CDTF">2013-10-07T04:36:49Z</dcterms:modified>
</cp:coreProperties>
</file>