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 snapToGrid="0">
      <p:cViewPr>
        <p:scale>
          <a:sx n="125" d="100"/>
          <a:sy n="125" d="100"/>
        </p:scale>
        <p:origin x="17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22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3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0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6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0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9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89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38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6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71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25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31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4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3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3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7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0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7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1. SAS</a:t>
            </a:r>
            <a:r>
              <a:rPr lang="ko-KR" altLang="en-US" sz="2400" dirty="0" smtClean="0">
                <a:latin typeface="+mn-ea"/>
              </a:rPr>
              <a:t>의 기본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7312" y="3216827"/>
            <a:ext cx="3547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SAS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사용법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SAS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프로그램의 구성요소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SAS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프로그램의 특징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SAS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라이브러리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SAS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라이브러리의 내용보기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DATA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SAS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8267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모든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파일들은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파일들의 저장소 역할을 담당하는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라이브러리에 저장된다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라이브러리는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정보 편제 중 가장 상위 레벨의 개념이다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 descr="https://lh6.ggpht.com/5kcf_IMRgwF_N2nGEaLK1mTzELfnoU7RDvbcX6pvmF50cu47ZJq0C5tWPVai0wFmjQ=w300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7" y="2268895"/>
            <a:ext cx="1951711" cy="19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lh6.ggpht.com/5kcf_IMRgwF_N2nGEaLK1mTzELfnoU7RDvbcX6pvmF50cu47ZJq0C5tWPVai0wFmjQ=w300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7" y="4234855"/>
            <a:ext cx="1951711" cy="19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gray">
          <a:xfrm>
            <a:off x="875977" y="2863771"/>
            <a:ext cx="161473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Temporary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Data Library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(Work)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gray">
          <a:xfrm>
            <a:off x="875977" y="4990742"/>
            <a:ext cx="16147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Permanent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Data Library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gray">
          <a:xfrm>
            <a:off x="2827688" y="2441545"/>
            <a:ext cx="24605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일시적인 파일 저장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gray">
          <a:xfrm>
            <a:off x="2827688" y="4407604"/>
            <a:ext cx="24605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영구적인 파일 저장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3101507" y="2796083"/>
            <a:ext cx="5097613" cy="116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 생성 시에 라이브러리 이름을 생략하거나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WORK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라는 라이브러리 이름을 지정하는 경우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해당 파일은 임시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(temporary) SAS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라이브러리에 저장된다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SAS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시스템에서 사용자의 세션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(session)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종료될 때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임시 라이브러리와 소속 파일들은 모두 삭제된다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gray">
          <a:xfrm>
            <a:off x="3101507" y="4756608"/>
            <a:ext cx="50976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 이름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WORK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제외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지정하게 되면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해당 파일은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라이브러리에 영구적으로 저장된다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예를 들어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inha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라는 라이브러리 이름을 지정하게 되면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해당 라이브러리의 파일들은 사용자가 삭제하기 전까지 계속 존재하게 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SAS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8267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 할당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라이브러리를 정의할 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LIBNAME 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프로그램이 실행될 때마다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위한 라이브러리를 할당하기 위해서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LIBNAME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프로그램에 저장할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89660" y="2804160"/>
            <a:ext cx="6964680" cy="2735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1199435" y="3018579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LIBNAME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LIBNAME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libref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“SAS-data-library”;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1302432" y="3917035"/>
            <a:ext cx="65391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라이브러리명은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최대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개의 문자로 이루어진다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문자나 밑줄로 시작하고 문자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밑줄을 포함할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SAS-data-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librar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파일이 저장되어 있는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 이름이다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작업 환경에 따라 라이브러리의 물리적 경로명이 다를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SAS </a:t>
            </a:r>
            <a:r>
              <a:rPr lang="ko-KR" altLang="en-US" dirty="0" smtClean="0"/>
              <a:t>라이브러리의 내용보기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8267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CONTENTS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프로시저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윈도우 창에서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 또는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라이브러리의 세부내용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contents)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보는 방법에 대해 배웠다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반면에 다음의 내용들을 출력하기 위해서는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CONTENTS 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프로시저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(Procedure)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이용할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9660" y="2727960"/>
            <a:ext cx="6964680" cy="344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1199435" y="2942379"/>
            <a:ext cx="674512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CONTENTS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일반적인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CONTENTS DATA=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libref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._ALL_ NODETAILS;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RUN;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1302432" y="4004208"/>
            <a:ext cx="65391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라이브러리명은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_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ALL_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라이브러리의 모든 파일들의 목록을 요구한다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라이브러리명에서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점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(.)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찍고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_ALL_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NODETAILS (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NODS)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_ALL_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지정했을 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각각의 파일에 대하여 자세한 정보의 인쇄를 금지한다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오직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_ALL_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지정했을 때에만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NODS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지정할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7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SAS </a:t>
            </a:r>
            <a:r>
              <a:rPr lang="ko-KR" altLang="en-US" dirty="0" smtClean="0"/>
              <a:t>라이브러리의 내용보기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2022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CONTENTS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프로시저 코드 및 결과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6" y="3497792"/>
            <a:ext cx="3257550" cy="3143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37410" y="1220574"/>
            <a:ext cx="3580825" cy="4946578"/>
            <a:chOff x="4836093" y="1548768"/>
            <a:chExt cx="3255295" cy="44968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BFE"/>
                </a:clrFrom>
                <a:clrTo>
                  <a:srgbClr val="FAFB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36093" y="1925215"/>
              <a:ext cx="3255295" cy="41204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BFE"/>
                </a:clrFrom>
                <a:clrTo>
                  <a:srgbClr val="FAFB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9373" y="1548768"/>
              <a:ext cx="728732" cy="262165"/>
            </a:xfrm>
            <a:prstGeom prst="rect">
              <a:avLst/>
            </a:prstGeom>
          </p:spPr>
        </p:pic>
      </p:grpSp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39483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해당 라이브러리의 세부내용 및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셋에 대한 정보를 제공해준다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시작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004667" y="1837404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(SAS data set names) (options);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2412797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에는 일반적으로 다음 중 하나의 문장이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004667" y="2827455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input, set, merge, update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707487" y="3461224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기초적인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step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4667" y="406349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000080"/>
                </a:solidFill>
              </a:rPr>
              <a:t>data</a:t>
            </a:r>
            <a:r>
              <a:rPr lang="en-US" altLang="ko-KR" sz="1400" dirty="0" smtClean="0">
                <a:solidFill>
                  <a:srgbClr val="000000"/>
                </a:solidFill>
              </a:rPr>
              <a:t> one;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latin typeface="+mn-ea"/>
              </a:rPr>
              <a:t>			→ </a:t>
            </a:r>
            <a:r>
              <a:rPr lang="en-US" altLang="ko-KR" sz="1400" dirty="0" smtClean="0"/>
              <a:t>data step</a:t>
            </a:r>
            <a:r>
              <a:rPr lang="ko-KR" altLang="en-US" sz="1400" dirty="0" smtClean="0">
                <a:latin typeface="+mn-ea"/>
              </a:rPr>
              <a:t>의 시작</a:t>
            </a:r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input</a:t>
            </a:r>
            <a:r>
              <a:rPr lang="en-US" altLang="ko-KR" sz="1400" dirty="0" smtClean="0">
                <a:solidFill>
                  <a:srgbClr val="000000"/>
                </a:solidFill>
              </a:rPr>
              <a:t> x y;		</a:t>
            </a:r>
            <a:r>
              <a:rPr lang="en-US" altLang="ko-KR" sz="1400" dirty="0" smtClean="0">
                <a:latin typeface="+mn-ea"/>
              </a:rPr>
              <a:t>→ </a:t>
            </a:r>
            <a:r>
              <a:rPr lang="ko-KR" altLang="en-US" sz="1400" dirty="0" smtClean="0">
                <a:latin typeface="+mn-ea"/>
              </a:rPr>
              <a:t>자료를 읽음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cards</a:t>
            </a:r>
            <a:r>
              <a:rPr lang="en-US" altLang="ko-KR" sz="1400" dirty="0" smtClean="0">
                <a:solidFill>
                  <a:srgbClr val="000000"/>
                </a:solidFill>
              </a:rPr>
              <a:t>;		</a:t>
            </a:r>
            <a:r>
              <a:rPr lang="en-US" altLang="ko-KR" sz="1400" dirty="0" smtClean="0">
                <a:latin typeface="+mn-ea"/>
              </a:rPr>
              <a:t>→ </a:t>
            </a:r>
            <a:r>
              <a:rPr lang="ko-KR" altLang="en-US" sz="1400" dirty="0" smtClean="0">
                <a:latin typeface="+mn-ea"/>
              </a:rPr>
              <a:t>자료의 시작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    12 34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    56 78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    63 94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    ;			</a:t>
            </a:r>
            <a:r>
              <a:rPr lang="en-US" altLang="ko-KR" sz="1400" dirty="0" smtClean="0">
                <a:latin typeface="+mn-ea"/>
              </a:rPr>
              <a:t>→ </a:t>
            </a:r>
            <a:r>
              <a:rPr lang="ko-KR" altLang="en-US" sz="1400" dirty="0" smtClean="0">
                <a:latin typeface="+mn-ea"/>
              </a:rPr>
              <a:t>다른 </a:t>
            </a:r>
            <a:r>
              <a:rPr lang="en-US" altLang="ko-KR" sz="1400" dirty="0" smtClean="0"/>
              <a:t>step</a:t>
            </a:r>
            <a:r>
              <a:rPr lang="ko-KR" altLang="en-US" sz="1400" dirty="0" smtClean="0">
                <a:latin typeface="+mn-ea"/>
              </a:rPr>
              <a:t>의 시작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자료의 끝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19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통해서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셋으로 만들 원시데이터의 필드를 기술한다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종류는 아래와 같다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9660" y="3549464"/>
            <a:ext cx="6964680" cy="2554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1199435" y="3763883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일반적인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variable &lt;$&gt; 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gray">
          <a:xfrm>
            <a:off x="1302432" y="4825712"/>
            <a:ext cx="653913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이름으로 필드에서 읽을 변수 이름이다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달러 표시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($)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변수유형을 문자로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만약 숫자변수이면 달러 표시를 안 써도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7487" y="2161410"/>
            <a:ext cx="457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list input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column input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formatted input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named input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cards(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lines)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cards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step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마지막에 위치한다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cards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자료가 시작된다는 것을 의미한다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cards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다음부터 다음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문장까지 자료로 인식한다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92" y="3057168"/>
            <a:ext cx="2226692" cy="200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79827" y="2984509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4417306" y="3625334"/>
            <a:ext cx="3426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← </a:t>
            </a:r>
            <a:r>
              <a:rPr lang="en-US" altLang="ko-KR" sz="1400" dirty="0" smtClean="0">
                <a:latin typeface="+mn-ea"/>
              </a:rPr>
              <a:t>cards </a:t>
            </a:r>
            <a:r>
              <a:rPr lang="ko-KR" altLang="en-US" sz="1400" dirty="0" smtClean="0">
                <a:latin typeface="+mn-ea"/>
              </a:rPr>
              <a:t>문을 시작으로 자료를 </a:t>
            </a:r>
            <a:r>
              <a:rPr lang="ko-KR" altLang="en-US" sz="1400" dirty="0" err="1" smtClean="0">
                <a:latin typeface="+mn-ea"/>
              </a:rPr>
              <a:t>읽어들임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00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INPUT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자료는 기본적으로 한 번에 한 줄씩 읽는다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input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한줄에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자료가 변수의 수보다 많으면 읽고 남은 자료는 무시된다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input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한줄에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자료가 변수의 수보다 작으면 모자라는 변수는 다음 줄에서 읽는다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다음 줄에서 읽고 남은 자료는 무시된다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관측값이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빈칸으로 구분되어 있을 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3556158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49" y="3602361"/>
            <a:ext cx="2667000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80" y="3602361"/>
            <a:ext cx="3392469" cy="2016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1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INPUT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72" y="1700807"/>
            <a:ext cx="1440000" cy="692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72" y="2780928"/>
            <a:ext cx="1440000" cy="70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72" y="3861048"/>
            <a:ext cx="1440000" cy="714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72" y="5137846"/>
            <a:ext cx="1440000" cy="830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1700809"/>
            <a:ext cx="2322516" cy="1008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1" y="2780928"/>
            <a:ext cx="2322513" cy="1008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3861048"/>
            <a:ext cx="2322512" cy="1171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5137846"/>
            <a:ext cx="2322512" cy="1171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0" y="1635484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0" y="2748266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0" y="3846229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0" y="5104531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594206" y="1635484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ko-KR" altLang="en-US" sz="1400" dirty="0" smtClean="0"/>
              <a:t>결과 </a:t>
            </a:r>
            <a:r>
              <a:rPr lang="en-US" altLang="ko-KR" sz="1400" dirty="0" smtClean="0"/>
              <a:t>: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3594206" y="2748266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ko-KR" altLang="en-US" sz="1400" dirty="0" smtClean="0"/>
              <a:t>결과 </a:t>
            </a:r>
            <a:r>
              <a:rPr lang="en-US" altLang="ko-KR" sz="1400" dirty="0" smtClean="0"/>
              <a:t>: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594206" y="3846229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ko-KR" altLang="en-US" sz="1400" dirty="0" smtClean="0"/>
              <a:t>결과 </a:t>
            </a:r>
            <a:r>
              <a:rPr lang="en-US" altLang="ko-KR" sz="1400" dirty="0" smtClean="0"/>
              <a:t>:</a:t>
            </a:r>
            <a:endParaRPr lang="en-US" altLang="ko-KR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3594206" y="5104531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ko-KR" altLang="en-US" sz="1400" dirty="0" smtClean="0"/>
              <a:t>결과 </a:t>
            </a:r>
            <a:r>
              <a:rPr lang="en-US" altLang="ko-KR" sz="1400" dirty="0" smtClean="0"/>
              <a:t>: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41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COLUMN INPUT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column input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자료가 빈 칸으로 구분되어 있지 않거나 몇 개의 자료를 건너뛰고 필요한 자료만을 읽을 때 쓰인다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각 변수 뒤에 변수의 자료가 차지하는 열을 지정하여 그 열에 있는 자료를 읽는다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열의 지정은 자료가 시작하는 열과 끝나는 열 사이에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넣는다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 13-17 (13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번째 열과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번째 열 사이의 자료를 읽는다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만약 변수의 자료가 한 열만 차지하고 있다면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차지하는 열만 입력한다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EX) 19 ≡ 19-19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숫자변수 뒤에 열을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EX) </a:t>
            </a:r>
            <a:r>
              <a:rPr lang="es-E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x 1-4 y 7-10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499547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9673"/>
              </p:ext>
            </p:extLst>
          </p:nvPr>
        </p:nvGraphicFramePr>
        <p:xfrm>
          <a:off x="5523736" y="4511452"/>
          <a:ext cx="249936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45" y="4499547"/>
            <a:ext cx="3914775" cy="188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1. </a:t>
            </a:r>
            <a:r>
              <a:rPr lang="en-US" altLang="ko-KR" dirty="0"/>
              <a:t>SAS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506" b="843"/>
          <a:stretch/>
        </p:blipFill>
        <p:spPr>
          <a:xfrm>
            <a:off x="1236016" y="2818855"/>
            <a:ext cx="6403947" cy="3469224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2467303" y="3053009"/>
            <a:ext cx="5172661" cy="1326385"/>
          </a:xfrm>
          <a:prstGeom prst="flowChartProcess">
            <a:avLst/>
          </a:prstGeom>
          <a:noFill/>
          <a:ln>
            <a:solidFill>
              <a:srgbClr val="CC2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1958" y="362663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로그 창</a:t>
            </a:r>
            <a:endParaRPr lang="ko-KR" altLang="en-US" sz="14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2467304" y="4379396"/>
            <a:ext cx="5172660" cy="1689622"/>
          </a:xfrm>
          <a:prstGeom prst="flowChartProcess">
            <a:avLst/>
          </a:prstGeom>
          <a:noFill/>
          <a:ln>
            <a:solidFill>
              <a:srgbClr val="CC2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42144" y="5047958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확장 편집기 창</a:t>
            </a:r>
            <a:endParaRPr lang="ko-KR" altLang="en-US" sz="1400" b="1" dirty="0"/>
          </a:p>
        </p:txBody>
      </p:sp>
      <p:sp>
        <p:nvSpPr>
          <p:cNvPr id="21" name="순서도: 처리 20"/>
          <p:cNvSpPr/>
          <p:nvPr/>
        </p:nvSpPr>
        <p:spPr>
          <a:xfrm>
            <a:off x="1236016" y="3053010"/>
            <a:ext cx="1176108" cy="3095865"/>
          </a:xfrm>
          <a:prstGeom prst="flowChartProcess">
            <a:avLst/>
          </a:prstGeom>
          <a:noFill/>
          <a:ln>
            <a:solidFill>
              <a:srgbClr val="CC2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04821" y="4447053"/>
            <a:ext cx="59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탐색기</a:t>
            </a:r>
            <a:endParaRPr lang="ko-KR" altLang="en-US" sz="1400" b="1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gray">
          <a:xfrm>
            <a:off x="951853" y="1423431"/>
            <a:ext cx="75663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확장 편집기 창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프로그램을 생성 또는 편집</a:t>
            </a:r>
            <a:endParaRPr lang="en-US" altLang="ko-KR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로그 창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SAS 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프로그램의 처리와 이에 관련된 에러 정보 취급</a:t>
            </a:r>
            <a:endParaRPr lang="en-US" altLang="ko-KR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출력 창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SAS 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프로그램의 수행 결과 출력</a:t>
            </a: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초기화면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35905" y="3275158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– SAS </a:t>
            </a:r>
            <a:r>
              <a:rPr lang="ko-KR" altLang="en-US" dirty="0" smtClean="0"/>
              <a:t>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1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COLUMN INPUT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지정된 열 안에서 자료 앞뒤의 빈칸은 무시된다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숫자나 글자 사이의 빈칸은 무시되지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350520" y="3490631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1188335" y="2161410"/>
            <a:ext cx="65682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→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숫자변수에서의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가운데 빈칸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::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에러가 발생하고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결측값으로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기억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→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문자변수에서의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가운데 빈칸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::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 빈칸 자체를 문자로 기억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2" y="3546405"/>
            <a:ext cx="2689225" cy="193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45189"/>
              </p:ext>
            </p:extLst>
          </p:nvPr>
        </p:nvGraphicFramePr>
        <p:xfrm>
          <a:off x="4065632" y="3543080"/>
          <a:ext cx="18745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71" y="3546405"/>
            <a:ext cx="1800000" cy="1292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8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FORMATTED INPUT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A.B : A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전체 자릿수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B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소수점 밑 자릿수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A. ≡ A.0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주어진 자리만큼 순서대로 읽어진다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자료에서 소수점이 주어지면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format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에서의 소수점 밑 자릿수는 무의미하다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자료 앞뒤의 빈칸은 무시된다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70769"/>
              </p:ext>
            </p:extLst>
          </p:nvPr>
        </p:nvGraphicFramePr>
        <p:xfrm>
          <a:off x="5080963" y="3196741"/>
          <a:ext cx="249936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4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9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92096"/>
            <a:ext cx="3272095" cy="1261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-350520" y="3155351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82909"/>
            <a:ext cx="2222500" cy="1596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26639"/>
              </p:ext>
            </p:extLst>
          </p:nvPr>
        </p:nvGraphicFramePr>
        <p:xfrm>
          <a:off x="3828110" y="4704133"/>
          <a:ext cx="16662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7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28" y="4890823"/>
            <a:ext cx="17335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-350520" y="4657878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65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DATA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9261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NAMED INPUT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자료가 ‘변수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’의 형태로 주어질 경우 사용하는 입력 방법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350520" y="2360617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75520"/>
            <a:ext cx="344805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8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연습 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8454238" cy="87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다음 주어진 자료로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smoke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라는 데이터 셋을 만들어라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(input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가지 문장을 이용하여 총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가지의 프로그램 만들기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66795"/>
              </p:ext>
            </p:extLst>
          </p:nvPr>
        </p:nvGraphicFramePr>
        <p:xfrm>
          <a:off x="1337732" y="2269177"/>
          <a:ext cx="6096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smoke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gender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height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185.52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177.71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177.15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180.67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SAS </a:t>
            </a:r>
            <a:r>
              <a:rPr lang="ko-KR" altLang="en-US" dirty="0" smtClean="0"/>
              <a:t>프로그램의 구성요소</a:t>
            </a:r>
            <a:endParaRPr lang="ko-KR" altLang="en-US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일반적으로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생성하거나 수정하는 용도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 정의 리포트를 만들기 위해 사용된다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gray">
          <a:xfrm>
            <a:off x="1188335" y="2161410"/>
            <a:ext cx="64579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사용자의 데이터를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데이터로 입력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 계산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사용자의 데이터 대상으로 오류점검과 오류수정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현재 데이터 대상으로 분할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subsetting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병합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(merge),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수정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(update)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작업을 통한 새로운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 만들기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gray">
          <a:xfrm>
            <a:off x="707487" y="4162787"/>
            <a:ext cx="7624589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분석하거나 단계 처리하는데 사용하며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일반적으로 보고서 형태의 데이터를 산출한다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단계에서는 프로시저의 운영의 결과로 신규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생성하기도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542" y="3658552"/>
            <a:ext cx="318041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PROC(Procedure)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1188335" y="5195798"/>
            <a:ext cx="75663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리스트를 통한 보고서 작성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기술 통계량 작성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요약 보고서 작성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그래프와 차트 작성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SAS </a:t>
            </a:r>
            <a:r>
              <a:rPr lang="ko-KR" altLang="en-US" dirty="0" smtClean="0"/>
              <a:t>프로그램의 특징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60496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특징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일반적으로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키워드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(Keyword)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 시작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세미콜론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(;)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이용하여 문장을 종료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1" y="3090041"/>
            <a:ext cx="2304256" cy="2865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53542" y="2287373"/>
            <a:ext cx="260496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특징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0987" y="3437451"/>
            <a:ext cx="2934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← </a:t>
            </a:r>
            <a:r>
              <a:rPr lang="en-US" altLang="ko-KR" sz="1200" b="1" dirty="0" smtClean="0"/>
              <a:t>DATA </a:t>
            </a:r>
            <a:r>
              <a:rPr lang="ko-KR" altLang="en-US" sz="1200" b="1" dirty="0" smtClean="0"/>
              <a:t>문장</a:t>
            </a:r>
            <a:endParaRPr lang="en-US" altLang="ko-KR" sz="1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160987" y="5400258"/>
            <a:ext cx="2934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← </a:t>
            </a:r>
            <a:r>
              <a:rPr lang="en-US" altLang="ko-KR" sz="1200" b="1" dirty="0" smtClean="0"/>
              <a:t>PROC </a:t>
            </a:r>
            <a:r>
              <a:rPr lang="ko-KR" altLang="en-US" sz="1200" b="1" dirty="0" smtClean="0"/>
              <a:t>문장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3614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SAS </a:t>
            </a:r>
            <a:r>
              <a:rPr lang="ko-KR" altLang="en-US" dirty="0" smtClean="0"/>
              <a:t>프로그램의 특징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60496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규칙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라인의 어느 곳에서도 시작과 종료가 가능하다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한 문장은 몇 라인에 걸쳐서 작업이 가능하다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몇 개의 문장을 한 라인에 작성이 가능하다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빈 칸 여러 개는 한 개와 같다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반드시 세미콜론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(;)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으로 끝나야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153" y="3352664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597130" y="4211090"/>
            <a:ext cx="6140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print data=one;     ≡      </a:t>
            </a:r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print data=one;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x y;   run;</a:t>
            </a:r>
          </a:p>
          <a:p>
            <a:pPr marL="731520" lvl="2" indent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x y;</a:t>
            </a:r>
          </a:p>
          <a:p>
            <a:pPr marL="731520" lvl="2" indent="0">
              <a:buNone/>
            </a:pPr>
            <a:r>
              <a:rPr lang="en-US" altLang="ko-KR" sz="1400" dirty="0" smtClean="0"/>
              <a:t>    run;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597130" y="521242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                ≡             </a:t>
            </a:r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print data=one;</a:t>
            </a:r>
          </a:p>
          <a:p>
            <a:pPr marL="731520" lvl="2" indent="0">
              <a:buNone/>
            </a:pPr>
            <a:r>
              <a:rPr lang="en-US" altLang="ko-KR" sz="1400" dirty="0" smtClean="0"/>
              <a:t>    print</a:t>
            </a:r>
          </a:p>
          <a:p>
            <a:pPr marL="731520" lvl="2" indent="0">
              <a:buNone/>
            </a:pPr>
            <a:r>
              <a:rPr lang="en-US" altLang="ko-KR" sz="1400" dirty="0" smtClean="0"/>
              <a:t>    data=one;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97130" y="3344994"/>
            <a:ext cx="384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1400" dirty="0" smtClean="0"/>
              <a:t>data one;     ≡                data one;</a:t>
            </a:r>
          </a:p>
          <a:p>
            <a:pPr lvl="2"/>
            <a:r>
              <a:rPr lang="en-US" altLang="ko-KR" sz="1400" dirty="0" smtClean="0"/>
              <a:t>data one;     ≡     data            one;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668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SAS </a:t>
            </a:r>
            <a:r>
              <a:rPr lang="ko-KR" altLang="en-US" dirty="0" smtClean="0"/>
              <a:t>프로그램의 특징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8267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프로그램의 처리과정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새로운 단계가 시작되는 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신호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(signal)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역할을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그런 다음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일련의 또 다른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DATA, PROC, RUN,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QUIT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발견하면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프로그램을 읽는 것을 중단하고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프로그램상의 이전 단계를 실행하게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188335" y="2484575"/>
            <a:ext cx="65682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→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새로운 단계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(DATA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시작하는 것은 이전 단계가 종료되는 것을 의미한다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SAS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프로그램의 각 단계들 간에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RUN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문장이 항상 필요한 것은 아니다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단지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RUN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이용하면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코드를 읽거나 디버깅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debug)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쉽게 수행할 수 있게 되며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결과적으로 로그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(log)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더 쉽게 이해할 수 있게 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542" y="3675911"/>
            <a:ext cx="38267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로그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메세지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707487" y="4131998"/>
            <a:ext cx="7419638" cy="69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각각의 단계가 실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행될 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처리의 결과로 로그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(log)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로그는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프로그램의 처리와 이에 관련된 에러 정보를 취급한다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7" r="-2"/>
          <a:stretch/>
        </p:blipFill>
        <p:spPr>
          <a:xfrm>
            <a:off x="1514308" y="4938290"/>
            <a:ext cx="2636490" cy="142534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54593" y="4924590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7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SAS </a:t>
            </a:r>
            <a:r>
              <a:rPr lang="ko-KR" altLang="en-US" dirty="0" smtClean="0"/>
              <a:t>프로그램의 특징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8499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 및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명명규칙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셋은 다음과 같은 규칙으로 이름 짓는 것이 가능하다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1188335" y="1955670"/>
            <a:ext cx="6759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최소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개의 문자에서 최대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32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 문자 할당이 가능하다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첫 이름은 문자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알파벳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A-Z,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대소문자 구별 없음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언더스코어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(_)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로만 시작이 가능하다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첫 이름을 숫자로 시작해서는 안 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두 번째 이후의 이름은 숫자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언더스코어의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조합으로 구성이 가능하다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05920" y="3655933"/>
            <a:ext cx="5657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/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one (o)           k3 (o)           _two_ (o)          z_1 (o)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$c2 (x)           x*z (x)          d% (x)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593" y="3313692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gray">
          <a:xfrm>
            <a:off x="1531235" y="3279228"/>
            <a:ext cx="6759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유효한 데이터 셋 이름에 대한 예시이다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53542" y="4229124"/>
            <a:ext cx="48499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여러 개의 변수를 지정하는 방법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707487" y="4817197"/>
            <a:ext cx="741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x1-x10 ≡ x1 x2 x3 x4 x5 x6 x7 x8 x9 x10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x--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abc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: xx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abc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포함하여 두 변수 사이에 정의된 모든 변수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SAS </a:t>
            </a:r>
            <a:r>
              <a:rPr lang="ko-KR" altLang="en-US" dirty="0" smtClean="0"/>
              <a:t>프로그램의 특징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849978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유형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유형은 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문자형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(character)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numeric)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으로 지정이 가능하다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1188335" y="1955670"/>
            <a:ext cx="7277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문자형 변수는 어떠한 값이라도 가지는 것이 가능하다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변수는 단지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값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(0~9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아라비아 숫자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+, -, .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그리고 표기에 대한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만을 가질 수 있다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2076328" y="2675889"/>
                <a:ext cx="3426451" cy="3948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2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123, 345.6, 123e3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m:t>=</m:t>
                    </m:r>
                    <m:r>
                      <a:rPr lang="en-US" altLang="ko-KR" sz="12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m:t>𝟏𝟐𝟑</m:t>
                    </m:r>
                    <m:r>
                      <a:rPr lang="en-US" altLang="ko-KR" sz="12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sz="120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ko-KR" altLang="en-US" sz="12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328" y="2675889"/>
                <a:ext cx="3426451" cy="394852"/>
              </a:xfrm>
              <a:prstGeom prst="rect">
                <a:avLst/>
              </a:prstGeom>
              <a:blipFill rotWithShape="0">
                <a:blip r:embed="rId3"/>
                <a:stretch>
                  <a:fillRect l="-1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707487" y="2719427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gray">
          <a:xfrm>
            <a:off x="707487" y="3270001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유형은 변수의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표시에 대한 방법을 결정한다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gray">
          <a:xfrm>
            <a:off x="1188335" y="3802925"/>
            <a:ext cx="7277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문자형 변수에는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공백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(blank)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결측치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(Null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나타낸다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변수에는 마침표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(.)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결측치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나타낸다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7487" y="4648136"/>
            <a:ext cx="19389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400" dirty="0" smtClean="0"/>
              <a:t>EX)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48" y="4684233"/>
            <a:ext cx="2266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SAS </a:t>
            </a:r>
            <a:r>
              <a:rPr lang="ko-KR" altLang="en-US" dirty="0" smtClean="0"/>
              <a:t>프로그램의 특징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48499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길이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75833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변수의 길이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(length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저장에 사용되는 바이트 단위의 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변수의 유형에 따라 다르다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1188335" y="1955670"/>
            <a:ext cx="72774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문자형 변수의 길이는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32,767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자리까지 설정할 수 있다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모든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변수들은 기본적으로 길이가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 설정되어 있다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값은 사용자가 별도의 정의를 하지 않을 경우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기본적으로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바이트의 길이를 갖는 고정 소수형태로 저장된다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3542" y="2879000"/>
            <a:ext cx="48499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포맷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(format)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707487" y="3335087"/>
            <a:ext cx="767451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포맷은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날짜값이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기록되는 방법에 대한 속성이다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소프트웨어는 여러 형태의 문자형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날짜형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포맷을 제공한다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또한 사용자 정의 포맷을 생성할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특정한 형식으로 값을 출력하지 위해서는 원하는 형식의 포맷을 선택하면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3542" y="4563020"/>
            <a:ext cx="48499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인포맷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informat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gray">
          <a:xfrm>
            <a:off x="707487" y="5019107"/>
            <a:ext cx="767451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포맷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구문이 특정한 형식으로 값을 출력하는 것에 반해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인포맷은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특정 형식을 표준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값으로 읽어오게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인포맷은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날짜값을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셋으로 읽어오는 방식을 결정한다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인포맷을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사용하여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문자나 특수문자가 포함된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숫자형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값을 읽어올 수 있게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</TotalTime>
  <Words>1757</Words>
  <Application>Microsoft Office PowerPoint</Application>
  <PresentationFormat>화면 슬라이드 쇼(4:3)</PresentationFormat>
  <Paragraphs>405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HY헤드라인M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32</cp:revision>
  <dcterms:created xsi:type="dcterms:W3CDTF">2015-09-01T05:25:17Z</dcterms:created>
  <dcterms:modified xsi:type="dcterms:W3CDTF">2015-09-02T07:49:31Z</dcterms:modified>
</cp:coreProperties>
</file>