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341" r:id="rId3"/>
    <p:sldId id="380" r:id="rId4"/>
    <p:sldId id="381" r:id="rId5"/>
    <p:sldId id="382" r:id="rId6"/>
    <p:sldId id="379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57" r:id="rId17"/>
    <p:sldId id="392" r:id="rId18"/>
    <p:sldId id="393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14" r:id="rId39"/>
    <p:sldId id="302" r:id="rId40"/>
    <p:sldId id="415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0"/>
    <a:srgbClr val="3C3CFF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9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10E42-4701-4FF3-8BD9-FC6218806DA0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1B94C-D655-42F2-9FFF-19A2FE0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203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BE5BD-4359-4190-B154-4CF08E22D7CF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C20EC-321C-4AB9-B274-3B4614DA8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8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30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014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486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588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7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615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07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091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573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80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717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220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25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244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95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192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610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03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447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975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362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922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319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291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197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245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9069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520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482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8929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996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0985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890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244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10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720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12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197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9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76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95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577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7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60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20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07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8600090" y="6483175"/>
            <a:ext cx="411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FC709-B33E-4272-936A-92C5BB2E4FC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93589" y="6483175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93588" y="340499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6128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21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0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537E-05DE-4E7C-B5D3-F26AF2E1EDC1}" type="datetimeFigureOut">
              <a:rPr lang="ko-KR" altLang="en-US" smtClean="0"/>
              <a:t>2015-12-01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9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7856" y="1048407"/>
            <a:ext cx="518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회귀분석 실습</a:t>
            </a:r>
            <a:endParaRPr lang="ko-KR" alt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3589" y="6483175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93588" y="340499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74110" y="126657"/>
            <a:ext cx="2951527" cy="427683"/>
            <a:chOff x="5845589" y="6376427"/>
            <a:chExt cx="2951527" cy="427683"/>
          </a:xfrm>
        </p:grpSpPr>
        <p:sp>
          <p:nvSpPr>
            <p:cNvPr id="9" name="TextBox 8"/>
            <p:cNvSpPr txBox="1"/>
            <p:nvPr/>
          </p:nvSpPr>
          <p:spPr>
            <a:xfrm>
              <a:off x="6301946" y="6420991"/>
              <a:ext cx="249517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Statistics of INHA University</a:t>
              </a:r>
              <a:endParaRPr lang="ko-KR" altLang="en-US" sz="1600" dirty="0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5589" y="6376427"/>
              <a:ext cx="480943" cy="427683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977856" y="1935254"/>
            <a:ext cx="518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+mn-ea"/>
              </a:rPr>
              <a:t>Chapter </a:t>
            </a:r>
            <a:r>
              <a:rPr lang="en-US" altLang="ko-KR" sz="2400" dirty="0" smtClean="0">
                <a:latin typeface="+mn-ea"/>
              </a:rPr>
              <a:t>10. </a:t>
            </a:r>
            <a:r>
              <a:rPr lang="ko-KR" altLang="en-US" sz="2400" dirty="0" smtClean="0">
                <a:latin typeface="+mn-ea"/>
              </a:rPr>
              <a:t>기타 회귀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1026" name="Picture 2" descr="http://news.mit.edu/sites/mit.edu.newsoffice/files/images/2010/20100315144150-1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65" y="3037944"/>
            <a:ext cx="3554786" cy="266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249132" y="2870578"/>
            <a:ext cx="359482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변수변환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가중최소제곱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공선성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데이터의 분석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회귀계수의 편향 추정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변수선택의 절차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로지스틱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회귀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연습예제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25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457200" indent="-457200">
              <a:buAutoNum type="arabicPeriod"/>
            </a:pPr>
            <a:r>
              <a:rPr lang="ko-KR" altLang="en-US" dirty="0" smtClean="0"/>
              <a:t>변수변환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가중최소제곱을 사용한 분산안정화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506" y="1933575"/>
            <a:ext cx="4019550" cy="360045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557332" y="3592636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64" y="3357562"/>
            <a:ext cx="23241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2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457200" indent="-457200">
              <a:buAutoNum type="arabicPeriod"/>
            </a:pPr>
            <a:r>
              <a:rPr lang="ko-KR" altLang="en-US" dirty="0" smtClean="0"/>
              <a:t>변수변환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데이터에 대한 로그변환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132" y="1953523"/>
            <a:ext cx="3895725" cy="3609975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3632503" y="3617346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05" y="1953523"/>
            <a:ext cx="1009650" cy="752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805" y="3463235"/>
            <a:ext cx="23526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0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457200" indent="-457200">
              <a:buAutoNum type="arabicPeriod"/>
            </a:pPr>
            <a:r>
              <a:rPr lang="ko-KR" altLang="en-US" dirty="0" smtClean="0"/>
              <a:t>변수변환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데이터에 대한 로그변환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11" y="2995857"/>
            <a:ext cx="4300755" cy="32255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66" y="2995857"/>
            <a:ext cx="4300755" cy="3225565"/>
          </a:xfrm>
          <a:prstGeom prst="rect">
            <a:avLst/>
          </a:prstGeom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gray">
          <a:xfrm>
            <a:off x="682772" y="2557977"/>
            <a:ext cx="3230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6.16]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5264012" y="2557977"/>
            <a:ext cx="3230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6.17]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73" y="1623649"/>
            <a:ext cx="19526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5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457200" indent="-457200">
              <a:buAutoNum type="arabicPeriod"/>
            </a:pPr>
            <a:r>
              <a:rPr lang="ko-KR" altLang="en-US" dirty="0" smtClean="0"/>
              <a:t>변수변환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데이터에 대한 로그변환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554" y="1806274"/>
            <a:ext cx="3876675" cy="3838575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3947792" y="3443233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36" y="3279597"/>
            <a:ext cx="2819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2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457200" indent="-457200">
              <a:buAutoNum type="arabicPeriod"/>
            </a:pPr>
            <a:r>
              <a:rPr lang="ko-KR" altLang="en-US" dirty="0" smtClean="0"/>
              <a:t>변수변환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데이터에 대한 로그변환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79" y="3193218"/>
            <a:ext cx="3909777" cy="2932332"/>
          </a:xfrm>
          <a:prstGeom prst="rect">
            <a:avLst/>
          </a:prstGeom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gray">
          <a:xfrm>
            <a:off x="3017256" y="2557976"/>
            <a:ext cx="3230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6.18]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49" y="1642490"/>
            <a:ext cx="19526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457200" indent="-457200">
              <a:buAutoNum type="arabicPeriod"/>
            </a:pPr>
            <a:r>
              <a:rPr lang="ko-KR" altLang="en-US" dirty="0" smtClean="0"/>
              <a:t>변수변환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데이터에 대한 로그변환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3" y="3102941"/>
            <a:ext cx="3909777" cy="29323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435" y="3102941"/>
            <a:ext cx="3909777" cy="2932332"/>
          </a:xfrm>
          <a:prstGeom prst="rect">
            <a:avLst/>
          </a:prstGeom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gray">
          <a:xfrm>
            <a:off x="682772" y="2557977"/>
            <a:ext cx="3230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6.19]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gray">
          <a:xfrm>
            <a:off x="5264012" y="2557977"/>
            <a:ext cx="3230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6.20]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49" y="1642490"/>
            <a:ext cx="19526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가중최소제곱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교육비 지출 데이터 회귀 분석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33" y="1530050"/>
            <a:ext cx="6924675" cy="733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445" y="2093992"/>
            <a:ext cx="4029075" cy="4095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33" y="3709602"/>
            <a:ext cx="3000375" cy="723900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4006873" y="3859539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1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가중최소제곱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교육비 지출 데이터 </a:t>
            </a: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표준화잔차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plot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5" y="3027180"/>
            <a:ext cx="4300755" cy="32255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850" y="3027180"/>
            <a:ext cx="4300755" cy="32255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022" y="1720807"/>
            <a:ext cx="2428875" cy="714375"/>
          </a:xfrm>
          <a:prstGeom prst="rect">
            <a:avLst/>
          </a:prstGeom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gray">
          <a:xfrm>
            <a:off x="682772" y="2557977"/>
            <a:ext cx="3230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7.3]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5264012" y="2557977"/>
            <a:ext cx="3230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7.4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09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가중최소제곱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교육비 지출 데이터 </a:t>
            </a:r>
            <a:r>
              <a:rPr lang="ko-KR" alt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표준화잔차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plot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gray">
          <a:xfrm>
            <a:off x="682772" y="2796874"/>
            <a:ext cx="197704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7.5]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6507926" y="2796874"/>
            <a:ext cx="197704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7.7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22" y="1691330"/>
            <a:ext cx="1943100" cy="733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9" y="3423080"/>
            <a:ext cx="2937474" cy="22031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13" y="3423080"/>
            <a:ext cx="2937474" cy="22031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887" y="3423080"/>
            <a:ext cx="2937474" cy="2203105"/>
          </a:xfrm>
          <a:prstGeom prst="rect">
            <a:avLst/>
          </a:prstGeom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gray">
          <a:xfrm>
            <a:off x="3557778" y="2796874"/>
            <a:ext cx="197704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7.6]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84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가중최소제곱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교육비 지출 데이터 </a:t>
            </a: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특이값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탐색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669" y="851471"/>
            <a:ext cx="3554343" cy="26657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09" y="3517229"/>
            <a:ext cx="3554343" cy="26657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669" y="3517229"/>
            <a:ext cx="3554343" cy="26657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109" y="1695321"/>
            <a:ext cx="19431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7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457200" indent="-457200">
              <a:buAutoNum type="arabicPeriod"/>
            </a:pPr>
            <a:r>
              <a:rPr lang="ko-KR" altLang="en-US" dirty="0" smtClean="0"/>
              <a:t>변수변환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선형성을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위한 변환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21" y="1593250"/>
            <a:ext cx="6191250" cy="590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21" y="3698275"/>
            <a:ext cx="2219325" cy="57150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557332" y="3842861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024" y="2183800"/>
            <a:ext cx="40100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가중최소제곱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교육비 지출 데이터 회귀 분석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특이값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제거 후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49" y="1670865"/>
            <a:ext cx="1600200" cy="600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49" y="3371077"/>
            <a:ext cx="3114675" cy="723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3731" y="1670865"/>
            <a:ext cx="4067175" cy="4124325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4006873" y="3591863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60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가중최소제곱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612849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교육비 지출 데이터 </a:t>
            </a: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표준화잔차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plot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특이값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제거 후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gray">
          <a:xfrm>
            <a:off x="682772" y="2557977"/>
            <a:ext cx="3230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7.8]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5264012" y="2557977"/>
            <a:ext cx="3230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7.9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62" y="1643964"/>
            <a:ext cx="1990725" cy="571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1" y="3068852"/>
            <a:ext cx="4300755" cy="32255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30" y="3068852"/>
            <a:ext cx="4300755" cy="322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8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가중최소제곱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6128490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가중최소제곱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(WLS)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위한 </a:t>
            </a: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가중값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21" y="1653617"/>
            <a:ext cx="2676525" cy="4391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695" y="2818486"/>
            <a:ext cx="3182122" cy="1698822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4006873" y="3591863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73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공선형 데이터의 분석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6128490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예측에 미치는 효과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57" y="1620665"/>
            <a:ext cx="3095625" cy="733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57" y="3413039"/>
            <a:ext cx="2847975" cy="723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494" y="1712827"/>
            <a:ext cx="4029075" cy="4124325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957060" y="3633825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44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/>
              <a:t>3. </a:t>
            </a:r>
            <a:r>
              <a:rPr lang="ko-KR" altLang="en-US" dirty="0"/>
              <a:t>공선형 데이터의 분석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6128490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예측에 미치는 효과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23" y="1602902"/>
            <a:ext cx="2009775" cy="752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96" y="3060132"/>
            <a:ext cx="4300755" cy="32255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51" y="3060132"/>
            <a:ext cx="4300755" cy="3225565"/>
          </a:xfrm>
          <a:prstGeom prst="rect">
            <a:avLst/>
          </a:prstGeom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682772" y="2557977"/>
            <a:ext cx="3230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7.10]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gray">
          <a:xfrm>
            <a:off x="5264012" y="2557977"/>
            <a:ext cx="3230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7.11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5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/>
              <a:t>3. </a:t>
            </a:r>
            <a:r>
              <a:rPr lang="ko-KR" altLang="en-US" dirty="0"/>
              <a:t>공선형 데이터의 분석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6128490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예측에 미치는 효과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31" y="1625429"/>
            <a:ext cx="6686550" cy="723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31" y="3795925"/>
            <a:ext cx="2981325" cy="581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206" y="2143382"/>
            <a:ext cx="46291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5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/>
              <a:t>3. </a:t>
            </a:r>
            <a:r>
              <a:rPr lang="ko-KR" altLang="en-US" dirty="0"/>
              <a:t>공선형 데이터의 분석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6128490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예측에 미치는 효과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31" y="3207865"/>
            <a:ext cx="1695450" cy="6000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379" y="1856473"/>
            <a:ext cx="5203913" cy="390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8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/>
              <a:t>3. </a:t>
            </a:r>
            <a:r>
              <a:rPr lang="ko-KR" altLang="en-US" dirty="0"/>
              <a:t>공선형 데이터의 분석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6128490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예측에 미치는 효과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05" y="3091763"/>
            <a:ext cx="2990850" cy="723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033" y="1466593"/>
            <a:ext cx="46958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1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/>
              <a:t>3. </a:t>
            </a:r>
            <a:r>
              <a:rPr lang="ko-KR" altLang="en-US" dirty="0"/>
              <a:t>공선형 데이터의 분석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6128490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예측에 미치는 효과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346" y="1856474"/>
            <a:ext cx="5203913" cy="39029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17" y="3236441"/>
            <a:ext cx="18002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/>
              <a:t>3. </a:t>
            </a:r>
            <a:r>
              <a:rPr lang="ko-KR" altLang="en-US" dirty="0"/>
              <a:t>공선형 데이터의 분석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6128490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예측에 미치는 효과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75" y="3138487"/>
            <a:ext cx="2057400" cy="581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551" y="1609725"/>
            <a:ext cx="41052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5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457200" indent="-457200">
              <a:buAutoNum type="arabicPeriod"/>
            </a:pPr>
            <a:r>
              <a:rPr lang="ko-KR" altLang="en-US" dirty="0" smtClean="0"/>
              <a:t>변수변환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선형성을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위한 변환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99" y="1547449"/>
            <a:ext cx="1847850" cy="885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14" y="3057911"/>
            <a:ext cx="3909777" cy="29323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13" y="3057911"/>
            <a:ext cx="3909777" cy="2932332"/>
          </a:xfrm>
          <a:prstGeom prst="rect">
            <a:avLst/>
          </a:prstGeom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682772" y="2557977"/>
            <a:ext cx="3230200" cy="37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6.5]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5264012" y="2557977"/>
            <a:ext cx="3230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6.6]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/>
              <a:t>3. </a:t>
            </a:r>
            <a:r>
              <a:rPr lang="ko-KR" altLang="en-US" dirty="0"/>
              <a:t>공선형 데이터의 분석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6128490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공분산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행렬과 상관계수 행렬 구하기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30" y="3418959"/>
            <a:ext cx="3124200" cy="561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417" y="1909247"/>
            <a:ext cx="45720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9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/>
              <a:t>3. </a:t>
            </a:r>
            <a:r>
              <a:rPr lang="ko-KR" altLang="en-US" dirty="0"/>
              <a:t>공선형 데이터의 분석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6128490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중심화와 척도화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17" y="1792245"/>
            <a:ext cx="3695700" cy="571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642" y="2637266"/>
            <a:ext cx="3095625" cy="3000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17" y="2637266"/>
            <a:ext cx="3067050" cy="3000375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4380601" y="3996289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71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/>
              <a:t>3. </a:t>
            </a:r>
            <a:r>
              <a:rPr lang="ko-KR" altLang="en-US" dirty="0"/>
              <a:t>공선형 데이터의 분석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6128490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주성분의 이용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94" y="1674211"/>
            <a:ext cx="3067050" cy="428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42" y="2236572"/>
            <a:ext cx="3800475" cy="4114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688" y="2560552"/>
            <a:ext cx="2371725" cy="3038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8076" y="1683736"/>
            <a:ext cx="16478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0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회귀계수의 편향 추정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6128490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주성분회귀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85" y="1761353"/>
            <a:ext cx="2733675" cy="419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167" y="1761353"/>
            <a:ext cx="2295525" cy="400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736" y="2255236"/>
            <a:ext cx="3914775" cy="41433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1261" y="2259998"/>
            <a:ext cx="38957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5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5. </a:t>
            </a:r>
            <a:r>
              <a:rPr lang="ko-KR" altLang="en-US" dirty="0" smtClean="0"/>
              <a:t>변수선택의 절차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6128490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주성분회귀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21" y="1527347"/>
            <a:ext cx="7000875" cy="5905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99" y="3494950"/>
            <a:ext cx="2419350" cy="723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2689" y="2014667"/>
            <a:ext cx="4442114" cy="12988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2382" y="3352941"/>
            <a:ext cx="4502727" cy="17318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7787" y="5124169"/>
            <a:ext cx="5108864" cy="109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5. </a:t>
            </a:r>
            <a:r>
              <a:rPr lang="ko-KR" altLang="en-US" dirty="0" smtClean="0"/>
              <a:t>변수선택의 절차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6128490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주성분회귀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84" y="1601486"/>
            <a:ext cx="3667125" cy="561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t="1" b="45914"/>
          <a:stretch/>
        </p:blipFill>
        <p:spPr>
          <a:xfrm>
            <a:off x="2875236" y="2163461"/>
            <a:ext cx="4875068" cy="399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6. </a:t>
            </a: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6128490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로지스틱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회귀 모형 적합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33" y="2391557"/>
            <a:ext cx="5314950" cy="5619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33" y="1571003"/>
            <a:ext cx="6858000" cy="7143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2" y="3316116"/>
            <a:ext cx="3390900" cy="28289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6338" y="3059712"/>
            <a:ext cx="43148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9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6. </a:t>
            </a: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6128490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로지스틱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회귀의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index plot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1" y="3403539"/>
            <a:ext cx="3231221" cy="24234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74" y="3403539"/>
            <a:ext cx="3231221" cy="24234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14" y="3403539"/>
            <a:ext cx="3231221" cy="24234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132" y="1600172"/>
            <a:ext cx="1876425" cy="895350"/>
          </a:xfrm>
          <a:prstGeom prst="rect">
            <a:avLst/>
          </a:prstGeom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gray">
          <a:xfrm>
            <a:off x="682772" y="2796874"/>
            <a:ext cx="197704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7.5]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gray">
          <a:xfrm>
            <a:off x="6507926" y="2796874"/>
            <a:ext cx="197704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7.7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gray">
          <a:xfrm>
            <a:off x="3557778" y="2796874"/>
            <a:ext cx="197704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7.6]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3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6. </a:t>
            </a: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612849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로지스틱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회귀의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selection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34" y="1926111"/>
            <a:ext cx="3181350" cy="1028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85" y="3752756"/>
            <a:ext cx="3913909" cy="226868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7484" y="3681351"/>
            <a:ext cx="4849092" cy="25630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3428" y="1077096"/>
            <a:ext cx="3957205" cy="249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2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7. </a:t>
            </a:r>
            <a:r>
              <a:rPr lang="ko-KR" altLang="en-US" dirty="0" smtClean="0"/>
              <a:t>연습예제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3541" y="1210513"/>
            <a:ext cx="803143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magazine.txt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파일을 통해 </a:t>
            </a:r>
            <a:r>
              <a:rPr lang="en-US" altLang="ko-KR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work.magazine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데이터를 생성하고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아래 물음에 답하여라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 [P :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광고 쪽수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단위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:100)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 R :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광고 수익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단위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:$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백만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)]</a:t>
            </a:r>
          </a:p>
          <a:p>
            <a:pPr marL="342900" indent="-342900" eaLnBrk="0" hangingPunct="0">
              <a:spcBef>
                <a:spcPct val="0"/>
              </a:spcBef>
              <a:buFont typeface="+mj-lt"/>
              <a:buAutoNum type="arabicPeriod"/>
            </a:pPr>
            <a:endParaRPr lang="en-US" altLang="ko-KR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0"/>
              </a:spcBef>
              <a:buFont typeface="+mj-lt"/>
              <a:buAutoNum type="arabicPeriod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광고 쪽수에 대한 광고 수입의 선형 회귀방정식을 적합하여라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이 모형에 대한 데이터의 적합도가 좋지 않음을 보여라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eaLnBrk="0" hangingPunct="0">
              <a:spcBef>
                <a:spcPct val="0"/>
              </a:spcBef>
              <a:buFont typeface="+mj-lt"/>
              <a:buAutoNum type="arabicPeriod"/>
            </a:pPr>
            <a:endParaRPr lang="en-US" altLang="ko-KR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0"/>
              </a:spcBef>
              <a:buFont typeface="+mj-lt"/>
              <a:buAutoNum type="arabicPeriod"/>
            </a:pP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특이값이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존재하는지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COOK’s D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와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DFFITS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를 통해 탐색하고 존재한다면 제거 후 회귀모형에 적합하여라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eaLnBrk="0" hangingPunct="0">
              <a:spcBef>
                <a:spcPct val="0"/>
              </a:spcBef>
              <a:buFont typeface="+mj-lt"/>
              <a:buAutoNum type="arabicPeriod"/>
            </a:pPr>
            <a:endParaRPr lang="en-US" altLang="ko-KR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0"/>
              </a:spcBef>
              <a:buFont typeface="+mj-lt"/>
              <a:buAutoNum type="arabicPeriod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모형을 더 좋게 만들 수 있는 적절한 변환을 선택하고 변환된 데이터에 모형을 적합하여라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n-US" altLang="ko-KR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4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457200" indent="-457200">
              <a:buAutoNum type="arabicPeriod"/>
            </a:pPr>
            <a:r>
              <a:rPr lang="ko-KR" altLang="en-US" dirty="0" smtClean="0"/>
              <a:t>변수변환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선형성을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위한 변환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42" y="1847240"/>
            <a:ext cx="952500" cy="59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042" y="3452834"/>
            <a:ext cx="2257425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2846" y="1838196"/>
            <a:ext cx="3905250" cy="3609975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581853" y="3592657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7. </a:t>
            </a:r>
            <a:r>
              <a:rPr lang="ko-KR" altLang="en-US" dirty="0" smtClean="0"/>
              <a:t>연습예제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86536" y="1892623"/>
            <a:ext cx="659499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변수 간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산점도와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상관계수를 그리고 </a:t>
            </a:r>
            <a:r>
              <a:rPr lang="ko-KR" altLang="en-US" sz="16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다중공선성이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존재하는지 파악하여라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eaLnBrk="0" hangingPunct="0">
              <a:spcBef>
                <a:spcPct val="0"/>
              </a:spcBef>
              <a:buFont typeface="+mj-lt"/>
              <a:buAutoNum type="arabicPeriod"/>
            </a:pPr>
            <a:endParaRPr lang="en-US" altLang="ko-KR" sz="16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다중공선성이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존재한다고 생각하는 변수를 추출한 후 주성분을 구하여라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몇 번째 성분까지 의미가 있는지 서술하여라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eaLnBrk="0" hangingPunct="0">
              <a:spcBef>
                <a:spcPct val="0"/>
              </a:spcBef>
              <a:buFont typeface="+mj-lt"/>
              <a:buAutoNum type="arabicPeriod"/>
            </a:pPr>
            <a:endParaRPr lang="en-US" altLang="ko-KR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위에서 추출한 주성분으로부터 회귀모형을 적합하여라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적합 결과에 대하여 의미를 해석하여라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eaLnBrk="0" hangingPunct="0">
              <a:spcBef>
                <a:spcPct val="0"/>
              </a:spcBef>
              <a:buFont typeface="+mj-lt"/>
              <a:buAutoNum type="arabicPeriod"/>
            </a:pPr>
            <a:endParaRPr lang="en-US" altLang="ko-KR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0"/>
              </a:spcBef>
              <a:buFont typeface="+mj-lt"/>
              <a:buAutoNum type="arabicPeriod"/>
            </a:pP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번에서 추출한 변수를 통해 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forward, backward, stepwise 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각각의 방법으로 변수선택을 수행하고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그 결과를 비교하여라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0"/>
              </a:spcBef>
              <a:buFont typeface="+mj-lt"/>
              <a:buAutoNum type="arabicPeriod"/>
            </a:pPr>
            <a:endParaRPr lang="en-US" altLang="ko-KR" sz="16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0"/>
              </a:spcBef>
              <a:buFont typeface="+mj-lt"/>
              <a:buAutoNum type="arabicPeriod"/>
            </a:pP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변속기 형태에 대한 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logistic 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회귀분석을 수행하여라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설명변수는 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X1-X10</a:t>
            </a:r>
            <a:r>
              <a:rPr lang="ko-KR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을 사용한다</a:t>
            </a:r>
            <a:r>
              <a:rPr lang="en-US" altLang="ko-KR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710" y="1630642"/>
            <a:ext cx="1945729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Y : 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주행거리</a:t>
            </a:r>
            <a:endParaRPr lang="en-US" altLang="ko-KR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X1 : 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배기량</a:t>
            </a:r>
            <a:endParaRPr lang="en-US" altLang="ko-KR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X2 : 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마력</a:t>
            </a:r>
            <a:endParaRPr lang="en-US" altLang="ko-KR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X3 : 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염력</a:t>
            </a:r>
            <a:endParaRPr lang="en-US" altLang="ko-KR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X4 : </a:t>
            </a:r>
            <a:r>
              <a:rPr lang="ko-KR" altLang="en-US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압축비</a:t>
            </a:r>
            <a:endParaRPr lang="en-US" altLang="ko-KR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X5 : </a:t>
            </a:r>
            <a:r>
              <a:rPr lang="ko-KR" altLang="en-US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후진축비</a:t>
            </a:r>
            <a:endParaRPr lang="en-US" altLang="ko-KR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X6 : 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내연 기화기</a:t>
            </a:r>
            <a:endParaRPr lang="en-US" altLang="ko-KR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X7 : 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변속기수</a:t>
            </a:r>
            <a:endParaRPr lang="en-US" altLang="ko-KR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X8 : 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전체길이</a:t>
            </a:r>
            <a:endParaRPr lang="en-US" altLang="ko-KR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X9 : 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폭</a:t>
            </a:r>
            <a:endParaRPr lang="en-US" altLang="ko-KR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X10 : 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무게</a:t>
            </a:r>
            <a:endParaRPr lang="en-US" altLang="ko-KR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X11 : 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변속기 형태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1=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자동식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, 0=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수동식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06710" y="1034021"/>
            <a:ext cx="8647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gasoline.txt 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파일을 통해 </a:t>
            </a:r>
            <a:r>
              <a:rPr lang="en-US" altLang="ko-KR" b="1" dirty="0" err="1">
                <a:solidFill>
                  <a:srgbClr val="000000"/>
                </a:solidFill>
                <a:latin typeface="Arial" panose="020B0604020202020204" pitchFamily="34" charset="0"/>
              </a:rPr>
              <a:t>work.gasoline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데이터를 생성하고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아래 물음에 답하여라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190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457200" indent="-457200">
              <a:buAutoNum type="arabicPeriod"/>
            </a:pPr>
            <a:r>
              <a:rPr lang="ko-KR" altLang="en-US" dirty="0" smtClean="0"/>
              <a:t>변수변환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선형성을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위한 변환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07" y="1513419"/>
            <a:ext cx="1905000" cy="876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21" y="3033753"/>
            <a:ext cx="3909777" cy="29323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14" y="3033753"/>
            <a:ext cx="3909777" cy="2932332"/>
          </a:xfrm>
          <a:prstGeom prst="rect">
            <a:avLst/>
          </a:prstGeom>
        </p:spPr>
      </p:pic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682772" y="2557977"/>
            <a:ext cx="3230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6.7]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5264012" y="2557977"/>
            <a:ext cx="3230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6.8]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457200" indent="-457200">
              <a:buAutoNum type="arabicPeriod"/>
            </a:pPr>
            <a:r>
              <a:rPr lang="ko-KR" altLang="en-US" dirty="0" smtClean="0"/>
              <a:t>변수변환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분산안정화를 위한 변환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698" y="2286081"/>
            <a:ext cx="3962400" cy="362902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557332" y="3842861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20" y="1589773"/>
            <a:ext cx="6858000" cy="581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19" y="3805318"/>
            <a:ext cx="22860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457200" indent="-457200">
              <a:buAutoNum type="arabicPeriod"/>
            </a:pPr>
            <a:r>
              <a:rPr lang="ko-KR" altLang="en-US" dirty="0" smtClean="0"/>
              <a:t>변수변환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분산안정화를 위한 변환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66" y="3109655"/>
            <a:ext cx="3909777" cy="29323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43" y="3109655"/>
            <a:ext cx="3909777" cy="2932333"/>
          </a:xfrm>
          <a:prstGeom prst="rect">
            <a:avLst/>
          </a:prstGeom>
        </p:spPr>
      </p:pic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682772" y="2557977"/>
            <a:ext cx="3230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6.13]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5264012" y="2557977"/>
            <a:ext cx="3230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6.14]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598" y="1545497"/>
            <a:ext cx="1905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6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457200" indent="-457200">
              <a:buAutoNum type="arabicPeriod"/>
            </a:pPr>
            <a:r>
              <a:rPr lang="ko-KR" altLang="en-US" dirty="0" smtClean="0"/>
              <a:t>변수변환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분산안정화를 위한 변환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557332" y="3842861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751" y="2033111"/>
            <a:ext cx="4095750" cy="3619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69" y="1610925"/>
            <a:ext cx="1047750" cy="10477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169" y="3750401"/>
            <a:ext cx="23526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7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457200" indent="-457200">
              <a:buAutoNum type="arabicPeriod"/>
            </a:pPr>
            <a:r>
              <a:rPr lang="ko-KR" altLang="en-US" dirty="0" smtClean="0"/>
              <a:t>변수변환</a:t>
            </a:r>
            <a:endParaRPr lang="en-US" altLang="ko-KR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분산안정화를 위한 변환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805" y="2155598"/>
            <a:ext cx="4300755" cy="3225565"/>
          </a:xfrm>
          <a:prstGeom prst="rect">
            <a:avLst/>
          </a:prstGeom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4695602" y="1669855"/>
            <a:ext cx="3230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6.15]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73" y="3111714"/>
            <a:ext cx="1971675" cy="733425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3557332" y="3337262"/>
            <a:ext cx="276606" cy="2823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3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1370513</TotalTime>
  <Words>603</Words>
  <Application>Microsoft Office PowerPoint</Application>
  <PresentationFormat>화면 슬라이드 쇼(4:3)</PresentationFormat>
  <Paragraphs>178</Paragraphs>
  <Slides>40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HY헤드라인M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Beom</dc:creator>
  <cp:lastModifiedBy>Beom</cp:lastModifiedBy>
  <cp:revision>223</cp:revision>
  <dcterms:created xsi:type="dcterms:W3CDTF">2015-09-01T05:25:17Z</dcterms:created>
  <dcterms:modified xsi:type="dcterms:W3CDTF">2015-12-02T15:50:40Z</dcterms:modified>
</cp:coreProperties>
</file>