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0" r:id="rId3"/>
    <p:sldId id="291" r:id="rId4"/>
    <p:sldId id="257" r:id="rId5"/>
    <p:sldId id="280" r:id="rId6"/>
    <p:sldId id="292" r:id="rId7"/>
    <p:sldId id="293" r:id="rId8"/>
    <p:sldId id="294" r:id="rId9"/>
    <p:sldId id="281" r:id="rId10"/>
    <p:sldId id="282" r:id="rId11"/>
    <p:sldId id="283" r:id="rId12"/>
    <p:sldId id="284" r:id="rId13"/>
    <p:sldId id="285" r:id="rId14"/>
    <p:sldId id="286" r:id="rId15"/>
    <p:sldId id="297" r:id="rId16"/>
    <p:sldId id="287" r:id="rId17"/>
    <p:sldId id="289" r:id="rId18"/>
    <p:sldId id="288" r:id="rId19"/>
    <p:sldId id="295" r:id="rId20"/>
    <p:sldId id="296" r:id="rId21"/>
    <p:sldId id="298" r:id="rId22"/>
    <p:sldId id="299" r:id="rId23"/>
    <p:sldId id="300" r:id="rId24"/>
    <p:sldId id="301" r:id="rId25"/>
    <p:sldId id="30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3C3C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0E42-4701-4FF3-8BD9-FC6218806DA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B94C-D655-42F2-9FFF-19A2FE0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20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E5BD-4359-4190-B154-4CF08E22D7CF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20EC-321C-4AB9-B274-3B4614DA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85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3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81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2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31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96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6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95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08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7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72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45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39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44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18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9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2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56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28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5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0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3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1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0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8600090" y="6483175"/>
            <a:ext cx="411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FC709-B33E-4272-936A-92C5BB2E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128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537E-05DE-4E7C-B5D3-F26AF2E1EDC1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7856" y="1048407"/>
            <a:ext cx="518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회귀분석 실습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4110" y="126657"/>
            <a:ext cx="2951527" cy="427683"/>
            <a:chOff x="5845589" y="6376427"/>
            <a:chExt cx="2951527" cy="427683"/>
          </a:xfrm>
        </p:grpSpPr>
        <p:sp>
          <p:nvSpPr>
            <p:cNvPr id="9" name="TextBox 8"/>
            <p:cNvSpPr txBox="1"/>
            <p:nvPr/>
          </p:nvSpPr>
          <p:spPr>
            <a:xfrm>
              <a:off x="6301946" y="6420991"/>
              <a:ext cx="24951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Statistics of INHA University</a:t>
              </a:r>
              <a:endParaRPr lang="ko-KR" altLang="en-US" sz="16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5589" y="6376427"/>
              <a:ext cx="480943" cy="4276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977856" y="1935254"/>
            <a:ext cx="51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Chapter 2. SAS</a:t>
            </a:r>
            <a:r>
              <a:rPr lang="ko-KR" altLang="en-US" sz="2400" dirty="0" smtClean="0">
                <a:latin typeface="+mn-ea"/>
              </a:rPr>
              <a:t> 함수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http://news.mit.edu/sites/mit.edu.newsoffice/files/images/2010/20100315144150-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65" y="3037944"/>
            <a:ext cx="3554786" cy="266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7312" y="3216827"/>
            <a:ext cx="3547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SAS data step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자료 입출력 함수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연산자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계산 함수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조건문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연습예제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5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자료 입출력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1922321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문을 통해서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기존의 데이터 셋을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불러오도록 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92" y="4846254"/>
            <a:ext cx="1000125" cy="47625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2722991" y="2571191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722991" y="3652771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2722991" y="4967714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243" y="2337115"/>
            <a:ext cx="3600450" cy="638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692" y="2392580"/>
            <a:ext cx="790575" cy="590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055" y="3520921"/>
            <a:ext cx="771525" cy="590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0193" y="3440822"/>
            <a:ext cx="3619500" cy="6572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0193" y="4531928"/>
            <a:ext cx="43624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자료 입출력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192232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MERGE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644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셋을 병렬로 연결하는 문장으로서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merge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문에 나타난 모든 데이터 셋을 나타난 순서대로 읽는다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때 모든 데이터 셋의 모든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관측값을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읽을 때까지 읽게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89660" y="2524016"/>
            <a:ext cx="6964680" cy="366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gray">
          <a:xfrm>
            <a:off x="1199435" y="2903249"/>
            <a:ext cx="67451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MERGE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DATA output-SAS-data-set;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MERGE SAS-data-set-1 SAS-data-set-2;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RUN;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gray">
          <a:xfrm>
            <a:off x="1302432" y="4486173"/>
            <a:ext cx="65391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output-SAS-data-set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새롭게 만들어진 데이터 셋의 이름을 가리킨다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SAS-data-set-1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SAS-data-set-2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읽혀진 기존의 데이터 셋을 말한다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MERGE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데이터 셋의 수에 따라 얼마든지 열거할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통해 변수를 따로 지정할 필요가 없다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4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자료 입출력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249804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MERGE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54" y="2478305"/>
            <a:ext cx="1085850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54" y="3559885"/>
            <a:ext cx="1114425" cy="419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54" y="4860540"/>
            <a:ext cx="1247775" cy="44767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2722991" y="2571191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722991" y="3652771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722991" y="4967714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410" y="2378292"/>
            <a:ext cx="4343400" cy="61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410" y="3459872"/>
            <a:ext cx="4352925" cy="619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1410" y="4531927"/>
            <a:ext cx="4371975" cy="1104900"/>
          </a:xfrm>
          <a:prstGeom prst="rect">
            <a:avLst/>
          </a:prstGeom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MERGE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문을 통해서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데이터를 통합해보도록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1922321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 연산자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707487" y="4378781"/>
            <a:ext cx="7419638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우선순위가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인 것을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보다 먼저 계산한다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동일한 순위를 가진 연속된 연산자는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순위는 오른쪽에서 왼쪽으로 계산한다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순위와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순위는 왼쪽에서 오른쪽으로 계산한다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연산자의 순서를 정하기 위해 괄호를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결측치가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있는 값에 산술연산자를 사용하면 결과는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결측치가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58610"/>
              </p:ext>
            </p:extLst>
          </p:nvPr>
        </p:nvGraphicFramePr>
        <p:xfrm>
          <a:off x="1645692" y="1597227"/>
          <a:ext cx="5852616" cy="23052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3154"/>
                <a:gridCol w="1463154"/>
                <a:gridCol w="1463154"/>
                <a:gridCol w="1463154"/>
              </a:tblGrid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연산자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우선순위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음수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negative=-x;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순위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제곱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raise=x**y;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순위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곱하기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mult</a:t>
                      </a:r>
                      <a:r>
                        <a:rPr lang="en-US" altLang="ko-KR" sz="1400" dirty="0" smtClean="0"/>
                        <a:t>=x*y;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순위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/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나누기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divide=x/y;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순위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sum=</a:t>
                      </a:r>
                      <a:r>
                        <a:rPr lang="en-US" altLang="ko-KR" sz="1400" dirty="0" err="1" smtClean="0"/>
                        <a:t>x+y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순위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빼기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diff=x-y;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순위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192232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비교 연산자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60784"/>
              </p:ext>
            </p:extLst>
          </p:nvPr>
        </p:nvGraphicFramePr>
        <p:xfrm>
          <a:off x="1645692" y="1597227"/>
          <a:ext cx="5693157" cy="23052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7719"/>
                <a:gridCol w="1897719"/>
                <a:gridCol w="1897719"/>
              </a:tblGrid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연산자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=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같다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name = ‘</a:t>
                      </a:r>
                      <a:r>
                        <a:rPr lang="en-US" altLang="ko-KR" sz="1400" dirty="0" err="1" smtClean="0"/>
                        <a:t>Jones,c</a:t>
                      </a:r>
                      <a:r>
                        <a:rPr lang="en-US" altLang="ko-KR" sz="1400" dirty="0" smtClean="0"/>
                        <a:t>.’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^=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같지 않다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temp ^= 212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보다 크다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income &gt; 20000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보다 작다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partno</a:t>
                      </a:r>
                      <a:r>
                        <a:rPr lang="en-US" altLang="ko-KR" sz="1400" dirty="0" smtClean="0"/>
                        <a:t> &lt;</a:t>
                      </a:r>
                      <a:r>
                        <a:rPr lang="en-US" altLang="ko-KR" sz="1400" baseline="0" dirty="0" smtClean="0"/>
                        <a:t> 5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&gt;=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크거나 혹은 같다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 &gt;= ‘1543’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&lt;=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작거나 혹은 같다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pulse</a:t>
                      </a:r>
                      <a:r>
                        <a:rPr lang="en-US" altLang="ko-KR" sz="1400" baseline="0" dirty="0" smtClean="0"/>
                        <a:t> &lt;= 85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53542" y="4238004"/>
            <a:ext cx="192232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논리 연산자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09588"/>
              </p:ext>
            </p:extLst>
          </p:nvPr>
        </p:nvGraphicFramePr>
        <p:xfrm>
          <a:off x="949873" y="4971048"/>
          <a:ext cx="7244255" cy="13172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87770"/>
                <a:gridCol w="5956485"/>
              </a:tblGrid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연산자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&amp; (AND)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그리고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둘 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양쪽의 수식이 </a:t>
                      </a:r>
                      <a:r>
                        <a:rPr lang="en-US" altLang="ko-KR" sz="1400" baseline="0" dirty="0" smtClean="0"/>
                        <a:t>TRUE</a:t>
                      </a:r>
                      <a:r>
                        <a:rPr lang="ko-KR" altLang="en-US" sz="1400" baseline="0" dirty="0" smtClean="0"/>
                        <a:t>라면 복합수식은 </a:t>
                      </a:r>
                      <a:r>
                        <a:rPr lang="en-US" altLang="ko-KR" sz="1400" baseline="0" dirty="0" smtClean="0"/>
                        <a:t>TRUE</a:t>
                      </a:r>
                      <a:r>
                        <a:rPr lang="ko-KR" altLang="en-US" sz="1400" baseline="0" dirty="0" smtClean="0"/>
                        <a:t>가 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| (OR)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혹은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둘 중 하나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둘 중 하나의 수식이 </a:t>
                      </a:r>
                      <a:r>
                        <a:rPr lang="en-US" altLang="ko-KR" sz="1400" baseline="0" dirty="0" smtClean="0"/>
                        <a:t>TRUE</a:t>
                      </a:r>
                      <a:r>
                        <a:rPr lang="ko-KR" altLang="en-US" sz="1400" baseline="0" dirty="0" smtClean="0"/>
                        <a:t>라면 복합수식은 </a:t>
                      </a:r>
                      <a:r>
                        <a:rPr lang="en-US" altLang="ko-KR" sz="1400" baseline="0" dirty="0" smtClean="0"/>
                        <a:t>TRUE</a:t>
                      </a:r>
                      <a:r>
                        <a:rPr lang="ko-KR" altLang="en-US" sz="1400" baseline="0" dirty="0" smtClean="0"/>
                        <a:t>가 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^ (NOT)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~</a:t>
                      </a:r>
                      <a:r>
                        <a:rPr lang="ko-KR" altLang="en-US" sz="1400" dirty="0" smtClean="0"/>
                        <a:t>가 아니다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수식이 </a:t>
                      </a:r>
                      <a:r>
                        <a:rPr lang="en-US" altLang="ko-KR" sz="1400" dirty="0" smtClean="0"/>
                        <a:t>TRUE</a:t>
                      </a:r>
                      <a:r>
                        <a:rPr lang="ko-KR" altLang="en-US" sz="1400" dirty="0" smtClean="0"/>
                        <a:t>라면 복합수식은 </a:t>
                      </a:r>
                      <a:r>
                        <a:rPr lang="en-US" altLang="ko-KR" sz="1400" dirty="0" smtClean="0"/>
                        <a:t>FALSE</a:t>
                      </a:r>
                      <a:r>
                        <a:rPr lang="ko-KR" altLang="en-US" sz="1400" dirty="0" smtClean="0"/>
                        <a:t>가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7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1922321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연산자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논리 연산의 결과가 참이면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거짓이면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으로 나타난다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923642" y="2477524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4318934" y="3263819"/>
            <a:ext cx="3533437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결측값은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어떤 실수보다 작게 인식된다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24" y="1917915"/>
            <a:ext cx="733425" cy="1352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635" y="2094128"/>
            <a:ext cx="981075" cy="1000125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923642" y="4934458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299" y="4455812"/>
            <a:ext cx="742950" cy="11906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2" y="4541536"/>
            <a:ext cx="18764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계산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281780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수학 계산 관련 함수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88795"/>
              </p:ext>
            </p:extLst>
          </p:nvPr>
        </p:nvGraphicFramePr>
        <p:xfrm>
          <a:off x="696722" y="1951954"/>
          <a:ext cx="7750556" cy="43941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2004"/>
                <a:gridCol w="4737538"/>
                <a:gridCol w="1411014"/>
              </a:tblGrid>
              <a:tr h="295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함수 형태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443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EXP(argument)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지수함수로 지수 값을 계산한다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V=EXP(X);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V=EXP(3.2);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3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SQRT(argument)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제곱근 값을 계산한다</a:t>
                      </a:r>
                      <a:r>
                        <a:rPr lang="en-US" altLang="ko-KR" sz="1200" dirty="0" smtClean="0"/>
                        <a:t>. ()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안의 수는 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보다 커야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V=SQRT(X);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V=SQRT(3.2);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3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LOG(argument)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자연 로그</a:t>
                      </a:r>
                      <a:r>
                        <a:rPr lang="en-US" altLang="ko-KR" sz="1200" dirty="0" smtClean="0"/>
                        <a:t>(natural</a:t>
                      </a:r>
                      <a:r>
                        <a:rPr lang="en-US" altLang="ko-KR" sz="1200" baseline="0" dirty="0" smtClean="0"/>
                        <a:t> log) </a:t>
                      </a:r>
                      <a:r>
                        <a:rPr lang="ko-KR" altLang="en-US" sz="1200" baseline="0" dirty="0" smtClean="0"/>
                        <a:t>값을 계산한다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V=LOG(X);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V=LOG(3.2);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3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LOGN(argument)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로그의 밑이 </a:t>
                      </a:r>
                      <a:r>
                        <a:rPr lang="en-US" altLang="ko-KR" sz="1200" dirty="0" smtClean="0"/>
                        <a:t>n</a:t>
                      </a:r>
                      <a:r>
                        <a:rPr lang="ko-KR" altLang="en-US" sz="1200" dirty="0" smtClean="0"/>
                        <a:t>인 로그 값을 계산한다</a:t>
                      </a:r>
                      <a:r>
                        <a:rPr lang="en-US" altLang="ko-KR" sz="1200" dirty="0" smtClean="0"/>
                        <a:t>. N=10 </a:t>
                      </a:r>
                      <a:r>
                        <a:rPr lang="ko-KR" altLang="en-US" sz="1200" dirty="0" smtClean="0"/>
                        <a:t>이면 상용로그 값이다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V=LOG2(3.2);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V=LOG10(3.2);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3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ABS(argument)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절대값을 계산한다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V=abs(-2.4);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V=abs(X);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3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CEIL(argument)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argument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값 이상이면서 가장 작은 정수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V=ceil(-2.4);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V=ceil(X);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96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INT(argument)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정수 값을 출력한다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(X);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96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FLOOR(argument)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argument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값 이하이면서 가장 큰 정수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V=floor(X);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3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SIGN(argument)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값의 부호를 출력한다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양수면</a:t>
                      </a:r>
                      <a:r>
                        <a:rPr lang="en-US" altLang="ko-KR" sz="1200" baseline="0" dirty="0" smtClean="0"/>
                        <a:t> 1, </a:t>
                      </a:r>
                      <a:r>
                        <a:rPr lang="ko-KR" altLang="en-US" sz="1200" baseline="0" dirty="0" smtClean="0"/>
                        <a:t>음수면 </a:t>
                      </a:r>
                      <a:r>
                        <a:rPr lang="en-US" altLang="ko-KR" sz="1200" baseline="0" dirty="0" smtClean="0"/>
                        <a:t>-1, 0</a:t>
                      </a:r>
                      <a:r>
                        <a:rPr lang="ko-KR" altLang="en-US" sz="1200" baseline="0" dirty="0" smtClean="0"/>
                        <a:t>이면 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의 값이 저장된다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V=sign(X);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V=sign(-90);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96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MOD(</a:t>
                      </a:r>
                      <a:r>
                        <a:rPr lang="ko-KR" altLang="en-US" sz="1200" dirty="0" smtClean="0"/>
                        <a:t>숫자</a:t>
                      </a:r>
                      <a:r>
                        <a:rPr lang="en-US" altLang="ko-KR" sz="1200" dirty="0" smtClean="0"/>
                        <a:t>1, </a:t>
                      </a:r>
                      <a:r>
                        <a:rPr lang="ko-KR" altLang="en-US" sz="1200" dirty="0" smtClean="0"/>
                        <a:t>숫자</a:t>
                      </a:r>
                      <a:r>
                        <a:rPr lang="en-US" altLang="ko-KR" sz="1200" dirty="0" smtClean="0"/>
                        <a:t>2)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숫자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을 숫자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로 나눈 나머지 계산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V=mod(14,3);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argument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부분에는 변수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숫자를 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계산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281780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통계 계산 관련 함수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48452"/>
              </p:ext>
            </p:extLst>
          </p:nvPr>
        </p:nvGraphicFramePr>
        <p:xfrm>
          <a:off x="696722" y="2322441"/>
          <a:ext cx="7750556" cy="39898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2004"/>
                <a:gridCol w="4737538"/>
                <a:gridCol w="1411014"/>
              </a:tblGrid>
              <a:tr h="27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함수 형태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MAX(arguments)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 관측치 중 최대값을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V=max(x, y, z);</a:t>
                      </a:r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MIN(arguments)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 관측치 중 최소값을 구한다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V=min(x, y, z);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N(arguments)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 관측치 개수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결측치</a:t>
                      </a:r>
                      <a:r>
                        <a:rPr lang="ko-KR" altLang="en-US" sz="1200" dirty="0" smtClean="0"/>
                        <a:t> 제외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V=n(x, y, z);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SUM(arguments)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 관측치들의 합을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V=sum(x, y, z);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MEAN(arguments)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 관측치들의 평균을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V=mean(x, y, z);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RANGE(arguments)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 관측치들의 범위를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V=range(x, y,</a:t>
                      </a:r>
                      <a:r>
                        <a:rPr lang="en-US" altLang="ko-KR" sz="1200" baseline="0" dirty="0" smtClean="0"/>
                        <a:t> z);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STD(arguments)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 관측치들의 표준편차를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</a:t>
                      </a:r>
                      <a:r>
                        <a:rPr lang="en-US" altLang="ko-KR" sz="1200" dirty="0" err="1" smtClean="0"/>
                        <a:t>std</a:t>
                      </a:r>
                      <a:r>
                        <a:rPr lang="en-US" altLang="ko-KR" sz="1200" dirty="0" smtClean="0"/>
                        <a:t>(x,</a:t>
                      </a:r>
                      <a:r>
                        <a:rPr lang="en-US" altLang="ko-KR" sz="1200" baseline="0" dirty="0" smtClean="0"/>
                        <a:t> y, z);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STDERR(arguments)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 관측치들의 표준오차를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</a:t>
                      </a:r>
                      <a:r>
                        <a:rPr lang="en-US" altLang="ko-KR" sz="1200" dirty="0" err="1" smtClean="0"/>
                        <a:t>stderr</a:t>
                      </a:r>
                      <a:r>
                        <a:rPr lang="en-US" altLang="ko-KR" sz="1200" dirty="0" smtClean="0"/>
                        <a:t>(x,</a:t>
                      </a:r>
                      <a:r>
                        <a:rPr lang="en-US" altLang="ko-KR" sz="1200" baseline="0" dirty="0" smtClean="0"/>
                        <a:t> y, z);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VAR(arguments)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 관측치들의 분산을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</a:t>
                      </a:r>
                      <a:r>
                        <a:rPr lang="en-US" altLang="ko-KR" sz="1200" dirty="0" err="1" smtClean="0"/>
                        <a:t>var</a:t>
                      </a:r>
                      <a:r>
                        <a:rPr lang="en-US" altLang="ko-KR" sz="1200" dirty="0" smtClean="0"/>
                        <a:t>(x, y, z);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CV(arguments)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 관측치들의 변동계수를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V=cv(x,</a:t>
                      </a:r>
                      <a:r>
                        <a:rPr lang="en-US" altLang="ko-KR" sz="1200" baseline="0" dirty="0" smtClean="0"/>
                        <a:t> y, z);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69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argument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부분에는 변수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숫자를 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변수가 연속일 때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V=function(of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x1-x5);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형식으로 사용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가능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계산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계산 함수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4" y="1831099"/>
            <a:ext cx="828675" cy="1800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070" y="1831099"/>
            <a:ext cx="1054835" cy="1613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458" y="1807483"/>
            <a:ext cx="4746756" cy="16609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458" y="4064706"/>
            <a:ext cx="5006529" cy="166097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164423" y="2521303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164423" y="4778526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8507" y="4093404"/>
            <a:ext cx="1353967" cy="16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계산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차분 관련 함수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85790"/>
              </p:ext>
            </p:extLst>
          </p:nvPr>
        </p:nvGraphicFramePr>
        <p:xfrm>
          <a:off x="696722" y="1676055"/>
          <a:ext cx="7750556" cy="19562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2004"/>
                <a:gridCol w="4737538"/>
                <a:gridCol w="1411014"/>
              </a:tblGrid>
              <a:tr h="275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함수 형태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예제</a:t>
                      </a:r>
                      <a:endParaRPr lang="ko-KR" altLang="en-US" sz="1400" dirty="0"/>
                    </a:p>
                  </a:txBody>
                  <a:tcPr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LAG(</a:t>
                      </a:r>
                      <a:r>
                        <a:rPr lang="ko-KR" altLang="en-US" sz="1200" dirty="0" err="1" smtClean="0"/>
                        <a:t>변수명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이전 관측치를 가져온다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V=LAG(X)</a:t>
                      </a:r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LAGN(</a:t>
                      </a:r>
                      <a:r>
                        <a:rPr lang="ko-KR" altLang="en-US" sz="1200" dirty="0" err="1" smtClean="0"/>
                        <a:t>변수명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</a:t>
                      </a:r>
                      <a:r>
                        <a:rPr lang="ko-KR" altLang="en-US" sz="1200" dirty="0" smtClean="0"/>
                        <a:t>번째 이전 관측치를 가져온다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V=LAG2(X)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DIF(</a:t>
                      </a:r>
                      <a:r>
                        <a:rPr lang="ko-KR" altLang="en-US" sz="1200" dirty="0" err="1" smtClean="0"/>
                        <a:t>변수명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현재 관측치와 이전 관측치의 차이를 구한다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즉</a:t>
                      </a:r>
                      <a:r>
                        <a:rPr lang="en-US" altLang="ko-KR" sz="1200" dirty="0" smtClean="0"/>
                        <a:t>, DIF=X-LAG(X)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V=DIF(X)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DIFN(</a:t>
                      </a:r>
                      <a:r>
                        <a:rPr lang="ko-KR" altLang="en-US" sz="1200" dirty="0" err="1" smtClean="0"/>
                        <a:t>변수명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현재 관측치와 </a:t>
                      </a:r>
                      <a:r>
                        <a:rPr lang="en-US" altLang="ko-KR" sz="1200" dirty="0" smtClean="0"/>
                        <a:t>N</a:t>
                      </a:r>
                      <a:r>
                        <a:rPr lang="ko-KR" altLang="en-US" sz="1200" dirty="0" smtClean="0"/>
                        <a:t>번째 이전 관측치의 차이를 구한다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즉</a:t>
                      </a:r>
                      <a:r>
                        <a:rPr lang="en-US" altLang="ko-KR" sz="1200" dirty="0" smtClean="0"/>
                        <a:t>, DIFN=X-LAGN(X)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V=DIF2(X)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82" y="4419539"/>
            <a:ext cx="2597727" cy="1818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94" y="4657232"/>
            <a:ext cx="1038225" cy="13430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3542" y="3859631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차분 관련 함수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984228" y="5212078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SAS data step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data step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수행 과정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85800" y="1773621"/>
            <a:ext cx="1844566" cy="2031325"/>
            <a:chOff x="685800" y="1710559"/>
            <a:chExt cx="1844566" cy="2031325"/>
          </a:xfrm>
        </p:grpSpPr>
        <p:sp>
          <p:nvSpPr>
            <p:cNvPr id="4" name="직사각형 3"/>
            <p:cNvSpPr/>
            <p:nvPr/>
          </p:nvSpPr>
          <p:spPr>
            <a:xfrm>
              <a:off x="1087821" y="2876813"/>
              <a:ext cx="346841" cy="528933"/>
            </a:xfrm>
            <a:prstGeom prst="rect">
              <a:avLst/>
            </a:prstGeom>
            <a:solidFill>
              <a:srgbClr val="FFFF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85800" y="1710559"/>
              <a:ext cx="184456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tx1"/>
                </a:buClr>
                <a:buAutoNum type="arabicParenBoth"/>
              </a:pPr>
              <a:r>
                <a:rPr lang="en-US" altLang="ko-KR" dirty="0" smtClean="0">
                  <a:solidFill>
                    <a:srgbClr val="000080"/>
                  </a:solidFill>
                </a:rPr>
                <a:t>data</a:t>
              </a:r>
              <a:r>
                <a:rPr lang="en-US" altLang="ko-KR" dirty="0" smtClean="0"/>
                <a:t> one;</a:t>
              </a:r>
            </a:p>
            <a:p>
              <a:pPr marL="342900" indent="-342900">
                <a:buClr>
                  <a:schemeClr val="tx1"/>
                </a:buClr>
                <a:buAutoNum type="arabicParenBoth"/>
              </a:pPr>
              <a:r>
                <a:rPr lang="en-US" altLang="ko-KR" dirty="0" smtClean="0"/>
                <a:t>      </a:t>
              </a:r>
              <a:r>
                <a:rPr lang="en-US" altLang="ko-KR" dirty="0" smtClean="0">
                  <a:solidFill>
                    <a:srgbClr val="3C3CFF"/>
                  </a:solidFill>
                </a:rPr>
                <a:t>input</a:t>
              </a:r>
              <a:r>
                <a:rPr lang="en-US" altLang="ko-KR" dirty="0" smtClean="0"/>
                <a:t> x y;</a:t>
              </a:r>
            </a:p>
            <a:p>
              <a:pPr marL="342900" indent="-342900">
                <a:buClr>
                  <a:schemeClr val="tx1"/>
                </a:buClr>
                <a:buAutoNum type="arabicParenBoth"/>
              </a:pPr>
              <a:r>
                <a:rPr lang="en-US" altLang="ko-KR" dirty="0" smtClean="0"/>
                <a:t>      z=</a:t>
              </a:r>
              <a:r>
                <a:rPr lang="en-US" altLang="ko-KR" dirty="0" err="1" smtClean="0"/>
                <a:t>x+y</a:t>
              </a:r>
              <a:r>
                <a:rPr lang="en-US" altLang="ko-KR" dirty="0" smtClean="0"/>
                <a:t>;</a:t>
              </a:r>
            </a:p>
            <a:p>
              <a:pPr marL="342900" indent="-342900">
                <a:buClr>
                  <a:schemeClr val="tx1"/>
                </a:buClr>
                <a:buAutoNum type="arabicParenBoth"/>
              </a:pPr>
              <a:r>
                <a:rPr lang="en-US" altLang="ko-KR" dirty="0" smtClean="0"/>
                <a:t>      </a:t>
              </a:r>
              <a:r>
                <a:rPr lang="en-US" altLang="ko-KR" dirty="0">
                  <a:solidFill>
                    <a:srgbClr val="3C3CFF"/>
                  </a:solidFill>
                </a:rPr>
                <a:t>cards</a:t>
              </a:r>
              <a:r>
                <a:rPr lang="en-US" altLang="ko-KR" dirty="0" smtClean="0"/>
                <a:t>;</a:t>
              </a:r>
              <a:br>
                <a:rPr lang="en-US" altLang="ko-KR" dirty="0" smtClean="0"/>
              </a:br>
              <a:r>
                <a:rPr lang="en-US" altLang="ko-KR" dirty="0" smtClean="0"/>
                <a:t>1 2</a:t>
              </a:r>
              <a:br>
                <a:rPr lang="en-US" altLang="ko-KR" dirty="0" smtClean="0"/>
              </a:br>
              <a:r>
                <a:rPr lang="en-US" altLang="ko-KR" dirty="0" smtClean="0"/>
                <a:t>3 4</a:t>
              </a:r>
              <a:br>
                <a:rPr lang="en-US" altLang="ko-KR" dirty="0" smtClean="0"/>
              </a:br>
              <a:r>
                <a:rPr lang="en-US" altLang="ko-KR" dirty="0" smtClean="0"/>
                <a:t>;</a:t>
              </a:r>
              <a:endParaRPr lang="ko-KR" altLang="en-US" dirty="0"/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2638763" y="1518337"/>
            <a:ext cx="62766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(1)  data step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시작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(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x, y, z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대하여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만들고 그 기억장소에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결측값을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저장한다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.)</a:t>
            </a:r>
          </a:p>
          <a:p>
            <a:pPr marL="228600" indent="-2286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(2)  input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수행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(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자료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1, 2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읽고 변수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저장한다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.)</a:t>
            </a:r>
          </a:p>
          <a:p>
            <a:pPr marL="228600" indent="-2286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(3) 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덧셈을 수행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(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buffer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내용을 더하여 변수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buffe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저장한다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.)</a:t>
            </a:r>
          </a:p>
          <a:p>
            <a:pPr marL="228600" indent="-2286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(4)  data step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문장이 더 이상 없으므로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내용을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set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저장하고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data step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시작으로 간다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(1) 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buffe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모든 내용을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결측값으로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만든다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(2)  input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수행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(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자료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3, 4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읽고 변수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에 저장한다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.)</a:t>
            </a:r>
          </a:p>
          <a:p>
            <a:pPr marL="228600" indent="-2286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(3) 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덧셈을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수행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(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buffer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내용을 더하여 변수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buffe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에 저장한다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.)</a:t>
            </a:r>
          </a:p>
          <a:p>
            <a:pPr marL="228600" indent="-2286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(4)  data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step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문장이 더 이상 없으므로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내용을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data set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에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저장하고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data step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시작으로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간다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(1) 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buffe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모든 내용을 </a:t>
            </a:r>
            <a:r>
              <a:rPr lang="ko-KR" alt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결측값으로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만든다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input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수행하는 중 더 이상의 읽을 자료가 없으므로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step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끝낸다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9660" y="2823560"/>
            <a:ext cx="6964680" cy="2702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gray">
          <a:xfrm>
            <a:off x="1199435" y="2965098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	IF expression;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gray">
          <a:xfrm>
            <a:off x="1302432" y="3845300"/>
            <a:ext cx="65391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expression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타당한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수식이다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expression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사실이면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단계에서 관측치의 처리를 계속한다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expression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거짓이라면 더 이상의 문장이 관측치에 대해 처리하지 않고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단계의 첫 문장으로 돌아간다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5063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자료를 읽어 들일 때 특정 조건을 만족하는 관측치만을 선택하고자 한다면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단계에서 부분설정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이용하면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–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THEN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9660" y="2823560"/>
            <a:ext cx="6964680" cy="2867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gray">
          <a:xfrm>
            <a:off x="1199435" y="2965098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– 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IF expression THEN statement;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gray">
          <a:xfrm>
            <a:off x="1302432" y="3845300"/>
            <a:ext cx="65391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expression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유효한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수식이다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statement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실행할 수 있는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expressio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참이면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statemen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수행하게 되고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그렇지 않으면 수행하지 않는다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5063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조건적으로 실행하기 위하여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IF-THEN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IF-THEN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절에 있는 조건이 사실인 경우에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실행한다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ELSE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9660" y="2405773"/>
            <a:ext cx="6964680" cy="200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gray">
          <a:xfrm>
            <a:off x="1199435" y="2547311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ELSE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	ELSE statement;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gray">
          <a:xfrm>
            <a:off x="1302432" y="3427513"/>
            <a:ext cx="653913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여기서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statement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다른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IF-THEN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포함할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statement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는 실행할 수 있는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문장이다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IF-THEN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문장이 거짓일 때만 대안적으로 실행하도록 하려면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ELSE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ELSE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프로그램에서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IF-THEN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 바로 뒤에 위치하고 있어야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707487" y="4780449"/>
            <a:ext cx="741963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– 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과 함께 문장을 사용하면 시스템 자원을 절약할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ELSE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없는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– 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사용하면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모든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 – 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문장을 평가한다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ELSE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있는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IF – THEN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문장을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사용하면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첫 번째로 사실인 문장을 만날 때까지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IF – THEN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문장을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실행한다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 다음의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IF – 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문장들은 평가되지 않는다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3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– THEN –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ELSE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연결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9660" y="2297910"/>
            <a:ext cx="6964680" cy="356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gray">
              <a:xfrm>
                <a:off x="1199435" y="2547311"/>
                <a:ext cx="6745125" cy="2385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기본적인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IF – THEN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– ELSE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문장의 일반 형식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</a:t>
                </a: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 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𝒆𝒙𝒑𝒓𝒆𝒔𝒔𝒊𝒐𝒏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𝒔𝒕𝒂𝒕𝒆𝒎𝒆𝒏𝒕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;</a:t>
                </a: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 </a:t>
                </a:r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 ELSE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𝒆𝒙𝒑𝒓𝒆𝒔𝒔𝒊𝒐𝒏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𝒔𝒕𝒂𝒕𝒆𝒎𝒆𝒏𝒕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;</a:t>
                </a: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</a:t>
                </a:r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ELSE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𝒆𝒙𝒑𝒓𝒆𝒔𝒔𝒊𝒐𝒏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𝒔𝒕𝒂𝒕𝒆𝒎𝒆𝒏𝒕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;</a:t>
                </a: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</a:t>
                </a:r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</a:t>
                </a: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</a:t>
                </a:r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  ELSE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𝒆𝒙𝒑𝒓𝒆𝒔𝒔𝒊𝒐𝒏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𝒔𝒕𝒂𝒕𝒆𝒎𝒆𝒏𝒕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;</a:t>
                </a: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</a:t>
                </a:r>
                <a:r>
                  <a:rPr lang="en-US" altLang="ko-KR" sz="1400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 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𝒔𝒕𝒂𝒕𝒆𝒎𝒆𝒏𝒕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ko-KR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99435" y="2547311"/>
                <a:ext cx="6745125" cy="2385974"/>
              </a:xfrm>
              <a:prstGeom prst="rect">
                <a:avLst/>
              </a:prstGeom>
              <a:blipFill rotWithShape="0">
                <a:blip r:embed="rId3"/>
                <a:stretch>
                  <a:fillRect l="-2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7"/>
          <p:cNvSpPr txBox="1">
            <a:spLocks noChangeArrowheads="1"/>
          </p:cNvSpPr>
          <p:nvPr/>
        </p:nvSpPr>
        <p:spPr bwMode="gray">
          <a:xfrm>
            <a:off x="1302432" y="5125583"/>
            <a:ext cx="66421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expression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참이면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statement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수행하고 거짓이면 다음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조건문을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수행한다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IF-THEN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ELSE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혼용해서 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8948" y="3957145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2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조건문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예제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41" y="1839399"/>
            <a:ext cx="1697182" cy="10823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473" y="3392126"/>
            <a:ext cx="2493818" cy="10737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898" y="4937058"/>
            <a:ext cx="1922318" cy="10997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01" y="1785280"/>
            <a:ext cx="1047750" cy="135255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692869" y="2263927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692869" y="3812324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692869" y="5370245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424" y="1751941"/>
            <a:ext cx="1733550" cy="12573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576" y="3286050"/>
            <a:ext cx="1752600" cy="12858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576" y="4848734"/>
            <a:ext cx="1752600" cy="1285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91044" y="2195925"/>
            <a:ext cx="163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잘못된 결과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91044" y="3737876"/>
            <a:ext cx="20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if-then </a:t>
            </a:r>
            <a:r>
              <a:rPr lang="ko-KR" altLang="en-US" sz="1400" dirty="0" smtClean="0"/>
              <a:t>문 결과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91044" y="5333020"/>
            <a:ext cx="205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else </a:t>
            </a:r>
            <a:r>
              <a:rPr lang="ko-KR" altLang="en-US" sz="1400" dirty="0" smtClean="0"/>
              <a:t>혼용 결과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10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</a:t>
            </a:r>
            <a:r>
              <a:rPr lang="ko-KR" altLang="en-US" dirty="0" smtClean="0"/>
              <a:t>연습예제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1100666"/>
            <a:ext cx="7957361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example1.xlsx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파일을 불러와서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example1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셋을 생성하고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b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각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obs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평균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분산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최대값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최소값을 구하여라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example1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데이터를 통해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x1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x2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보다 작거나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x3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x4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보다 큰 값만 포함하는 데이터를 생성하여라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example2.txt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파일을 불러와서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sashelp.class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셋에 추가하여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class_final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셋을 만들어라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class_final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데이터를 통해 몸무게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파운드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110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이상이면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고도비만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’, 100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이상이면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비만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’, 90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이상이면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과체중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’, 80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이상이면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정상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’, </a:t>
            </a:r>
            <a:b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80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미만은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저체중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으로 표기되는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grade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변수를 생성하여라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SAS data step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data step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수행 과정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9332"/>
              </p:ext>
            </p:extLst>
          </p:nvPr>
        </p:nvGraphicFramePr>
        <p:xfrm>
          <a:off x="778645" y="2114329"/>
          <a:ext cx="127437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93"/>
                <a:gridCol w="424793"/>
                <a:gridCol w="424793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86413"/>
              </p:ext>
            </p:extLst>
          </p:nvPr>
        </p:nvGraphicFramePr>
        <p:xfrm>
          <a:off x="2751962" y="2114329"/>
          <a:ext cx="127437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93"/>
                <a:gridCol w="424793"/>
                <a:gridCol w="424793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22788"/>
              </p:ext>
            </p:extLst>
          </p:nvPr>
        </p:nvGraphicFramePr>
        <p:xfrm>
          <a:off x="4725279" y="2114329"/>
          <a:ext cx="127437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93"/>
                <a:gridCol w="424793"/>
                <a:gridCol w="424793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20786"/>
              </p:ext>
            </p:extLst>
          </p:nvPr>
        </p:nvGraphicFramePr>
        <p:xfrm>
          <a:off x="6698595" y="2114329"/>
          <a:ext cx="127437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93"/>
                <a:gridCol w="424793"/>
                <a:gridCol w="424793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2248779" y="2427889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222096" y="2427889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195413" y="2427889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173985" y="2427889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98856"/>
              </p:ext>
            </p:extLst>
          </p:nvPr>
        </p:nvGraphicFramePr>
        <p:xfrm>
          <a:off x="778645" y="3588405"/>
          <a:ext cx="127437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93"/>
                <a:gridCol w="424793"/>
                <a:gridCol w="424793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49495"/>
              </p:ext>
            </p:extLst>
          </p:nvPr>
        </p:nvGraphicFramePr>
        <p:xfrm>
          <a:off x="2751962" y="3588405"/>
          <a:ext cx="127437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93"/>
                <a:gridCol w="424793"/>
                <a:gridCol w="424793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76663"/>
              </p:ext>
            </p:extLst>
          </p:nvPr>
        </p:nvGraphicFramePr>
        <p:xfrm>
          <a:off x="4725279" y="3588405"/>
          <a:ext cx="127437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93"/>
                <a:gridCol w="424793"/>
                <a:gridCol w="424793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68536"/>
              </p:ext>
            </p:extLst>
          </p:nvPr>
        </p:nvGraphicFramePr>
        <p:xfrm>
          <a:off x="6698595" y="3588405"/>
          <a:ext cx="127437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93"/>
                <a:gridCol w="424793"/>
                <a:gridCol w="424793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2248779" y="3901965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22096" y="3901965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95413" y="3901965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8173985" y="3901965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9718"/>
              </p:ext>
            </p:extLst>
          </p:nvPr>
        </p:nvGraphicFramePr>
        <p:xfrm>
          <a:off x="778645" y="4960005"/>
          <a:ext cx="127437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93"/>
                <a:gridCol w="424793"/>
                <a:gridCol w="424793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39265"/>
              </p:ext>
            </p:extLst>
          </p:nvPr>
        </p:nvGraphicFramePr>
        <p:xfrm>
          <a:off x="2751962" y="4960005"/>
          <a:ext cx="127437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93"/>
                <a:gridCol w="424793"/>
                <a:gridCol w="424793"/>
              </a:tblGrid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z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7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2248779" y="5273565"/>
            <a:ext cx="307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542" y="1892647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26859" y="1892647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87993" y="1892647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64893" y="1892647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4.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3542" y="3367714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5.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26859" y="3367714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6.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87993" y="3367714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7.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64893" y="3367714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8.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3542" y="4739313"/>
            <a:ext cx="32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9.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28920" y="4739313"/>
            <a:ext cx="42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0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자료 입출력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192232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INFILE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52999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자료가 외부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txt file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에 저장되어 있는 경우에 이 자료를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cards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문으로 불러들이지 않고 직접 읽어 들일 때 사용한다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infile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이 어디로부터 자료를 읽어 들일지를 가르쳐 준다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089660" y="2192941"/>
            <a:ext cx="6964680" cy="4142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gray">
          <a:xfrm>
            <a:off x="1199435" y="2272628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INFILE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INFILE ‘</a:t>
            </a:r>
            <a:r>
              <a:rPr lang="ko-KR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 저장위치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\</a:t>
            </a:r>
            <a:r>
              <a:rPr lang="ko-KR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파일명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 (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dlm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=‘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구분자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’) (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missover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 (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dsd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 (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firstobs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ko-KR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숫자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gray">
          <a:xfrm>
            <a:off x="1302432" y="3011292"/>
            <a:ext cx="653913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delimiter=‘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구분자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’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또는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dlm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=‘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구분자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원시데이터에서 변수 별로 구분을 하게 하는 것을 설정하는 옵션이다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일반적으로 가장 많이 사용하는 것은 탭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(tab)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또는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comma(,)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탭</a:t>
            </a:r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(tab)</a:t>
            </a:r>
            <a:r>
              <a:rPr lang="ko-KR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구분자인 경우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expandtabs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사용하고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comma</a:t>
            </a:r>
            <a:r>
              <a:rPr lang="ko-KR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구분자인 경우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dlm</a:t>
            </a:r>
            <a:r>
              <a:rPr lang="en-US" altLang="ko-KR" sz="1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=‘,’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사용한다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missover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빈 곳이 있을 경우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결측치로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가정하고 끝까지 읽어 들인다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dsd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구분자들이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연속적으로 있을 경우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구분자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사이를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결측치로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처리한다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firstobs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숫자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데이터를 몇 번째 줄부터 읽을 것인지를 판단해준다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첫 번째 줄이 </a:t>
            </a:r>
            <a:r>
              <a:rPr lang="ko-KR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변수명이라면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firstobs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=2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로 지정한다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defalt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=1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자료 입출력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217141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INFILE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2" y="2267932"/>
            <a:ext cx="3801341" cy="5282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2" y="2966979"/>
            <a:ext cx="4511386" cy="5282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915" y="3736526"/>
            <a:ext cx="2337955" cy="3935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588" y="4363962"/>
            <a:ext cx="2330083" cy="5274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rcRect t="4560"/>
          <a:stretch/>
        </p:blipFill>
        <p:spPr>
          <a:xfrm>
            <a:off x="6115915" y="5065274"/>
            <a:ext cx="2337955" cy="5183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42" y="3666026"/>
            <a:ext cx="4216977" cy="52820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542" y="4365073"/>
            <a:ext cx="4727864" cy="52820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542" y="5064120"/>
            <a:ext cx="4416136" cy="51954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542" y="5754506"/>
            <a:ext cx="4970318" cy="52820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7"/>
          <a:srcRect t="4560"/>
          <a:stretch/>
        </p:blipFill>
        <p:spPr>
          <a:xfrm>
            <a:off x="6115915" y="5733888"/>
            <a:ext cx="2337955" cy="518391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5667703" y="2415369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5667703" y="3161803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5667703" y="3888149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5667703" y="4511005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5667703" y="5207227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667703" y="5901943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INFILE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문을 통해서 외부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txt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파일을 불러오도록 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5915" y="2265653"/>
            <a:ext cx="2353698" cy="52741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5587" y="3014758"/>
            <a:ext cx="2330083" cy="5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자료 입출력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221083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FILENAME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644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외부의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file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이름을 지정할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infile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사용할 때 따옴표를 사용하여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fiile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이름을 지정하여 주는 대신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filename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지정된 이름을 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89660" y="2460955"/>
            <a:ext cx="6964680" cy="1701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gray">
          <a:xfrm>
            <a:off x="1199435" y="2617497"/>
            <a:ext cx="6745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FILENAME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algn="ctr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FILENAME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filename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“SAS-file-directory”; 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gray">
          <a:xfrm>
            <a:off x="1302432" y="3467930"/>
            <a:ext cx="6539133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SAS-file directory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해당 파일의 위치를 나타낸다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541" y="4311149"/>
            <a:ext cx="3030637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FILENAME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404971" y="5253161"/>
            <a:ext cx="228600" cy="23332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87" y="5027760"/>
            <a:ext cx="4533900" cy="742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155" y="5079747"/>
            <a:ext cx="2589068" cy="5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자료 입출력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280992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IMPORT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89660" y="2303298"/>
            <a:ext cx="6964680" cy="4018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1199435" y="2444836"/>
            <a:ext cx="6745125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IMPORT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PROC IMPORT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datafile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=“file-name”</a:t>
            </a:r>
            <a:b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 out=file-name </a:t>
            </a:r>
            <a:r>
              <a:rPr lang="en-US" altLang="ko-KR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dbms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ko-KR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dbms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replace;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GETNAMES=yes/no;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RUN;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1302432" y="4248504"/>
            <a:ext cx="653913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datafile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or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datatable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통하여 외부 파일을 불러온다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생성할 데이터 셋 이름을 입력한다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dbms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불러올 파일의 형식을 의미한다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xlsx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csv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excel,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xls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access,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dlm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tab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등이 존재한다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replace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지정하여 동일한 이름의 데이터 셋이 존재하는 경우 덮어씌운다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getnames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통해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첫번째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줄이 변수명인 경우를 지정해준다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5063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자료가 외부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excel file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에 저장되어 있는 경우에 이 자료를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cards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문으로 불러들이지 않고 직접 읽어 들일 때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자료 입출력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4326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IMPORT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 예시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196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IMPORT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문을 통해서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외부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EXCEL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파일을 불러오도록 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084781"/>
            <a:ext cx="710565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871" y="2671590"/>
            <a:ext cx="2828925" cy="628650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1493402" y="2830634"/>
            <a:ext cx="304267" cy="31056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13" y="3690056"/>
            <a:ext cx="7115175" cy="40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463" y="4947264"/>
            <a:ext cx="7077075" cy="409575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1493402" y="4337931"/>
            <a:ext cx="304267" cy="31056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1493402" y="5733179"/>
            <a:ext cx="304267" cy="31056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0821" y="4178886"/>
            <a:ext cx="2847975" cy="628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0820" y="5569371"/>
            <a:ext cx="28479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자료 입출력 함수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192232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707487" y="1422746"/>
            <a:ext cx="74644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기존에 생성되어 있는 데이터 셋을 불러오는 문장으로서 여러 데이터 셋을 상하로 결합할 수도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89660" y="2524016"/>
            <a:ext cx="6964680" cy="366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gray">
          <a:xfrm>
            <a:off x="1199435" y="2903249"/>
            <a:ext cx="67451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DATA output-SAS-data-set;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SET SAS-data-set-1 SAS-data-set-2;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RUN;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gray">
          <a:xfrm>
            <a:off x="1302432" y="4486173"/>
            <a:ext cx="65391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output-SAS-data-set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은 새롭게 만들어진 데이터 셋의 이름을 가리킨다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SAS-data-set-1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SAS-data-set-2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읽혀진 기존의 데이터 셋을 말한다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문장은 데이터 셋의 수에 따라 얼마든지 열거할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통해 변수를 따로 지정할 필요가 없다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8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529098</TotalTime>
  <Words>1490</Words>
  <Application>Microsoft Office PowerPoint</Application>
  <PresentationFormat>화면 슬라이드 쇼(4:3)</PresentationFormat>
  <Paragraphs>405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HY헤드라인M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</dc:creator>
  <cp:lastModifiedBy>Beom</cp:lastModifiedBy>
  <cp:revision>81</cp:revision>
  <dcterms:created xsi:type="dcterms:W3CDTF">2015-09-01T05:25:17Z</dcterms:created>
  <dcterms:modified xsi:type="dcterms:W3CDTF">2015-09-17T07:03:03Z</dcterms:modified>
</cp:coreProperties>
</file>