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02" r:id="rId4"/>
    <p:sldId id="300" r:id="rId5"/>
    <p:sldId id="304" r:id="rId6"/>
    <p:sldId id="301" r:id="rId7"/>
    <p:sldId id="303" r:id="rId8"/>
    <p:sldId id="316" r:id="rId9"/>
    <p:sldId id="317" r:id="rId10"/>
    <p:sldId id="318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4" r:id="rId20"/>
    <p:sldId id="315" r:id="rId21"/>
    <p:sldId id="31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>
        <p:scale>
          <a:sx n="125" d="100"/>
          <a:sy n="125" d="100"/>
        </p:scale>
        <p:origin x="17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39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8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4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29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3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2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6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4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4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7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1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89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2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1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0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5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4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0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1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3.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SAS </a:t>
            </a:r>
            <a:r>
              <a:rPr lang="ko-KR" altLang="en-US" sz="2400" dirty="0" smtClean="0">
                <a:latin typeface="+mn-ea"/>
              </a:rPr>
              <a:t>데이터 다루기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7312" y="3216827"/>
            <a:ext cx="354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변수 선택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관측치 선택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누적 변수 초기화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DATA SET OPTION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연습예제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관측치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BY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gray">
          <a:xfrm>
            <a:off x="306711" y="1685285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810702"/>
            <a:ext cx="1371600" cy="3190875"/>
          </a:xfrm>
          <a:prstGeom prst="rect">
            <a:avLst/>
          </a:prstGeom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3159442" y="1610386"/>
            <a:ext cx="212121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@@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문에서 연속적으로 자료를 읽을 때 사용한다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" name="직선 화살표 연결선 15"/>
          <p:cNvCxnSpPr>
            <a:stCxn id="10" idx="1"/>
          </p:cNvCxnSpPr>
          <p:nvPr/>
        </p:nvCxnSpPr>
        <p:spPr>
          <a:xfrm flipH="1">
            <a:off x="2467135" y="1910468"/>
            <a:ext cx="692307" cy="93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535" y="2584571"/>
            <a:ext cx="1381125" cy="12573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607" y="2575046"/>
            <a:ext cx="1495425" cy="12668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040" y="4338637"/>
            <a:ext cx="1914525" cy="1762125"/>
          </a:xfrm>
          <a:prstGeom prst="rect">
            <a:avLst/>
          </a:prstGeom>
        </p:spPr>
      </p:pic>
      <p:sp>
        <p:nvSpPr>
          <p:cNvPr id="28" name="Text Box 7"/>
          <p:cNvSpPr txBox="1">
            <a:spLocks noChangeArrowheads="1"/>
          </p:cNvSpPr>
          <p:nvPr/>
        </p:nvSpPr>
        <p:spPr bwMode="gray">
          <a:xfrm>
            <a:off x="4344751" y="2198809"/>
            <a:ext cx="490692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gray">
          <a:xfrm>
            <a:off x="6979765" y="2198809"/>
            <a:ext cx="490692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c2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gray">
          <a:xfrm>
            <a:off x="5650956" y="3963406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all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누적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초기화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RETAIN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102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처음 문장을 수행하기 전에 특정 변수의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내용을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결측값으로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만들지 않으려면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RETAIN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사용하면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RETAIN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유지된 변수에 초기값을 할당한다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그리고 변수가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단계가 수행될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때무다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초기화되는 것을 방지한다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695905"/>
            <a:ext cx="6964680" cy="3279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944242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RETAIN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RETAIN variable (initial-value);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3931243"/>
            <a:ext cx="646208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값을 유지하기 원하는 변수이다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initial-value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이전의 변수에 대한 초기값을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만약 초기값을 지정하지 않으면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DATA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단계의 첫 번째 실행 이전에 유지된 변수를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결측으로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초기화한다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SET, MERGE, UPDATE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문장으로 읽혀진 변수에는 영향을 주지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8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누적</a:t>
            </a:r>
            <a:r>
              <a:rPr lang="en-US" altLang="ko-KR" dirty="0"/>
              <a:t> </a:t>
            </a:r>
            <a:r>
              <a:rPr lang="ko-KR" altLang="en-US" dirty="0"/>
              <a:t>변수 초기화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RETAIN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gray">
          <a:xfrm>
            <a:off x="306711" y="1710053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32" y="2049187"/>
            <a:ext cx="1162050" cy="1009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57" y="1806301"/>
            <a:ext cx="1285875" cy="1495425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3791032" y="2437348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48549"/>
              </p:ext>
            </p:extLst>
          </p:nvPr>
        </p:nvGraphicFramePr>
        <p:xfrm>
          <a:off x="1122502" y="3722411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0" name="직선 화살표 연결선 29"/>
          <p:cNvCxnSpPr/>
          <p:nvPr/>
        </p:nvCxnSpPr>
        <p:spPr>
          <a:xfrm>
            <a:off x="2352181" y="4035971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325498" y="4035971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298815" y="4035971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352181" y="5017028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325498" y="5017028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298815" y="5017028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352181" y="5999077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7403" y="3500729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70720" y="3500729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31854" y="3500729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7403" y="4482777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70720" y="4482777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5.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31854" y="4482777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7403" y="5464825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7.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82981"/>
              </p:ext>
            </p:extLst>
          </p:nvPr>
        </p:nvGraphicFramePr>
        <p:xfrm>
          <a:off x="3095328" y="3722411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50264"/>
              </p:ext>
            </p:extLst>
          </p:nvPr>
        </p:nvGraphicFramePr>
        <p:xfrm>
          <a:off x="5056462" y="3722411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03873"/>
              </p:ext>
            </p:extLst>
          </p:nvPr>
        </p:nvGraphicFramePr>
        <p:xfrm>
          <a:off x="1122502" y="4703468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29878"/>
              </p:ext>
            </p:extLst>
          </p:nvPr>
        </p:nvGraphicFramePr>
        <p:xfrm>
          <a:off x="3095328" y="4703468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02659"/>
              </p:ext>
            </p:extLst>
          </p:nvPr>
        </p:nvGraphicFramePr>
        <p:xfrm>
          <a:off x="5056462" y="4703468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19341"/>
              </p:ext>
            </p:extLst>
          </p:nvPr>
        </p:nvGraphicFramePr>
        <p:xfrm>
          <a:off x="1122502" y="5694277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33416"/>
              </p:ext>
            </p:extLst>
          </p:nvPr>
        </p:nvGraphicFramePr>
        <p:xfrm>
          <a:off x="3095328" y="5694277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4" name="직선 화살표 연결선 63"/>
          <p:cNvCxnSpPr/>
          <p:nvPr/>
        </p:nvCxnSpPr>
        <p:spPr>
          <a:xfrm>
            <a:off x="4325498" y="6007837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298815" y="6007837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31854" y="5473586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9.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606243" y="5473586"/>
            <a:ext cx="4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10.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76083"/>
              </p:ext>
            </p:extLst>
          </p:nvPr>
        </p:nvGraphicFramePr>
        <p:xfrm>
          <a:off x="5056462" y="5694277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44800"/>
              </p:ext>
            </p:extLst>
          </p:nvPr>
        </p:nvGraphicFramePr>
        <p:xfrm>
          <a:off x="7033362" y="5694277"/>
          <a:ext cx="105804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11"/>
                <a:gridCol w="717331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cusum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770720" y="5464825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8.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73962" y="3477080"/>
            <a:ext cx="122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 셋에 저장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4973962" y="4463508"/>
            <a:ext cx="122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 셋에 저장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973962" y="5449059"/>
            <a:ext cx="122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 셋에 저장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310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en-US" altLang="ko-KR" dirty="0" smtClean="0"/>
              <a:t>DATA SET OPTION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SET OPTION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set option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데이터 셋의 원래 내용은 그대로 놓아두고 데이터 셋에 대하여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set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따라 임시 데이터 셋을 만들어 그 부분 데이터 셋을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procedure step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step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이용하게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따라서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set option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원래 데이터 셋에는 영향을 주지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877208"/>
            <a:ext cx="6964680" cy="2956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3125545"/>
            <a:ext cx="6745125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set option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종류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drop=variable-names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keep=variable-names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where=(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where-expression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rename=(old-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-name=new-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-name)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firstobs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=observation-number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=observation-number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en-US" altLang="ko-KR" dirty="0" smtClean="0"/>
              <a:t>DATA SET OPTION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6805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DROP=variable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(s)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&amp; KEEP=variable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(s)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KEEP=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STEP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 &amp; KEEP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용법과 같다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DROP=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사용하면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다음에 지정된 변수를 제외한 나머지 변수를 가지고 임시 데이터 셋을 만들고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KEEP=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사용하면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다음에 지정된 변수만을 가지고 임시 데이터 셋을 만든다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9660" y="2940662"/>
            <a:ext cx="6964680" cy="288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199435" y="3188999"/>
            <a:ext cx="674512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KEEP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 옵션의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data-set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(DROP=variable(s));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data-set(KEEP=variable(s));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302432" y="4462158"/>
            <a:ext cx="6462085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괄호 안에 있는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혹은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옵션은 제거하거나 유지할 변수들을 포함하는 데이터 셋의 이름 다음에 위치한다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variable(s)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삭제하거나 유지할 변수들을 식별한다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en-US" altLang="ko-KR" dirty="0" smtClean="0"/>
              <a:t>DATA SET OPTION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9292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WHERE=(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where-expression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다음의 괄호 안에 있는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조건문이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참인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골라 임시 데이터 셋을 만들게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PROCEDURE STEP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문과 같은 용법으로 쓰인다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DATA STEP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문과 유사하다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9660" y="3255972"/>
            <a:ext cx="6964680" cy="223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199435" y="3504309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 옵션의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data-set(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WHERE=(where-expression));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302432" y="4777468"/>
            <a:ext cx="6462085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여기서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where-expression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관측치의 선택을 위한 조건을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en-US" altLang="ko-KR" dirty="0" smtClean="0"/>
              <a:t>DATA SET OPTION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544276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RENAME=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(old-</a:t>
            </a:r>
            <a:r>
              <a:rPr lang="en-US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-name=new-</a:t>
            </a:r>
            <a:r>
              <a:rPr lang="en-US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-name)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RENAME=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사용하게 되면 원래 데이터 셋에서 변수의 이름을 바꿔서 임시 데이터 셋을 만들어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9660" y="2719945"/>
            <a:ext cx="6964680" cy="311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199435" y="2968282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RENAME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 옵션의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data-set(RENAME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=(old-</a:t>
            </a:r>
            <a:r>
              <a:rPr lang="en-US" altLang="ko-KR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-name=new-</a:t>
            </a:r>
            <a:r>
              <a:rPr lang="en-US" altLang="ko-KR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-name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));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302432" y="4136717"/>
            <a:ext cx="64620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소괄호 안에 있는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RENAME=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옵션은 이름을 바꿔줄 필요가 있는 변수를 하나 이상 포함하고 있는 각 데이터 셋 이름 다음에 온다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old-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-name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이름이 바뀔 기존의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new-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-name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새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롭게 바뀐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en-US" altLang="ko-KR" dirty="0" smtClean="0"/>
              <a:t>DATA SET OPTION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71103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FIRSTOBS=</a:t>
            </a:r>
            <a:r>
              <a:rPr lang="en-US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-number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&amp; OBS=</a:t>
            </a:r>
            <a:r>
              <a:rPr lang="en-US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-number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7188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FIRSTOBS=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이용할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관측값의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시작번호이고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OBS=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이용할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관측값의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마지막 번호이다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9660" y="2719946"/>
            <a:ext cx="6964680" cy="256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199435" y="2968282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FIRSTOBS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OBS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 옵션의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data-set(FIRSTOBS=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-number OBS=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-number);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302432" y="4136717"/>
            <a:ext cx="646208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FIRSTOBS=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에서의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-number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관측값의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시작 번호이다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에서의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-number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은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관측값의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마지막 번호이다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en-US" altLang="ko-KR" dirty="0" smtClean="0"/>
              <a:t>DATA SET OPTION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 &amp; DROP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50932"/>
            <a:ext cx="7724775" cy="571500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608949" y="2585764"/>
            <a:ext cx="112919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33" y="3114729"/>
            <a:ext cx="2105025" cy="25717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5400000">
            <a:off x="1612417" y="3773296"/>
            <a:ext cx="251460" cy="25666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58" y="4182960"/>
            <a:ext cx="1771177" cy="18735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323" y="3114729"/>
            <a:ext cx="1600200" cy="438150"/>
          </a:xfrm>
          <a:prstGeom prst="rect">
            <a:avLst/>
          </a:prstGeom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3684323" y="2585764"/>
            <a:ext cx="1129196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358692" y="3773298"/>
            <a:ext cx="251460" cy="25666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453" y="4182960"/>
            <a:ext cx="1109938" cy="18656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317" y="3001262"/>
            <a:ext cx="933450" cy="571500"/>
          </a:xfrm>
          <a:prstGeom prst="rect">
            <a:avLst/>
          </a:prstGeom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gray">
          <a:xfrm>
            <a:off x="6008700" y="2585764"/>
            <a:ext cx="2178922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rgbClr val="000000"/>
                </a:solidFill>
                <a:latin typeface="Arial" panose="020B0604020202020204" pitchFamily="34" charset="0"/>
              </a:rPr>
              <a:t>KEEP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비교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 rot="5400000">
            <a:off x="6988302" y="3773299"/>
            <a:ext cx="251460" cy="25666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063" y="4182961"/>
            <a:ext cx="1109938" cy="18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en-US" altLang="ko-KR" dirty="0" smtClean="0"/>
              <a:t>DATA SET OPTION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51" y="2093615"/>
            <a:ext cx="3552825" cy="26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08" y="1474490"/>
            <a:ext cx="1724025" cy="1504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51" y="3531118"/>
            <a:ext cx="2781300" cy="447675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4567703" y="202264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567703" y="361379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410"/>
          <a:stretch/>
        </p:blipFill>
        <p:spPr>
          <a:xfrm>
            <a:off x="5310188" y="3378716"/>
            <a:ext cx="2950121" cy="752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917" y="5072902"/>
            <a:ext cx="914400" cy="7429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7395" y="5072902"/>
            <a:ext cx="1219200" cy="723900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4567703" y="5303212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9330" y="4810963"/>
            <a:ext cx="1181100" cy="1266825"/>
          </a:xfrm>
          <a:prstGeom prst="rect">
            <a:avLst/>
          </a:prstGeom>
        </p:spPr>
      </p:pic>
      <p:sp>
        <p:nvSpPr>
          <p:cNvPr id="28" name="Text Box 7"/>
          <p:cNvSpPr txBox="1">
            <a:spLocks noChangeArrowheads="1"/>
          </p:cNvSpPr>
          <p:nvPr/>
        </p:nvSpPr>
        <p:spPr bwMode="gray">
          <a:xfrm>
            <a:off x="480438" y="1576303"/>
            <a:ext cx="206464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gray">
          <a:xfrm>
            <a:off x="480438" y="2979440"/>
            <a:ext cx="2064641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잘못된 경우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gray">
          <a:xfrm>
            <a:off x="480438" y="4419620"/>
            <a:ext cx="2064641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비교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변수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 &amp; DROP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때로는 데이터 셋에서 유지하고 싶지 않은 필드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(field)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읽고 처리할 필요가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이러한 경우에 변수를 제거하거나 유지하기를 원한다면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DROP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475185"/>
            <a:ext cx="6964680" cy="3523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909159"/>
            <a:ext cx="674512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	KEEP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 variable(s);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102281"/>
            <a:ext cx="6539133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buffer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지정된 변수의 내용만을 데이터 셋에 저장한다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buffe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지정된 변수를 제외한 나머지 변수의 내용만을 데이터 셋에 저장한다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(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지정된 변수는 데이터 셋에서 빠지게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여기서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variable(s)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제거하거나 유지할 변수들을 식별한다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DROP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내용에 영향을 미치지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en-US" altLang="ko-KR" dirty="0" smtClean="0"/>
              <a:t>DATA SET OPTION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6594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RENAME &amp;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FIRSTOBS &amp; OBS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2111692"/>
            <a:ext cx="3505200" cy="257175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gray">
          <a:xfrm>
            <a:off x="480438" y="1576303"/>
            <a:ext cx="2064641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RENAME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37" y="2622213"/>
            <a:ext cx="1624475" cy="1703194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3985526" y="3318529"/>
            <a:ext cx="304267" cy="31056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154" y="2622213"/>
            <a:ext cx="2111101" cy="1696037"/>
          </a:xfrm>
          <a:prstGeom prst="rect">
            <a:avLst/>
          </a:prstGeom>
        </p:spPr>
      </p:pic>
      <p:sp>
        <p:nvSpPr>
          <p:cNvPr id="23" name="Text Box 7"/>
          <p:cNvSpPr txBox="1">
            <a:spLocks noChangeArrowheads="1"/>
          </p:cNvSpPr>
          <p:nvPr/>
        </p:nvSpPr>
        <p:spPr bwMode="gray">
          <a:xfrm>
            <a:off x="480438" y="4870111"/>
            <a:ext cx="2064641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FIRSTOBS &amp; OBS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67" y="5465853"/>
            <a:ext cx="2476500" cy="2667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655" y="4965790"/>
            <a:ext cx="2514600" cy="1266825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3985526" y="5460608"/>
            <a:ext cx="304267" cy="31056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6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1100666"/>
            <a:ext cx="814943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sashelp.class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데이터에서 관측치가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부터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인 데이터를 추출한 후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성별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따라 각각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male, female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셋에 저장하여라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때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변수는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이름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성별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만 추출하여라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(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 name sex age height weight)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demog.xlsx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visit.txt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파일을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따라서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MERGE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하여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info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생성하여라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때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demog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BirthDate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visit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VisitDate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로 변경 후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MERGE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sashelp.nvst1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부터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sashelp.nvst5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까지 총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개의 데이터 셋을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b="1" dirty="0" smtClean="0"/>
              <a:t>'01JAN2000'd</a:t>
            </a:r>
            <a:r>
              <a:rPr lang="ko-KR" altLang="en-US" b="1" dirty="0" smtClean="0"/>
              <a:t>인 경우만 뽑아서 </a:t>
            </a:r>
            <a:r>
              <a:rPr lang="en-US" altLang="ko-KR" b="1" dirty="0" err="1" smtClean="0"/>
              <a:t>nvst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데이터 셋에 저장하여라</a:t>
            </a:r>
            <a:r>
              <a:rPr lang="en-US" altLang="ko-KR" b="1" dirty="0" smtClean="0"/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또한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total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변수를 생성하여 관측치의 누적 합계를 계산하여라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때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제거하여라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851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변수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KEEP &amp; DROP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93" y="2136604"/>
            <a:ext cx="600075" cy="752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49" y="1836568"/>
            <a:ext cx="796290" cy="148780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716866" y="2396178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362" y="3905068"/>
            <a:ext cx="1864995" cy="1980248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716866" y="4754879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430" y="4238130"/>
            <a:ext cx="1905000" cy="1266825"/>
          </a:xfrm>
          <a:prstGeom prst="rect">
            <a:avLst/>
          </a:prstGeom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306711" y="1721106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306711" y="3822632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관측치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사용하면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buffe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내용을 데이터 셋에 저장하지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불필요한 관측치를 삭제하기 위해서는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문과 혼용하여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372711"/>
            <a:ext cx="6964680" cy="376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469697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	DELETE;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3300212"/>
            <a:ext cx="65391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조건적으로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수행하기 위하여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다음과 같은 일반적 형식의 문장을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199435" y="4130727"/>
            <a:ext cx="674512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IF expression THEN DELETE;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302432" y="4665272"/>
            <a:ext cx="65391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수식이 사실인 경우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문장이 수행된다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그리고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단계의 처음으로 돌아간다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 관측치는 삭제된다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수식이 거짓이면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수행되지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그리고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단계에 있는 다음 문장에 대한 처리가 계속된다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0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관측치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89" y="1864065"/>
            <a:ext cx="704850" cy="1362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423" y="1909991"/>
            <a:ext cx="2337955" cy="126737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946388" y="2427015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058" y="4031866"/>
            <a:ext cx="1466850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920" y="4031865"/>
            <a:ext cx="13811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778" y="4031864"/>
            <a:ext cx="1533525" cy="164782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203320" y="4739111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38" y="4460487"/>
            <a:ext cx="1304925" cy="790575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279405" y="3917225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279405" y="1786001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관측치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수행하는 중간에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내용을 저장하고 싶으면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사용하면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조건에 해당하는 관측치만 저장하기 위해서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문과 혼용하여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사용하기도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372711"/>
            <a:ext cx="6964680" cy="376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469697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	OUTPUT;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3300212"/>
            <a:ext cx="65391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조건적으로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수행하기 위하여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다음과 같은 일반적 형식의 문장을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199435" y="4130727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IF expression THEN OUTPUT SAS-data-set-1;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ELSE OUTPUT SAS-data-set-2;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302432" y="4961242"/>
            <a:ext cx="653913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문이 사실인 경우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SAS-data-set-1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관측치가 저장된다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거짓인 경우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SAS-data-set-2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관측치가 저장된다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문은 경우에 따라 사용하지 않아도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2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관측치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001" y="1667379"/>
            <a:ext cx="1685925" cy="175260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2662515" y="2427015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44" y="1791204"/>
            <a:ext cx="1362075" cy="1504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706" y="1782183"/>
            <a:ext cx="1085850" cy="149542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6397926" y="2427015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896" y="2148391"/>
            <a:ext cx="1695450" cy="7905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723" y="4164546"/>
            <a:ext cx="1781175" cy="17811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4607626" y="4919993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851" y="4130419"/>
            <a:ext cx="1657350" cy="7715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2614" y="5368992"/>
            <a:ext cx="1647825" cy="771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316185" y="3767647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MALE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6217600" y="5055132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FEMALE</a:t>
            </a:r>
            <a:endParaRPr lang="ko-KR" altLang="en-US" sz="1200" b="1" dirty="0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gray">
          <a:xfrm>
            <a:off x="306711" y="4044646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gray">
          <a:xfrm>
            <a:off x="306711" y="1685285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관측치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BY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문은 관측치들을 범주화하는 데 사용될 변수들을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404018"/>
            <a:ext cx="6964680" cy="171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579384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BY variable(s);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3409899"/>
            <a:ext cx="653913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여기서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variable(s)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그룹처리를 위한 범주형 변수이다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707487" y="4683581"/>
            <a:ext cx="74196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문은 분석에 사용될 데이터가 이미 정렬되어 있거나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변수의 순서에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인덱스되어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있어야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만약 데이터 셋의 관측치들이 정렬되어 있지 않다면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PROCEDURE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STEP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STEP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수행하기 전에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SORT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프로시저를 이용하여 분석할 데이터를 정렬해야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5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관측치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BY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gray">
          <a:xfrm>
            <a:off x="306711" y="1685285"/>
            <a:ext cx="4906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17" y="1786890"/>
            <a:ext cx="1228725" cy="3009900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8801"/>
              </p:ext>
            </p:extLst>
          </p:nvPr>
        </p:nvGraphicFramePr>
        <p:xfrm>
          <a:off x="3612143" y="1685285"/>
          <a:ext cx="45683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664"/>
                <a:gridCol w="913664"/>
                <a:gridCol w="913664"/>
                <a:gridCol w="913664"/>
                <a:gridCol w="913664"/>
              </a:tblGrid>
              <a:tr h="248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first.id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last.id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8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</a:tr>
              <a:tr h="248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8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8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C0"/>
                    </a:solidFill>
                  </a:tcPr>
                </a:tc>
              </a:tr>
              <a:tr h="248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040" y="4559617"/>
            <a:ext cx="1152525" cy="771525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 rot="5400000">
            <a:off x="5757999" y="393537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gray">
          <a:xfrm>
            <a:off x="2168842" y="5109190"/>
            <a:ext cx="23450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first.id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변수에서 각각의 값들의 </a:t>
            </a:r>
            <a:r>
              <a:rPr lang="ko-KR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첫번째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관측치를 의미한다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꺾인 연결선 4"/>
          <p:cNvCxnSpPr>
            <a:stCxn id="28" idx="0"/>
          </p:cNvCxnSpPr>
          <p:nvPr/>
        </p:nvCxnSpPr>
        <p:spPr>
          <a:xfrm rot="16200000" flipV="1">
            <a:off x="2337920" y="4105742"/>
            <a:ext cx="834370" cy="11725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538940</TotalTime>
  <Words>1085</Words>
  <Application>Microsoft Office PowerPoint</Application>
  <PresentationFormat>화면 슬라이드 쇼(4:3)</PresentationFormat>
  <Paragraphs>243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119</cp:revision>
  <dcterms:created xsi:type="dcterms:W3CDTF">2015-09-01T05:25:17Z</dcterms:created>
  <dcterms:modified xsi:type="dcterms:W3CDTF">2015-09-22T04:50:21Z</dcterms:modified>
</cp:coreProperties>
</file>