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4" r:id="rId3"/>
    <p:sldId id="335" r:id="rId4"/>
    <p:sldId id="329" r:id="rId5"/>
    <p:sldId id="330" r:id="rId6"/>
    <p:sldId id="325" r:id="rId7"/>
    <p:sldId id="326" r:id="rId8"/>
    <p:sldId id="327" r:id="rId9"/>
    <p:sldId id="328" r:id="rId10"/>
    <p:sldId id="333" r:id="rId11"/>
    <p:sldId id="332" r:id="rId12"/>
    <p:sldId id="299" r:id="rId13"/>
    <p:sldId id="320" r:id="rId14"/>
    <p:sldId id="321" r:id="rId15"/>
    <p:sldId id="324" r:id="rId16"/>
    <p:sldId id="322" r:id="rId17"/>
    <p:sldId id="323" r:id="rId18"/>
    <p:sldId id="336" r:id="rId19"/>
    <p:sldId id="338" r:id="rId20"/>
    <p:sldId id="339" r:id="rId21"/>
    <p:sldId id="340" r:id="rId22"/>
    <p:sldId id="341" r:id="rId23"/>
    <p:sldId id="342" r:id="rId24"/>
    <p:sldId id="31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3C3C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18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33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39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17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62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1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71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3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24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11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97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87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2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4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2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2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8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1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0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0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4.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SAS </a:t>
            </a:r>
            <a:r>
              <a:rPr lang="ko-KR" altLang="en-US" sz="2400" dirty="0" smtClean="0">
                <a:latin typeface="+mn-ea"/>
              </a:rPr>
              <a:t>함수</a:t>
            </a:r>
            <a:r>
              <a:rPr lang="en-US" altLang="ko-KR" sz="2400" dirty="0" smtClean="0">
                <a:latin typeface="+mn-ea"/>
              </a:rPr>
              <a:t>2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7312" y="3216827"/>
            <a:ext cx="354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LABEL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문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ARRAY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문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DO – END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문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분포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함수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연습 예제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DO – END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ARRAY &amp; DO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709" y="2793124"/>
            <a:ext cx="3438525" cy="152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35" y="2421649"/>
            <a:ext cx="2571750" cy="226695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78044" y="3413960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DO – END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ARRAY &amp; DO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" y="1673258"/>
            <a:ext cx="2266950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248" y="1673258"/>
            <a:ext cx="1552575" cy="1514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299" y="1673258"/>
            <a:ext cx="2771775" cy="1076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981" y="3879535"/>
            <a:ext cx="3082636" cy="2485159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 rot="5400000">
            <a:off x="6664517" y="343566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391037" y="343566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확률밀도함수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확률밀도함수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(PDF, probability density function)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input(X-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축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확률변수가 가지는 값이고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output(Y-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축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확률인 함수이다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3720662"/>
            <a:ext cx="6964680" cy="227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3855090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PDF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함수의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PDF(‘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분포이름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’, x, arguments)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5048212"/>
            <a:ext cx="6539133" cy="69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확률변수가 가질 수 있는 영역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구간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안에 임의의 값이다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arguments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확률변수의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모수들이다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17" y="2323621"/>
            <a:ext cx="4980766" cy="13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확률밀도함수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(PDF)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628046"/>
                  </p:ext>
                </p:extLst>
              </p:nvPr>
            </p:nvGraphicFramePr>
            <p:xfrm>
              <a:off x="707487" y="2010103"/>
              <a:ext cx="7750555" cy="399655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272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베르누이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(Bernoulli)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=0, 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PDF(‘BERNOULLI’, x, p)</a:t>
                          </a:r>
                        </a:p>
                      </a:txBody>
                      <a:tcPr anchor="ctr"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이항분포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(Binomial)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=1, 2,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ko-KR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PDF(‘BINOMIAL’,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기하분포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(Geometric)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0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kumimoji="0" lang="en-US" altLang="ko-KR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kumimoji="0" lang="en-US" altLang="ko-KR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ko-KR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kumimoji="0" lang="en-US" altLang="ko-KR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=1, 2,</m:t>
                                </m:r>
                                <m:r>
                                  <a:rPr kumimoji="0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altLang="ko-KR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PDF(‘GEOMETRIC’,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02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음이항</a:t>
                          </a: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ko-KR" altLang="en-US" sz="1200" dirty="0" smtClean="0"/>
                            <a:t>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(Negative</a:t>
                          </a:r>
                          <a:r>
                            <a:rPr lang="en-US" altLang="ko-KR" sz="1200" baseline="0" dirty="0" smtClean="0"/>
                            <a:t> binomial)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+1, ⋯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PDF(‘NEGB’,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5605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포아송</a:t>
                          </a:r>
                          <a:r>
                            <a:rPr lang="ko-KR" altLang="en-US" sz="1200" dirty="0" smtClean="0"/>
                            <a:t>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(Poisson)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=0, 1, 2,⋯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PDF(‘POISSON’, x, p)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  <a:tr h="7620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초기하분포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(Hyper-geometric)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=1,2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,</a:t>
                          </a:r>
                          <a:r>
                            <a:rPr lang="en-US" altLang="ko-KR" sz="1200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⋯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=0,1,2,⋯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,M</a:t>
                          </a:r>
                          <a:br>
                            <a:rPr lang="en-US" altLang="ko-KR" sz="1200" dirty="0" smtClean="0"/>
                          </a:br>
                          <a:r>
                            <a:rPr lang="ko-KR" altLang="en-US" sz="1200" baseline="0" dirty="0" smtClean="0"/>
                            <a:t>  </a:t>
                          </a:r>
                          <a:r>
                            <a:rPr lang="en-US" altLang="ko-KR" sz="1200" baseline="0" dirty="0" smtClean="0"/>
                            <a:t>n=1,2,</a:t>
                          </a:r>
                          <a:r>
                            <a:rPr lang="en-US" altLang="ko-KR" sz="1200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,M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M, K,</a:t>
                          </a:r>
                          <a:r>
                            <a:rPr lang="en-US" altLang="ko-KR" sz="1200" baseline="0" dirty="0" smtClean="0"/>
                            <a:t> 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PDF(‘HYPER’,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628046"/>
                  </p:ext>
                </p:extLst>
              </p:nvPr>
            </p:nvGraphicFramePr>
            <p:xfrm>
              <a:off x="707487" y="2010103"/>
              <a:ext cx="7750555" cy="399655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272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베르누이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(Bernoulli)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80000" r="-87299" b="-5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</a:t>
                          </a:r>
                          <a:endParaRPr lang="en-US" altLang="ko-KR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PDF(‘BERNOULLI’, x, p)</a:t>
                          </a:r>
                          <a:endParaRPr lang="en-US" altLang="ko-KR" sz="1200" dirty="0" smtClean="0"/>
                        </a:p>
                      </a:txBody>
                      <a:tcPr anchor="ctr"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이항분포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(Binomial)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180000" r="-87299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PDF(‘BINOMIAL’,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기하분포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(Geometric)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276923" r="-87299" b="-348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PDF(‘GEOMETRIC’,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02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음이항</a:t>
                          </a: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ko-KR" altLang="en-US" sz="1200" dirty="0" smtClean="0"/>
                            <a:t>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(Negative</a:t>
                          </a:r>
                          <a:r>
                            <a:rPr lang="en-US" altLang="ko-KR" sz="1200" baseline="0" dirty="0" smtClean="0"/>
                            <a:t> binomial)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346465" r="-87299" b="-220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PDF(‘NEGB’,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5605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포아송</a:t>
                          </a:r>
                          <a:r>
                            <a:rPr lang="ko-KR" altLang="en-US" sz="1200" dirty="0" smtClean="0"/>
                            <a:t>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(Poisson)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480435" r="-87299" b="-1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480435" r="-310084" b="-1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PDF(‘POISSON’, x, p)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  <a:tr h="7620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초기하분포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(Hyper-geometric)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427200" r="-87299" b="-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M, K,</a:t>
                          </a:r>
                          <a:r>
                            <a:rPr lang="en-US" altLang="ko-KR" sz="1200" baseline="0" dirty="0" smtClean="0"/>
                            <a:t> 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PDF(‘HYPER’,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이산형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확률밀도함수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확률밀도함수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(PDF)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8975857"/>
                  </p:ext>
                </p:extLst>
              </p:nvPr>
            </p:nvGraphicFramePr>
            <p:xfrm>
              <a:off x="707487" y="2088933"/>
              <a:ext cx="7750555" cy="390196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535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7121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정규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(Normal)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ko-KR" alt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PDF(‘NORMAL’, x,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)</a:t>
                          </a:r>
                        </a:p>
                      </a:txBody>
                      <a:tcPr anchor="ctr"/>
                    </a:tc>
                  </a:tr>
                  <a:tr h="67673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감마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(Gamma)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PDF(‘GAMMA’, x,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646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베타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(Beta)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Β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ko-KR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PDF(‘BETA’, x,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72252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지수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(Exponential)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PDF(‘EXPO’, x,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7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균일분포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(Uniform)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a, b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PDF(‘UNIFORM’, x, a,</a:t>
                          </a:r>
                          <a:r>
                            <a:rPr lang="en-US" altLang="ko-KR" sz="1200" baseline="0" dirty="0" smtClean="0"/>
                            <a:t> b</a:t>
                          </a:r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8975857"/>
                  </p:ext>
                </p:extLst>
              </p:nvPr>
            </p:nvGraphicFramePr>
            <p:xfrm>
              <a:off x="707487" y="2088933"/>
              <a:ext cx="7750555" cy="390196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535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7121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정규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(Normal)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66379" r="-87299" b="-3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66379" r="-310084" b="-3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66379" r="-272" b="-388793"/>
                          </a:stretch>
                        </a:blipFill>
                      </a:tcPr>
                    </a:tc>
                  </a:tr>
                  <a:tr h="67673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감마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(Gamma)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172321" r="-87299" b="-3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172321" r="-310084" b="-3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172321" r="-272" b="-302679"/>
                          </a:stretch>
                        </a:blipFill>
                      </a:tcPr>
                    </a:tc>
                  </a:tr>
                  <a:tr h="6646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베타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(Beta)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279817" r="-87299" b="-2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279817" r="-310084" b="-2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279817" r="-272" b="-211009"/>
                          </a:stretch>
                        </a:blipFill>
                      </a:tcPr>
                    </a:tc>
                  </a:tr>
                  <a:tr h="72252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지수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(Exponential)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347899" r="-87299" b="-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347899" r="-310084" b="-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347899" r="-272" b="-93277"/>
                          </a:stretch>
                        </a:blipFill>
                      </a:tcPr>
                    </a:tc>
                  </a:tr>
                  <a:tr h="67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균일분포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(Uniform)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484545" r="-87299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a, b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PDF(‘UNIFORM’, x, a,</a:t>
                          </a:r>
                          <a:r>
                            <a:rPr lang="en-US" altLang="ko-KR" sz="1200" baseline="0" dirty="0" smtClean="0"/>
                            <a:t> b</a:t>
                          </a:r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연속형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확률밀도함수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누적확률밀도함수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누적확률밀도함수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(CDF, cumulative density function)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확률분포함수의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가장 왼쪽으로부터 임의의 점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까지 적분한 값을 의미한다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3720662"/>
            <a:ext cx="6964680" cy="227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3855090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CDF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함수의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CDF(‘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분포이름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’, x, arguments)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5048212"/>
            <a:ext cx="6539133" cy="69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확률변수가 가질 수 있는 영역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구간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안에 임의의 값이다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arguments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확률변수의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모수들이다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726307" y="2315638"/>
            <a:ext cx="5691385" cy="1215790"/>
            <a:chOff x="1726307" y="2315638"/>
            <a:chExt cx="5691385" cy="121579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1"/>
                </a:clrFrom>
                <a:clrTo>
                  <a:srgbClr val="F8F9F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26307" y="2350643"/>
              <a:ext cx="5691385" cy="118078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101507" y="2315638"/>
              <a:ext cx="1911927" cy="238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3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누적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확률밀도함수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(CDF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733132"/>
                  </p:ext>
                </p:extLst>
              </p:nvPr>
            </p:nvGraphicFramePr>
            <p:xfrm>
              <a:off x="707487" y="2010103"/>
              <a:ext cx="7750555" cy="399655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272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베르누이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(Bernoulli)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=0, 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CDF(‘BERNOULLI’, x, p)</a:t>
                          </a:r>
                        </a:p>
                      </a:txBody>
                      <a:tcPr anchor="ctr"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이항분포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(Binomial)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=1, 2,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ko-KR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CDF(‘BINOMIAL’,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기하분포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(Geometric)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0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kumimoji="0" lang="en-US" altLang="ko-KR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kumimoji="0" lang="en-US" altLang="ko-KR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ko-KR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kumimoji="0" lang="en-US" altLang="ko-KR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=1, 2,</m:t>
                                </m:r>
                                <m:r>
                                  <a:rPr kumimoji="0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altLang="ko-KR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CDF(‘GEOMETRIC’,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02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음이항</a:t>
                          </a: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ko-KR" altLang="en-US" sz="1200" dirty="0" smtClean="0"/>
                            <a:t>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(Negative</a:t>
                          </a:r>
                          <a:r>
                            <a:rPr lang="en-US" altLang="ko-KR" sz="1200" baseline="0" dirty="0" smtClean="0"/>
                            <a:t> binomial)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+1, ⋯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CDF(‘NEGB’,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5605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포아송</a:t>
                          </a:r>
                          <a:r>
                            <a:rPr lang="ko-KR" altLang="en-US" sz="1200" dirty="0" smtClean="0"/>
                            <a:t>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(Poisson)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=0, 1, 2,⋯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CDF(‘POISSON’, x, p)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  <a:tr h="7620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초기하분포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(Hyper-geometric)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=1,2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,</a:t>
                          </a:r>
                          <a:r>
                            <a:rPr lang="en-US" altLang="ko-KR" sz="1200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⋯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=0,1,2,⋯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,M</a:t>
                          </a:r>
                          <a:br>
                            <a:rPr lang="en-US" altLang="ko-KR" sz="1200" dirty="0" smtClean="0"/>
                          </a:br>
                          <a:r>
                            <a:rPr lang="ko-KR" altLang="en-US" sz="1200" baseline="0" dirty="0" smtClean="0"/>
                            <a:t>  </a:t>
                          </a:r>
                          <a:r>
                            <a:rPr lang="en-US" altLang="ko-KR" sz="1200" baseline="0" dirty="0" smtClean="0"/>
                            <a:t>n=1,2,</a:t>
                          </a:r>
                          <a:r>
                            <a:rPr lang="en-US" altLang="ko-KR" sz="1200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,M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M, K,</a:t>
                          </a:r>
                          <a:r>
                            <a:rPr lang="en-US" altLang="ko-KR" sz="1200" baseline="0" dirty="0" smtClean="0"/>
                            <a:t> 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CDF(‘HYPER’,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733132"/>
                  </p:ext>
                </p:extLst>
              </p:nvPr>
            </p:nvGraphicFramePr>
            <p:xfrm>
              <a:off x="707487" y="2010103"/>
              <a:ext cx="7750555" cy="399655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272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베르누이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(Bernoulli)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80000" r="-87299" b="-5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</a:t>
                          </a:r>
                          <a:endParaRPr lang="en-US" altLang="ko-KR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CDF(‘BERNOULLI’, x, p)</a:t>
                          </a:r>
                          <a:endParaRPr lang="en-US" altLang="ko-KR" sz="1200" dirty="0" smtClean="0"/>
                        </a:p>
                      </a:txBody>
                      <a:tcPr anchor="ctr"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이항분포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(Binomial)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180000" r="-87299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CDF(‘BINOMIAL’,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5481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기하분포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(Geometric)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276923" r="-87299" b="-348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CDF(‘GEOMETRIC’,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023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음이항</a:t>
                          </a: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ko-KR" altLang="en-US" sz="1200" dirty="0" smtClean="0"/>
                            <a:t>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(Negative</a:t>
                          </a:r>
                          <a:r>
                            <a:rPr lang="en-US" altLang="ko-KR" sz="1200" baseline="0" dirty="0" smtClean="0"/>
                            <a:t> binomial)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346465" r="-87299" b="-220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CDF(‘NEGB’,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5605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포아송</a:t>
                          </a:r>
                          <a:r>
                            <a:rPr lang="ko-KR" altLang="en-US" sz="1200" dirty="0" smtClean="0"/>
                            <a:t>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(Poisson)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480435" r="-87299" b="-1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480435" r="-310084" b="-1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CDF(‘POISSON’, x, p)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  <a:tr h="7620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초기하분포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(Hyper-geometric)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427200" r="-87299" b="-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M, K,</a:t>
                          </a:r>
                          <a:r>
                            <a:rPr lang="en-US" altLang="ko-KR" sz="1200" baseline="0" dirty="0" smtClean="0"/>
                            <a:t> 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CDF(‘HYPER’, x, p)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이산형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누적확률밀도함수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누적확률밀도함수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(CDF)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956296"/>
                  </p:ext>
                </p:extLst>
              </p:nvPr>
            </p:nvGraphicFramePr>
            <p:xfrm>
              <a:off x="707487" y="2088933"/>
              <a:ext cx="7750555" cy="390196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535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7121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정규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(Normal)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ko-KR" alt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CDF(‘NORMAL’, x,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)</a:t>
                          </a:r>
                        </a:p>
                      </a:txBody>
                      <a:tcPr anchor="ctr"/>
                    </a:tc>
                  </a:tr>
                  <a:tr h="67673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감마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(Gamma)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CDF(‘GAMMA’, x,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646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베타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(Beta)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Β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ko-KR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CDF(‘BETA’, x,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72252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지수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(Exponential)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CDF(‘EXPO’, x,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7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균일분포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(Uniform)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a, b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CDF(‘UNIFORM’, x, a,</a:t>
                          </a:r>
                          <a:r>
                            <a:rPr lang="en-US" altLang="ko-KR" sz="1200" baseline="0" dirty="0" smtClean="0"/>
                            <a:t> b</a:t>
                          </a:r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956296"/>
                  </p:ext>
                </p:extLst>
              </p:nvPr>
            </p:nvGraphicFramePr>
            <p:xfrm>
              <a:off x="707487" y="2088933"/>
              <a:ext cx="7750555" cy="390196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535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7121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정규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(Normal)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66379" r="-87299" b="-3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66379" r="-310084" b="-388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66379" r="-272" b="-388793"/>
                          </a:stretch>
                        </a:blipFill>
                      </a:tcPr>
                    </a:tc>
                  </a:tr>
                  <a:tr h="67673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감마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(Gamma)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172321" r="-87299" b="-3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172321" r="-310084" b="-3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172321" r="-272" b="-302679"/>
                          </a:stretch>
                        </a:blipFill>
                      </a:tcPr>
                    </a:tc>
                  </a:tr>
                  <a:tr h="6646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베타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(Beta)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279817" r="-87299" b="-2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279817" r="-310084" b="-2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279817" r="-272" b="-211009"/>
                          </a:stretch>
                        </a:blipFill>
                      </a:tcPr>
                    </a:tc>
                  </a:tr>
                  <a:tr h="72252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지수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(Exponential)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347899" r="-87299" b="-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347899" r="-310084" b="-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347899" r="-272" b="-93277"/>
                          </a:stretch>
                        </a:blipFill>
                      </a:tcPr>
                    </a:tc>
                  </a:tr>
                  <a:tr h="67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균일분포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(Uniform)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484545" r="-87299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a, b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CDF(‘UNIFORM’, x, a,</a:t>
                          </a:r>
                          <a:r>
                            <a:rPr lang="en-US" altLang="ko-KR" sz="1200" baseline="0" dirty="0" smtClean="0"/>
                            <a:t> b</a:t>
                          </a:r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연속형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누적확률밀도함수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PDF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3425" y="2473872"/>
            <a:ext cx="2190750" cy="2067910"/>
            <a:chOff x="733425" y="2211442"/>
            <a:chExt cx="2190750" cy="20679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5" y="2211442"/>
              <a:ext cx="2190750" cy="1047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425" y="3507827"/>
              <a:ext cx="2124075" cy="771525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3231533" y="3380458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171" y="1782825"/>
            <a:ext cx="4755077" cy="34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PDF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32" y="2510002"/>
            <a:ext cx="2524125" cy="876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32" y="3578279"/>
            <a:ext cx="2476500" cy="60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903" y="1827652"/>
            <a:ext cx="4755077" cy="3501251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404642" y="3295950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LABEL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LABEL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각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변수의 이름은 변수가 갖는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관측값의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내용을 설명하도록 주어지지만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자 이내에서는 설명이 충분하지 않을 때가 많다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때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LABEL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써서 각 변수에 대한 자세한 설명을 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688021"/>
            <a:ext cx="6964680" cy="312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940662"/>
            <a:ext cx="67451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LABEL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LABEL variable1=‘label1’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  variable2=‘label2’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  … 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4725910"/>
            <a:ext cx="6751908" cy="69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레이블에는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256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문자까지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레이블을 안에 넣고 따옴표를 닫는다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LABEL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LABEL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옵션을 사용한 프로시저의 수행에만 영향을 준다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CDF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55" y="2334939"/>
            <a:ext cx="2057400" cy="895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55" y="3509713"/>
            <a:ext cx="229552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651" y="1793825"/>
            <a:ext cx="4274408" cy="309693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542945" y="3089125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확률변수 생성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2502554"/>
                  </p:ext>
                </p:extLst>
              </p:nvPr>
            </p:nvGraphicFramePr>
            <p:xfrm>
              <a:off x="707487" y="2420006"/>
              <a:ext cx="7750555" cy="3515711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315759"/>
                    <a:gridCol w="670034"/>
                    <a:gridCol w="2388318"/>
                  </a:tblGrid>
                  <a:tr h="4908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62975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이항분포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(Binomial)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=1, 2,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ko-KR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RANBIN(seed,</a:t>
                          </a:r>
                          <a:r>
                            <a:rPr lang="en-US" altLang="ko-KR" sz="1200" baseline="0" dirty="0" smtClean="0"/>
                            <a:t> n, p);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440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포아송</a:t>
                          </a:r>
                          <a:r>
                            <a:rPr lang="ko-KR" altLang="en-US" sz="1200" dirty="0" smtClean="0"/>
                            <a:t>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(Poisson)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=0, 1, 2,⋯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RANPOI(seed,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);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  <a:tr h="8755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표 확률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(Tabled</a:t>
                          </a:r>
                          <a:r>
                            <a:rPr lang="en-US" altLang="ko-KR" sz="1200" baseline="0" dirty="0" smtClean="0"/>
                            <a:t> Probability)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ko-KR" alt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=0, 1, 2,⋯,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ko-KR" sz="1200" dirty="0" smtClean="0"/>
                            <a:t>=1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 smtClean="0"/>
                            <a:t>RANBL(seed,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,</a:t>
                          </a:r>
                          <a:r>
                            <a:rPr lang="ko-KR" altLang="en-US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,…,</a:t>
                          </a:r>
                          <a:r>
                            <a:rPr lang="ko-KR" altLang="en-US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);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800" baseline="0" dirty="0" smtClean="0"/>
                            <a:t> 1</a:t>
                          </a:r>
                          <a:r>
                            <a:rPr lang="ko-KR" altLang="en-US" sz="800" baseline="0" dirty="0" smtClean="0"/>
                            <a:t>이 나올 확률은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800" dirty="0" smtClean="0"/>
                            <a:t>, 2</a:t>
                          </a:r>
                          <a:r>
                            <a:rPr lang="ko-KR" altLang="en-US" sz="800" dirty="0" smtClean="0"/>
                            <a:t>가 나올 확률은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800" dirty="0" smtClean="0"/>
                            <a:t>인 식이다</a:t>
                          </a:r>
                          <a:r>
                            <a:rPr lang="en-US" altLang="ko-KR" sz="800" dirty="0" smtClean="0"/>
                            <a:t>.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8755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포아송</a:t>
                          </a:r>
                          <a:r>
                            <a:rPr lang="ko-KR" altLang="en-US" sz="1200" dirty="0" smtClean="0"/>
                            <a:t>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(Poisson)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=0, 1, 2,⋯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RANPOI(seed,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);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2502554"/>
                  </p:ext>
                </p:extLst>
              </p:nvPr>
            </p:nvGraphicFramePr>
            <p:xfrm>
              <a:off x="707487" y="2420006"/>
              <a:ext cx="7750555" cy="3515711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315759"/>
                    <a:gridCol w="670034"/>
                    <a:gridCol w="2388318"/>
                  </a:tblGrid>
                  <a:tr h="4908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62975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이항분포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(Binomial)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1544" t="-80583" r="-92463" b="-383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n, 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RANBIN(seed,</a:t>
                          </a:r>
                          <a:r>
                            <a:rPr lang="en-US" altLang="ko-KR" sz="1200" baseline="0" dirty="0" smtClean="0"/>
                            <a:t> n, p);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440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포아송</a:t>
                          </a:r>
                          <a:r>
                            <a:rPr lang="ko-KR" altLang="en-US" sz="1200" dirty="0" smtClean="0"/>
                            <a:t>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(Poisson)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1544" t="-175472" r="-92463" b="-27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00000" t="-175472" r="-357273" b="-27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4490" t="-175472" r="-255" b="-272642"/>
                          </a:stretch>
                        </a:blipFill>
                      </a:tcPr>
                    </a:tc>
                  </a:tr>
                  <a:tr h="8755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표 확률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(Tabled</a:t>
                          </a:r>
                          <a:r>
                            <a:rPr lang="en-US" altLang="ko-KR" sz="1200" baseline="0" dirty="0" smtClean="0"/>
                            <a:t> Probability)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1544" t="-202778" r="-92463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00000" t="-202778" r="-357273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4490" t="-202778" r="-255" b="-100694"/>
                          </a:stretch>
                        </a:blipFill>
                      </a:tcPr>
                    </a:tc>
                  </a:tr>
                  <a:tr h="8755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포아송</a:t>
                          </a:r>
                          <a:r>
                            <a:rPr lang="ko-KR" altLang="en-US" sz="1200" dirty="0" smtClean="0"/>
                            <a:t>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(Poisson)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1544" t="-302778" r="-92463" b="-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00000" t="-302778" r="-357273" b="-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4490" t="-302778" r="-255" b="-6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임의의 분포를 따르는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난수를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생성하는 함수이다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seed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값 지정을 통해 일정한 값을 추출할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236947"/>
                  </p:ext>
                </p:extLst>
              </p:nvPr>
            </p:nvGraphicFramePr>
            <p:xfrm>
              <a:off x="707487" y="2349062"/>
              <a:ext cx="7750555" cy="306728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29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67472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정규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(Normal)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ko-KR" alt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RANNOR(seed);</a:t>
                          </a:r>
                          <a:br>
                            <a:rPr lang="en-US" altLang="ko-KR" sz="1200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 </a:t>
                          </a:r>
                        </a:p>
                      </a:txBody>
                      <a:tcPr anchor="ctr"/>
                    </a:tc>
                  </a:tr>
                  <a:tr h="6411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감마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(Gamma)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ko-KR" alt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RANGAM(seed,</a:t>
                          </a:r>
                          <a:r>
                            <a:rPr lang="ko-KR" altLang="en-US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);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6845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지수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(Exponential)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RANEXP(seed);</a:t>
                          </a:r>
                        </a:p>
                      </a:txBody>
                      <a:tcPr anchor="ctr"/>
                    </a:tc>
                  </a:tr>
                  <a:tr h="6370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균일분포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(Uniform)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a, b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RANUNI(seed);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a=0,</a:t>
                          </a:r>
                          <a:r>
                            <a:rPr lang="en-US" altLang="ko-KR" sz="1200" baseline="0" dirty="0" smtClean="0"/>
                            <a:t> b=1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236947"/>
                  </p:ext>
                </p:extLst>
              </p:nvPr>
            </p:nvGraphicFramePr>
            <p:xfrm>
              <a:off x="707487" y="2349062"/>
              <a:ext cx="7750555" cy="306728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76444"/>
                    <a:gridCol w="3405351"/>
                    <a:gridCol w="725214"/>
                    <a:gridCol w="2243546"/>
                  </a:tblGrid>
                  <a:tr h="429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분포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확률분포함수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 smtClean="0"/>
                            <a:t>모수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SAS </a:t>
                          </a:r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67472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정규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(Normal)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66364" r="-87299" b="-29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66364" r="-310084" b="-29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66364" r="-272" b="-294545"/>
                          </a:stretch>
                        </a:blipFill>
                      </a:tcPr>
                    </a:tc>
                  </a:tr>
                  <a:tr h="6411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 smtClean="0"/>
                            <a:t>감마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(Gamma)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172642" r="-87299" b="-2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172642" r="-310084" b="-2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5652" t="-172642" r="-272" b="-205660"/>
                          </a:stretch>
                        </a:blipFill>
                      </a:tcPr>
                    </a:tc>
                  </a:tr>
                  <a:tr h="6845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지수 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(Exponential)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258036" r="-87299" b="-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664" t="-258036" r="-310084" b="-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RANEXP(seed);</a:t>
                          </a:r>
                          <a:endParaRPr lang="en-US" altLang="ko-KR" sz="1200" dirty="0" smtClean="0"/>
                        </a:p>
                      </a:txBody>
                      <a:tcPr anchor="ctr"/>
                    </a:tc>
                  </a:tr>
                  <a:tr h="6370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균일분포</a:t>
                          </a:r>
                          <a:r>
                            <a:rPr lang="en-US" altLang="ko-KR" sz="1200" dirty="0" smtClean="0"/>
                            <a:t/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(Uniform)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429" t="-381905" r="-8729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a, b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RANUNI(seed);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a=0,</a:t>
                          </a:r>
                          <a:r>
                            <a:rPr lang="en-US" altLang="ko-KR" sz="1200" baseline="0" dirty="0" smtClean="0"/>
                            <a:t> b=1</a:t>
                          </a:r>
                          <a:endParaRPr lang="ko-KR" altLang="en-US" sz="12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확률변수 생성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임의의 분포를 따르는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난수를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생성하는 함수이다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seed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값 지정을 통해 일정한 값을 추출할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분포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확률변수 생성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43" y="2047875"/>
            <a:ext cx="1885950" cy="2762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28" y="2905125"/>
            <a:ext cx="2419350" cy="104775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251736" y="3287836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1100666"/>
            <a:ext cx="8149439" cy="515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700" b="1" dirty="0" err="1" smtClean="0"/>
              <a:t>sashelp.class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데이터를 통해 남자면 키와 몸무게를 각각 </a:t>
            </a:r>
            <a:r>
              <a:rPr lang="en-US" altLang="ko-KR" sz="1700" b="1" dirty="0" smtClean="0"/>
              <a:t>1.2, 1.1</a:t>
            </a:r>
            <a:r>
              <a:rPr lang="ko-KR" altLang="en-US" sz="1700" b="1" dirty="0" smtClean="0"/>
              <a:t>배 만큼 늘리고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여자면 키와 몸무게를 각각 </a:t>
            </a:r>
            <a:r>
              <a:rPr lang="en-US" altLang="ko-KR" sz="1700" b="1" dirty="0" smtClean="0"/>
              <a:t>0.9, 0.8</a:t>
            </a:r>
            <a:r>
              <a:rPr lang="ko-KR" altLang="en-US" sz="1700" b="1" dirty="0" smtClean="0"/>
              <a:t>배 만큼 줄여 </a:t>
            </a:r>
            <a:r>
              <a:rPr lang="en-US" altLang="ko-KR" sz="1700" b="1" dirty="0" err="1" smtClean="0"/>
              <a:t>work.class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데이터를 생성하여라</a:t>
            </a:r>
            <a:r>
              <a:rPr lang="en-US" altLang="ko-KR" sz="1700" b="1" dirty="0" smtClean="0"/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700" b="1" dirty="0"/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700" b="1" dirty="0" err="1" smtClean="0"/>
              <a:t>sashelp.fish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데이터로 </a:t>
            </a:r>
            <a:r>
              <a:rPr lang="en-US" altLang="ko-KR" sz="1700" b="1" dirty="0" smtClean="0"/>
              <a:t>ARRAY </a:t>
            </a:r>
            <a:r>
              <a:rPr lang="ko-KR" altLang="en-US" sz="1700" b="1" dirty="0" smtClean="0"/>
              <a:t>문을 사용하여 </a:t>
            </a:r>
            <a:r>
              <a:rPr lang="en-US" altLang="ko-KR" sz="1700" b="1" dirty="0" smtClean="0"/>
              <a:t>length1 </a:t>
            </a:r>
            <a:r>
              <a:rPr lang="ko-KR" altLang="en-US" sz="1700" b="1" dirty="0" smtClean="0"/>
              <a:t>부터 </a:t>
            </a:r>
            <a:r>
              <a:rPr lang="en-US" altLang="ko-KR" sz="1700" b="1" dirty="0" smtClean="0"/>
              <a:t>length3 </a:t>
            </a:r>
            <a:r>
              <a:rPr lang="ko-KR" altLang="en-US" sz="1700" b="1" dirty="0" smtClean="0"/>
              <a:t>까지의 합을 나타내는 </a:t>
            </a:r>
            <a:r>
              <a:rPr lang="en-US" altLang="ko-KR" sz="1700" b="1" dirty="0" smtClean="0"/>
              <a:t>total </a:t>
            </a:r>
            <a:r>
              <a:rPr lang="ko-KR" altLang="en-US" sz="1700" b="1" dirty="0" smtClean="0"/>
              <a:t>변수를 </a:t>
            </a:r>
            <a:r>
              <a:rPr lang="ko-KR" altLang="en-US" sz="1700" b="1" dirty="0" smtClean="0"/>
              <a:t>생성하</a:t>
            </a:r>
            <a:r>
              <a:rPr lang="ko-KR" altLang="en-US" sz="1700" b="1" dirty="0"/>
              <a:t>고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변수는 </a:t>
            </a:r>
            <a:r>
              <a:rPr lang="en-US" altLang="ko-KR" sz="1700" b="1" dirty="0" smtClean="0"/>
              <a:t>species, </a:t>
            </a:r>
            <a:r>
              <a:rPr lang="en-US" altLang="ko-KR" sz="1700" b="1" dirty="0" smtClean="0"/>
              <a:t>length1, length2, length3, total </a:t>
            </a:r>
            <a:r>
              <a:rPr lang="ko-KR" altLang="en-US" sz="1700" b="1" dirty="0" smtClean="0"/>
              <a:t>만 추출하여라</a:t>
            </a:r>
            <a:r>
              <a:rPr lang="en-US" altLang="ko-KR" sz="1700" b="1" dirty="0" smtClean="0"/>
              <a:t>. </a:t>
            </a:r>
            <a:r>
              <a:rPr lang="ko-KR" altLang="en-US" sz="1700" b="1" dirty="0" smtClean="0"/>
              <a:t>각각의 </a:t>
            </a:r>
            <a:r>
              <a:rPr lang="en-US" altLang="ko-KR" sz="1700" b="1" dirty="0" smtClean="0"/>
              <a:t>LABEL</a:t>
            </a:r>
            <a:r>
              <a:rPr lang="ko-KR" altLang="en-US" sz="1700" b="1" dirty="0" smtClean="0"/>
              <a:t>은 </a:t>
            </a:r>
            <a:r>
              <a:rPr lang="en-US" altLang="ko-KR" sz="1700" b="1" dirty="0" smtClean="0"/>
              <a:t>‘</a:t>
            </a:r>
            <a:r>
              <a:rPr lang="ko-KR" altLang="en-US" sz="1700" b="1" dirty="0" smtClean="0"/>
              <a:t>종류</a:t>
            </a:r>
            <a:r>
              <a:rPr lang="en-US" altLang="ko-KR" sz="1700" b="1" dirty="0" smtClean="0"/>
              <a:t>’ ‘</a:t>
            </a:r>
            <a:r>
              <a:rPr lang="ko-KR" altLang="en-US" sz="1700" b="1" dirty="0" smtClean="0"/>
              <a:t>길이</a:t>
            </a:r>
            <a:r>
              <a:rPr lang="en-US" altLang="ko-KR" sz="1700" b="1" dirty="0" smtClean="0"/>
              <a:t>1’ ‘</a:t>
            </a:r>
            <a:r>
              <a:rPr lang="ko-KR" altLang="en-US" sz="1700" b="1" dirty="0" smtClean="0"/>
              <a:t>길이</a:t>
            </a:r>
            <a:r>
              <a:rPr lang="en-US" altLang="ko-KR" sz="1700" b="1" dirty="0" smtClean="0"/>
              <a:t>2’ ‘</a:t>
            </a:r>
            <a:r>
              <a:rPr lang="ko-KR" altLang="en-US" sz="1700" b="1" dirty="0" smtClean="0"/>
              <a:t>길이</a:t>
            </a:r>
            <a:r>
              <a:rPr lang="en-US" altLang="ko-KR" sz="1700" b="1" dirty="0" smtClean="0"/>
              <a:t>3’ ‘</a:t>
            </a:r>
            <a:r>
              <a:rPr lang="ko-KR" altLang="en-US" sz="1700" b="1" dirty="0" smtClean="0"/>
              <a:t>총합</a:t>
            </a:r>
            <a:r>
              <a:rPr lang="en-US" altLang="ko-KR" sz="1700" b="1" dirty="0" smtClean="0"/>
              <a:t>’ </a:t>
            </a:r>
            <a:r>
              <a:rPr lang="ko-KR" altLang="en-US" sz="1700" b="1" dirty="0" smtClean="0"/>
              <a:t>로 지정하여라</a:t>
            </a:r>
            <a:r>
              <a:rPr lang="en-US" altLang="ko-KR" sz="1700" b="1" dirty="0" smtClean="0"/>
              <a:t>.</a:t>
            </a:r>
            <a:endParaRPr lang="en-US" altLang="ko-KR" sz="1700" b="1" dirty="0" smtClean="0"/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700" b="1" dirty="0"/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700" b="1" dirty="0" smtClean="0"/>
              <a:t>평균이 </a:t>
            </a:r>
            <a:r>
              <a:rPr lang="en-US" altLang="ko-KR" sz="1700" b="1" dirty="0" smtClean="0"/>
              <a:t>5</a:t>
            </a:r>
            <a:r>
              <a:rPr lang="ko-KR" altLang="en-US" sz="1700" b="1" dirty="0" smtClean="0"/>
              <a:t>이고 분산이 </a:t>
            </a:r>
            <a:r>
              <a:rPr lang="en-US" altLang="ko-KR" sz="1700" b="1" dirty="0" smtClean="0"/>
              <a:t>16</a:t>
            </a:r>
            <a:r>
              <a:rPr lang="ko-KR" altLang="en-US" sz="1700" b="1" dirty="0" smtClean="0"/>
              <a:t>인 정규분포의 </a:t>
            </a:r>
            <a:r>
              <a:rPr lang="en-US" altLang="ko-KR" sz="1700" b="1" dirty="0" smtClean="0"/>
              <a:t>PDF</a:t>
            </a:r>
            <a:r>
              <a:rPr lang="ko-KR" altLang="en-US" sz="1700" b="1" dirty="0" smtClean="0"/>
              <a:t>와 </a:t>
            </a:r>
            <a:r>
              <a:rPr lang="en-US" altLang="ko-KR" sz="1700" b="1" dirty="0" smtClean="0"/>
              <a:t>CDF</a:t>
            </a:r>
            <a:r>
              <a:rPr lang="ko-KR" altLang="en-US" sz="1700" b="1" dirty="0" smtClean="0"/>
              <a:t>를 구하고 하나의 그림으로 나타내어라</a:t>
            </a:r>
            <a:r>
              <a:rPr lang="en-US" altLang="ko-KR" sz="1700" b="1" dirty="0" smtClean="0"/>
              <a:t>. </a:t>
            </a:r>
            <a:r>
              <a:rPr lang="ko-KR" altLang="en-US" sz="1700" b="1" dirty="0" smtClean="0"/>
              <a:t>그 때의 </a:t>
            </a:r>
            <a:r>
              <a:rPr lang="en-US" altLang="ko-KR" sz="1700" b="1" dirty="0" smtClean="0"/>
              <a:t>x</a:t>
            </a:r>
            <a:r>
              <a:rPr lang="ko-KR" altLang="en-US" sz="1700" b="1" dirty="0" smtClean="0"/>
              <a:t>값은  </a:t>
            </a:r>
            <a:r>
              <a:rPr lang="en-US" altLang="ko-KR" sz="1700" b="1" dirty="0" smtClean="0"/>
              <a:t>-5 </a:t>
            </a:r>
            <a:r>
              <a:rPr lang="ko-KR" altLang="en-US" sz="1700" b="1" dirty="0" smtClean="0"/>
              <a:t>부터 </a:t>
            </a:r>
            <a:r>
              <a:rPr lang="en-US" altLang="ko-KR" sz="1700" b="1" dirty="0" smtClean="0"/>
              <a:t>15</a:t>
            </a:r>
            <a:r>
              <a:rPr lang="ko-KR" altLang="en-US" sz="1700" b="1" dirty="0" smtClean="0"/>
              <a:t>까지다</a:t>
            </a:r>
            <a:r>
              <a:rPr lang="en-US" altLang="ko-KR" sz="1700" b="1" dirty="0" smtClean="0"/>
              <a:t>.</a:t>
            </a:r>
            <a:br>
              <a:rPr lang="en-US" altLang="ko-KR" sz="1700" b="1" dirty="0" smtClean="0"/>
            </a:br>
            <a:r>
              <a:rPr lang="en-US" altLang="ko-KR" sz="1700" b="1" dirty="0" smtClean="0"/>
              <a:t>(</a:t>
            </a:r>
            <a:r>
              <a:rPr lang="ko-KR" altLang="en-US" sz="1700" b="1" dirty="0" smtClean="0"/>
              <a:t>그림은 </a:t>
            </a:r>
            <a:r>
              <a:rPr lang="en-US" altLang="ko-KR" sz="1700" b="1" dirty="0" err="1" smtClean="0"/>
              <a:t>proc</a:t>
            </a:r>
            <a:r>
              <a:rPr lang="en-US" altLang="ko-KR" sz="1700" b="1" dirty="0" smtClean="0"/>
              <a:t> </a:t>
            </a:r>
            <a:r>
              <a:rPr lang="en-US" altLang="ko-KR" sz="1700" b="1" dirty="0" err="1" smtClean="0"/>
              <a:t>gplot</a:t>
            </a:r>
            <a:r>
              <a:rPr lang="ko-KR" altLang="en-US" sz="1700" b="1" dirty="0" smtClean="0"/>
              <a:t>을 사용하여 그리고 옵션은 아래와 같이 지정하여라</a:t>
            </a:r>
            <a:r>
              <a:rPr lang="en-US" altLang="ko-KR" sz="1700" b="1" dirty="0" smtClean="0"/>
              <a:t>.)</a:t>
            </a:r>
            <a:br>
              <a:rPr lang="en-US" altLang="ko-KR" sz="1700" b="1" dirty="0" smtClean="0"/>
            </a:br>
            <a:r>
              <a:rPr lang="en-US" altLang="ko-KR" sz="1700" b="1" dirty="0" smtClean="0"/>
              <a:t>		</a:t>
            </a:r>
            <a:r>
              <a:rPr lang="it-IT" altLang="ko-KR" sz="1700" b="1" dirty="0" smtClean="0"/>
              <a:t>symbol1 </a:t>
            </a:r>
            <a:r>
              <a:rPr lang="it-IT" altLang="ko-KR" sz="1700" b="1" dirty="0"/>
              <a:t>i=spline v=none </a:t>
            </a:r>
            <a:r>
              <a:rPr lang="it-IT" altLang="ko-KR" sz="1700" b="1" dirty="0" smtClean="0"/>
              <a:t>c=blue;</a:t>
            </a:r>
            <a:br>
              <a:rPr lang="it-IT" altLang="ko-KR" sz="1700" b="1" dirty="0" smtClean="0"/>
            </a:br>
            <a:r>
              <a:rPr lang="it-IT" altLang="ko-KR" sz="1700" b="1" dirty="0" smtClean="0"/>
              <a:t>		symbol2 </a:t>
            </a:r>
            <a:r>
              <a:rPr lang="it-IT" altLang="ko-KR" sz="1700" b="1" dirty="0"/>
              <a:t>i=spline v=none c=red;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700" b="1" dirty="0" smtClean="0"/>
          </a:p>
        </p:txBody>
      </p:sp>
    </p:spTree>
    <p:extLst>
      <p:ext uri="{BB962C8B-B14F-4D97-AF65-F5344CB8AC3E}">
        <p14:creationId xmlns:p14="http://schemas.microsoft.com/office/powerpoint/2010/main" val="20851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LABEL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LABEL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993" y="2217190"/>
            <a:ext cx="3590925" cy="752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72" y="4523318"/>
            <a:ext cx="2533650" cy="100965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404642" y="2452264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97" y="1850477"/>
            <a:ext cx="2171700" cy="1485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72" y="3971640"/>
            <a:ext cx="1295400" cy="266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151" y="4523318"/>
            <a:ext cx="3114675" cy="1181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8151" y="3981165"/>
            <a:ext cx="16097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ARRAY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ARRAY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여러 개의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변수명을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하나의 이름으로 사용하려면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ARRAY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사용하면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254385"/>
            <a:ext cx="6964680" cy="3665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754741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ARRAY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ARRAY array-name{dimension} &lt;$&gt; &lt;list-of-variables&gt;;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3993760"/>
            <a:ext cx="6751908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array-name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배열의 이름을 지정한다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dimension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배열 구성요소의 수와 배열 형태를 나타낸다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기본값은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일차원이다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list-of-variables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배열안에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포함하는 변수들을 나열한다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배열 구성요소가 숫자면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없이 사용하고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만약 문자라면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$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써줘야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ARRAY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ARRAY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37" y="1917153"/>
            <a:ext cx="1171575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71" y="2212428"/>
            <a:ext cx="1323975" cy="76200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404642" y="2452264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786" y="3908991"/>
            <a:ext cx="1895475" cy="1809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971" y="4264044"/>
            <a:ext cx="4076700" cy="800100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3404642" y="4522930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gray">
          <a:xfrm>
            <a:off x="2792583" y="5577969"/>
            <a:ext cx="263863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cats :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문자열을 연결해주는 함수이다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꺾인 연결선 20"/>
          <p:cNvCxnSpPr/>
          <p:nvPr/>
        </p:nvCxnSpPr>
        <p:spPr>
          <a:xfrm rot="10800000">
            <a:off x="2083430" y="5169095"/>
            <a:ext cx="661883" cy="614351"/>
          </a:xfrm>
          <a:prstGeom prst="bentConnector3">
            <a:avLst>
              <a:gd name="adj1" fmla="val 1000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DO – END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사용하여 문장들의 그룹을 실행할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254385"/>
            <a:ext cx="6964680" cy="3870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388813"/>
            <a:ext cx="67451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     DO;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SAS statement1;</a:t>
            </a:r>
            <a:b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          SAS statement2;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endParaRPr lang="en-US" altLang="ko-KR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END;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4554566"/>
            <a:ext cx="65391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DO-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그룹 처리를 시작한다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END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 사이의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그룹이라고 불리고 하나의 단위로 실행된다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END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DO-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그룹 처리를 끝낸다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6915" y="3744310"/>
            <a:ext cx="461665" cy="2758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5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DO – END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반복문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어떠한 명령문을 반복하여 수행할 때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iterative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사용하면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254385"/>
            <a:ext cx="6964680" cy="3870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569794"/>
            <a:ext cx="67451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반복문의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DO index-variable=start TO stop BY increment;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SAS statements;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   END;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4128898"/>
            <a:ext cx="6539133" cy="166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여기서 시작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(start),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끝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(stop),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증분값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(increment)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들은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 DO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반복문의 각 값들에 할당된다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→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반복문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수행 동안에 각 값들은 변화될 수 없다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→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각 값들은 숫자나 변수 또는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표현형식으로 나타낼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END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문장으로 반복을 끝마친다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9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DO – END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반복문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수행과정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statements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통해 반복하여 수행하게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때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increment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양수일 때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(increment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음수일 때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DO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반복문의 수행 과정은 다음과 같다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1188335" y="2428635"/>
            <a:ext cx="67593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index-variable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starting-value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저장한다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index=variable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내용을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stop-value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비교한다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(a)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만약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index-variable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내용이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stop-value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보다 작거나 같으면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크거나 같으면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SAS statements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수행한다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(b)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만약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index-variable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내용이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stop-value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보다 크면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작으면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end;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밖으로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나간다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index-variable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내용을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increment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만큼 증가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감소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시킨다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로 간다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707485" y="5491758"/>
            <a:ext cx="779801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위에서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increment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 1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생략할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즉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by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없으면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increment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로 간주한다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DO – END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06" y="2392097"/>
            <a:ext cx="95250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24" y="2220647"/>
            <a:ext cx="102870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293" y="3634981"/>
            <a:ext cx="619125" cy="2505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649" y="3625456"/>
            <a:ext cx="1390650" cy="2514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594" y="2220647"/>
            <a:ext cx="962025" cy="10858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5693" y="3506393"/>
            <a:ext cx="904875" cy="2752725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2699259" y="2622408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gray">
          <a:xfrm>
            <a:off x="1201785" y="1650887"/>
            <a:ext cx="2064641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gray">
          <a:xfrm>
            <a:off x="6317530" y="1650887"/>
            <a:ext cx="2064641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DO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반복문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543280</TotalTime>
  <Words>1124</Words>
  <Application>Microsoft Office PowerPoint</Application>
  <PresentationFormat>화면 슬라이드 쇼(4:3)</PresentationFormat>
  <Paragraphs>284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HY헤드라인M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158</cp:revision>
  <dcterms:created xsi:type="dcterms:W3CDTF">2015-09-01T05:25:17Z</dcterms:created>
  <dcterms:modified xsi:type="dcterms:W3CDTF">2014-05-25T08:19:19Z</dcterms:modified>
</cp:coreProperties>
</file>