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34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9" r:id="rId17"/>
    <p:sldId id="356" r:id="rId18"/>
    <p:sldId id="358" r:id="rId19"/>
    <p:sldId id="335" r:id="rId20"/>
    <p:sldId id="361" r:id="rId21"/>
    <p:sldId id="360" r:id="rId22"/>
    <p:sldId id="362" r:id="rId23"/>
    <p:sldId id="363" r:id="rId24"/>
    <p:sldId id="364" r:id="rId25"/>
    <p:sldId id="365" r:id="rId26"/>
    <p:sldId id="366" r:id="rId27"/>
    <p:sldId id="367" r:id="rId28"/>
    <p:sldId id="31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9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22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09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6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5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4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6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3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5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35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0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81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59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50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2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3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45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39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22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2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1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2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8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2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5</a:t>
            </a:r>
            <a:r>
              <a:rPr lang="en-US" altLang="ko-KR" sz="2400" smtClean="0">
                <a:latin typeface="+mn-ea"/>
              </a:rPr>
              <a:t>. PROCEDURE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7312" y="2916553"/>
            <a:ext cx="3547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PROCEDURE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종류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 PRINT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 MEANS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 FREQ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 PLOT/GPLOT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PROCEDURE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예제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 예제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PRINT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PRINT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셋에 있는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프린트하는 프로시저이다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1923128"/>
            <a:ext cx="6964680" cy="4304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164728"/>
            <a:ext cx="6745125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PRINT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PROC PRINT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data=SAS-data-set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VAR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ID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BY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SUM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604103"/>
            <a:ext cx="67519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프린트하고자 하는 변수 명을 지정한다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default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는 변수 전체이다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ID : ID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설정하면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대신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변수값이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프린트된다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특정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변수의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별로 프린트를 실행하고자 할 때 사용한다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지정한 변수의 합계를 프린트한다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3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PROC MEANS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MEANS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69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변수들의 기술통계량을 구하는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프로시져이다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기초통계학의 입문에 해당하는 평균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분산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표준편차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최대값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최소값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범위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자승합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표준오차 등을 구할 수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9660" y="2309648"/>
            <a:ext cx="6964680" cy="3917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577229"/>
            <a:ext cx="6745125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MEANS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PROC MEANS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data=SAS-data-set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VAR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BY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ID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OUTPUT OUT=SAS-data-set &lt;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keward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=variable-name&gt;;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PROC MEANS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MEANS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69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변수들의 기술통계량을 구하는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프로시져이다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기초통계학의 입문에 해당하는 평균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분산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표준편차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최대값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최소값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범위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자승합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표준오차 등을 구할 수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9660" y="2487726"/>
            <a:ext cx="6964680" cy="3561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1302432" y="2929685"/>
            <a:ext cx="67519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noprint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결과를 프린트하지 않은 경우에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maxdec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통계치를 프린트할 때 소수 몇 자리까지 할 것인가를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fw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=n :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통계치를 프린트할 때 각 통계치의 필드의 폭을 지정한다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missing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 variables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지정한 변수가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Missing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인 경우에도 별도의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그룹을 형성하게끔 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nmiss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mean,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std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min, max, range, sum,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cv, t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등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출력하고자 하는 통계량을 의미한다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PROC MEANS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MEANS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69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변수들의 기술통계량을 구하는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프로시져이다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기초통계학의 입문에 해당하는 평균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분산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표준편차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최대값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최소값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범위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자승합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표준오차 등을 구할 수 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89660" y="2487726"/>
            <a:ext cx="6964680" cy="3561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1302432" y="3007331"/>
            <a:ext cx="67519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VAR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기술통계량을 구하고지 하는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변수명을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의미한다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그룹별로 기술통계량을 구하고자 할 때 지정한다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 관측치에 가중치를 지정하고자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특정 변수의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level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별로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proc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means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실행하고자 할 때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OUT=data-set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생성되는 결과를 데이터 셋으로 저장할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keward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사용하면 해당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keward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원하는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변수명으로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저장할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 EX) N   NMISS   MEAN  STD  MIN  MAX RANGE  SUM  VAR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USS CSS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STDERR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CV    SKEWNESS  KURTOSIS   T    PRT  SUMWGT </a:t>
            </a:r>
          </a:p>
        </p:txBody>
      </p:sp>
    </p:spTree>
    <p:extLst>
      <p:ext uri="{BB962C8B-B14F-4D97-AF65-F5344CB8AC3E}">
        <p14:creationId xmlns:p14="http://schemas.microsoft.com/office/powerpoint/2010/main" val="19813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PROC FREQ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통해 빈도 및 누적빈도를 확인할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1923128"/>
            <a:ext cx="6964680" cy="4383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052806"/>
            <a:ext cx="67451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PROC FREQ data=SAS-data-set &lt;options1&gt;;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TABLE table-form / &lt;options2&gt;;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WEIGHT variable;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BY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TEST test-options;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OUTPUT OUT=SAS-data-set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lang="en-US" altLang="ko-KR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keward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=variable-name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657719"/>
            <a:ext cx="67519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options1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order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각 테이블에 나타나는 계급 변수의 순서를 변화시키고자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200" dirty="0" err="1" smtClean="0"/>
              <a:t>freq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관측치가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많은 순서대로</a:t>
            </a:r>
            <a:r>
              <a:rPr lang="en-US" altLang="ko-KR" sz="1200" dirty="0" smtClean="0"/>
              <a:t>	         data : </a:t>
            </a:r>
            <a:r>
              <a:rPr lang="ko-KR" altLang="en-US" sz="1200" dirty="0" smtClean="0"/>
              <a:t>데이터 셋의 </a:t>
            </a:r>
            <a:r>
              <a:rPr lang="ko-KR" altLang="en-US" sz="1200" dirty="0" err="1" smtClean="0"/>
              <a:t>계급값</a:t>
            </a:r>
            <a:r>
              <a:rPr lang="ko-KR" altLang="en-US" sz="1200" dirty="0" smtClean="0"/>
              <a:t> 순서대로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internal : </a:t>
            </a:r>
            <a:r>
              <a:rPr lang="ko-KR" altLang="en-US" sz="1200" dirty="0" smtClean="0"/>
              <a:t>계급변수가 갖는 값 순서대로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formatted : </a:t>
            </a:r>
            <a:r>
              <a:rPr lang="ko-KR" altLang="en-US" sz="1200" dirty="0" smtClean="0"/>
              <a:t>계급변수가 갖는 여러 값에 지정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				    </a:t>
            </a:r>
            <a:r>
              <a:rPr lang="ko-KR" altLang="en-US" sz="1200" dirty="0" smtClean="0"/>
              <a:t>한 이름순서대로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PROC FREQ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통해 빈도 및 누적빈도를 확인할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1923128"/>
            <a:ext cx="6964680" cy="4383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2152591"/>
            <a:ext cx="6751908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하나의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여러 개의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문을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문이 없으면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data-set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들어있는 모든 변수에 대해서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oneway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빈도분포를 프린트한다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분할표의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여러가지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형태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    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    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: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단순빈도표를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프린트한다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  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A*B    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: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A, B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차원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빈도표를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프린트한다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A*B*C  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: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A, B, C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3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차원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빈도표를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프린트하는데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각 </a:t>
            </a:r>
            <a:r>
              <a:rPr lang="ko-KR" alt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값에 따라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	 	    B*C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차원 </a:t>
            </a:r>
            <a:r>
              <a:rPr lang="ko-KR" alt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분할표를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프린트한다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A*(B C)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:  TABLES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A*B A*C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와 동일</a:t>
            </a: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TABLES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(A B)*(C D)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TABLES A*C B*C A*D B*D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와 동일</a:t>
            </a: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TABLES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A--C      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: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TABLES A B C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와 동일 </a:t>
            </a:r>
          </a:p>
          <a:p>
            <a:pPr lvl="1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TABLES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(A--C)*D    </a:t>
            </a:r>
            <a:r>
              <a:rPr lang="en-US" altLang="ko-KR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:  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</a:rPr>
              <a:t>TABLES A*D B*D C*D</a:t>
            </a:r>
            <a:r>
              <a:rPr lang="ko-KR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와 동일 </a:t>
            </a:r>
          </a:p>
        </p:txBody>
      </p:sp>
    </p:spTree>
    <p:extLst>
      <p:ext uri="{BB962C8B-B14F-4D97-AF65-F5344CB8AC3E}">
        <p14:creationId xmlns:p14="http://schemas.microsoft.com/office/powerpoint/2010/main" val="12338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PROC FREQ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통해 빈도 및 누적빈도를 확인할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617816"/>
            <a:ext cx="6964680" cy="29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3099004"/>
            <a:ext cx="67519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options2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missprint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빈도표에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missing :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하나의 범주로 보고 분석을 수행한다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missing :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결측값을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하나의 범주로 보고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sparse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관측치 존재 유무에 관계없이 모든 쌍을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출력한다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4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PROC FREQ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통해 빈도 및 누적빈도를 확인할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617816"/>
            <a:ext cx="6964680" cy="299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1302432" y="3422169"/>
            <a:ext cx="67519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WEIGHT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가중치를 부여하고자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특정변수의 각 수준별로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FREQ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실행하고자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특정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수행하고자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OUTPUT OUT=SAS-data-set :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출력값을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저장하고자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4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PROC PLOT/GPLOT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PLOT/GPLOT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차원의 그래프를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그릴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9660" y="1923128"/>
            <a:ext cx="6964680" cy="447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1923128"/>
            <a:ext cx="674512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(G)PLOT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PROC (G)PLOT data=SAS-data-set;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BY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PLOT plot-form / &lt;options&gt;;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3716172"/>
            <a:ext cx="67519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특정변수의 수준별로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PLOT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실행하고자 할 때 사용한다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PLOT Y*X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형식으로 지정한다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그래프를 그리기 위해 반드시 지정해줘야 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vaxis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num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: 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축에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등간격으로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표시하고자 하는 수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haxis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num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축에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등간격으로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표시하고자 하는 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vref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num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: 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축에 그리고자 하는 값의 범위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href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num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축에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그리고자 하는 값의 범위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overlay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한 페이지에 두 가지 이상의 그래프를 그리고자 할 때 사용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5" y="1777734"/>
            <a:ext cx="2107847" cy="4358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642" y="2992663"/>
            <a:ext cx="1733550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298" y="2419672"/>
            <a:ext cx="3671168" cy="8372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062" y="4192813"/>
            <a:ext cx="2926773" cy="943841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8982924">
            <a:off x="4460324" y="311579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00000">
            <a:off x="4460324" y="433135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PROCEDURE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SAS/BASE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02617"/>
              </p:ext>
            </p:extLst>
          </p:nvPr>
        </p:nvGraphicFramePr>
        <p:xfrm>
          <a:off x="771530" y="1691205"/>
          <a:ext cx="7600941" cy="44748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624"/>
                <a:gridCol w="6164317"/>
              </a:tblGrid>
              <a:tr h="389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 셋을 위아래로 합친다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CALENDAR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데이터를 달력형태로 프린트한다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CATALOG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SAS</a:t>
                      </a:r>
                      <a:r>
                        <a:rPr lang="ko-KR" altLang="en-US" sz="1200" dirty="0" smtClean="0"/>
                        <a:t>의 카탈로그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내에 있는 </a:t>
                      </a:r>
                      <a:r>
                        <a:rPr lang="ko-KR" altLang="en-US" sz="1200" dirty="0" err="1" smtClean="0"/>
                        <a:t>엔트리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다루는 데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COMPARE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두 개의 데이터 군을 비교하여 서로 다른 점을 프린트한다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CONTENTS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SAS </a:t>
                      </a:r>
                      <a:r>
                        <a:rPr lang="ko-KR" altLang="en-US" sz="1200" dirty="0" smtClean="0"/>
                        <a:t>시스템 파일의 구조를 보고자 할 때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CORR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변수들의 상관관계를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DATASETS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SAS </a:t>
                      </a:r>
                      <a:r>
                        <a:rPr lang="ko-KR" altLang="en-US" sz="1200" dirty="0" smtClean="0"/>
                        <a:t>데이터 셋을 다루는데 사용되며 작업 중 </a:t>
                      </a:r>
                      <a:r>
                        <a:rPr lang="en-US" altLang="ko-KR" sz="1200" dirty="0" smtClean="0"/>
                        <a:t>SAS </a:t>
                      </a:r>
                      <a:r>
                        <a:rPr lang="ko-KR" altLang="en-US" sz="1200" dirty="0" smtClean="0"/>
                        <a:t>데이터 셋을 삭제할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SAS </a:t>
                      </a:r>
                      <a:r>
                        <a:rPr lang="ko-KR" altLang="en-US" sz="1200" dirty="0" smtClean="0"/>
                        <a:t>데이터 셋을 엑셀 등 외부 데이터로 만든다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FORMAT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데이터를 출력하는 출력포맷을 지정할 때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빈도와 구성비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누적도수와 누적 구성비를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71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IMPORT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엑셀 등 외부 데이터를 읽어 </a:t>
                      </a:r>
                      <a:r>
                        <a:rPr lang="en-US" altLang="ko-KR" sz="1200" dirty="0" smtClean="0"/>
                        <a:t>SAS </a:t>
                      </a:r>
                      <a:r>
                        <a:rPr lang="ko-KR" altLang="en-US" sz="1200" dirty="0" smtClean="0"/>
                        <a:t>데이터 셋으로 만든다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9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5" y="1777734"/>
            <a:ext cx="2107847" cy="4358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31197"/>
          <a:stretch/>
        </p:blipFill>
        <p:spPr>
          <a:xfrm>
            <a:off x="2646253" y="3226105"/>
            <a:ext cx="2810268" cy="10994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1172" y="1600335"/>
            <a:ext cx="2476070" cy="435101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95543" y="363467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5" y="1777734"/>
            <a:ext cx="2107847" cy="4358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45" y="3957145"/>
            <a:ext cx="3156632" cy="1479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636" y="2307678"/>
            <a:ext cx="2609850" cy="5715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5400000">
            <a:off x="5555258" y="327699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30" y="3717706"/>
            <a:ext cx="838200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43" y="2021763"/>
            <a:ext cx="1704975" cy="7334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5400000">
            <a:off x="1493427" y="307187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192" y="1521699"/>
            <a:ext cx="2000250" cy="2466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17" y="2550400"/>
            <a:ext cx="1933575" cy="40957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822704" y="261402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362" y="4880171"/>
            <a:ext cx="3022810" cy="47231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192" y="4401953"/>
            <a:ext cx="1981200" cy="142875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822704" y="5026964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294" y="3351344"/>
            <a:ext cx="2733675" cy="2990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57" y="1851328"/>
            <a:ext cx="2190750" cy="5715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5400000">
            <a:off x="1867828" y="276213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195" y="1851328"/>
            <a:ext cx="3437660" cy="52820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3624" y="3295769"/>
            <a:ext cx="2408802" cy="304642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5400000">
            <a:off x="6603265" y="276213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6" y="1908762"/>
            <a:ext cx="3255818" cy="5195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AFBFE"/>
              </a:clrFrom>
              <a:clrTo>
                <a:srgbClr val="FAFB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573" y="2914323"/>
            <a:ext cx="3114675" cy="34099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5400000">
            <a:off x="2052858" y="255150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303" y="1856807"/>
            <a:ext cx="2076450" cy="57150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5400000">
            <a:off x="6796225" y="255150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153" y="3362302"/>
            <a:ext cx="21907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2" y="2105846"/>
            <a:ext cx="3476625" cy="58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073" y="2101996"/>
            <a:ext cx="3409950" cy="5810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5400000">
            <a:off x="2070256" y="310008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6514745" y="310008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659" y="4151586"/>
            <a:ext cx="2209800" cy="16954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623" y="4132536"/>
            <a:ext cx="2228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507" y="1992368"/>
            <a:ext cx="2924175" cy="5715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5400000">
            <a:off x="4425291" y="285402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5" y="3980465"/>
            <a:ext cx="2190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PROCEDURE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PROCEDURE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930783"/>
            <a:ext cx="714375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034753"/>
            <a:ext cx="1857375" cy="60007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763139" y="419362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983" y="2875773"/>
            <a:ext cx="3924928" cy="29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8.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100666"/>
            <a:ext cx="8225376" cy="440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smtClean="0"/>
              <a:t>homes.txt </a:t>
            </a:r>
            <a:r>
              <a:rPr lang="ko-KR" altLang="en-US" sz="1700" b="1" dirty="0" smtClean="0"/>
              <a:t>파일을 통해서 </a:t>
            </a:r>
            <a:r>
              <a:rPr lang="en-US" altLang="ko-KR" sz="1700" b="1" dirty="0"/>
              <a:t>age</a:t>
            </a:r>
            <a:r>
              <a:rPr lang="ko-KR" altLang="en-US" sz="1700" b="1" dirty="0"/>
              <a:t>와 </a:t>
            </a:r>
            <a:r>
              <a:rPr lang="en-US" altLang="ko-KR" sz="1700" b="1" dirty="0" err="1"/>
              <a:t>homeown</a:t>
            </a:r>
            <a:r>
              <a:rPr lang="ko-KR" altLang="en-US" sz="1700" b="1" dirty="0"/>
              <a:t>으로 그룹화하여 </a:t>
            </a:r>
            <a:r>
              <a:rPr lang="en-US" altLang="ko-KR" sz="1700" b="1" dirty="0" smtClean="0"/>
              <a:t>income</a:t>
            </a:r>
            <a:r>
              <a:rPr lang="ko-KR" altLang="en-US" sz="1700" b="1" dirty="0" smtClean="0"/>
              <a:t>의 평균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표준편차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최대값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최솟값을 구하여라</a:t>
            </a:r>
            <a:r>
              <a:rPr lang="en-US" altLang="ko-KR" sz="1700" b="1" dirty="0" smtClean="0"/>
              <a:t>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smtClean="0"/>
              <a:t>rawdata.xlsx</a:t>
            </a:r>
            <a:r>
              <a:rPr lang="ko-KR" altLang="en-US" sz="1700" b="1" dirty="0" smtClean="0"/>
              <a:t>를 불러와서 </a:t>
            </a:r>
            <a:r>
              <a:rPr lang="en-US" altLang="ko-KR" sz="1700" b="1" dirty="0" smtClean="0"/>
              <a:t>region state month </a:t>
            </a:r>
            <a:r>
              <a:rPr lang="ko-KR" altLang="en-US" sz="1700" b="1" dirty="0" smtClean="0"/>
              <a:t>순으로 정렬하여라</a:t>
            </a:r>
            <a:r>
              <a:rPr lang="en-US" altLang="ko-KR" sz="1700" b="1" dirty="0" smtClean="0"/>
              <a:t>. </a:t>
            </a:r>
            <a:r>
              <a:rPr lang="ko-KR" altLang="en-US" sz="1700" b="1" dirty="0" smtClean="0"/>
              <a:t>정렬된 데이터는 </a:t>
            </a:r>
            <a:r>
              <a:rPr lang="en-US" altLang="ko-KR" sz="1700" b="1" dirty="0" err="1" smtClean="0"/>
              <a:t>work.sorted</a:t>
            </a:r>
            <a:r>
              <a:rPr lang="ko-KR" altLang="en-US" sz="1700" b="1" dirty="0" smtClean="0"/>
              <a:t>로 저장하여라</a:t>
            </a:r>
            <a:r>
              <a:rPr lang="en-US" altLang="ko-KR" sz="1700" b="1" dirty="0" smtClean="0"/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err="1" smtClean="0"/>
              <a:t>work.sorted</a:t>
            </a:r>
            <a:r>
              <a:rPr lang="ko-KR" altLang="en-US" sz="1700" b="1" dirty="0" smtClean="0"/>
              <a:t>를 </a:t>
            </a:r>
            <a:r>
              <a:rPr lang="en-US" altLang="ko-KR" sz="1700" b="1" dirty="0" smtClean="0"/>
              <a:t>region</a:t>
            </a:r>
            <a:r>
              <a:rPr lang="ko-KR" altLang="en-US" sz="1700" b="1" dirty="0" smtClean="0"/>
              <a:t>별로 </a:t>
            </a:r>
            <a:r>
              <a:rPr lang="en-US" altLang="ko-KR" sz="1700" b="1" dirty="0" smtClean="0"/>
              <a:t>print</a:t>
            </a:r>
            <a:r>
              <a:rPr lang="ko-KR" altLang="en-US" sz="1700" b="1" dirty="0" smtClean="0"/>
              <a:t>하여라</a:t>
            </a:r>
            <a:r>
              <a:rPr lang="en-US" altLang="ko-KR" sz="1700" b="1" dirty="0" smtClean="0"/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smtClean="0"/>
              <a:t>rawdata.xlsx</a:t>
            </a:r>
            <a:r>
              <a:rPr lang="ko-KR" altLang="en-US" sz="1700" b="1" dirty="0" smtClean="0"/>
              <a:t>의 </a:t>
            </a:r>
            <a:r>
              <a:rPr lang="en-US" altLang="ko-KR" sz="1700" b="1" dirty="0" smtClean="0"/>
              <a:t>expenses</a:t>
            </a:r>
            <a:r>
              <a:rPr lang="ko-KR" altLang="en-US" sz="1700" b="1" dirty="0" smtClean="0"/>
              <a:t>와 </a:t>
            </a:r>
            <a:r>
              <a:rPr lang="en-US" altLang="ko-KR" sz="1700" b="1" dirty="0" smtClean="0"/>
              <a:t>revenue</a:t>
            </a:r>
            <a:r>
              <a:rPr lang="ko-KR" altLang="en-US" sz="1700" b="1" dirty="0" smtClean="0"/>
              <a:t>에 대하여 그래프를 그려라</a:t>
            </a:r>
            <a:r>
              <a:rPr lang="en-US" altLang="ko-KR" sz="1700" b="1" dirty="0" smtClean="0"/>
              <a:t>.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ko-KR" sz="1700" b="1" dirty="0"/>
          </a:p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1700" b="1" dirty="0" smtClean="0"/>
              <a:t>rawdata.xlsx</a:t>
            </a:r>
            <a:r>
              <a:rPr lang="ko-KR" altLang="en-US" sz="1700" b="1" dirty="0"/>
              <a:t> </a:t>
            </a:r>
            <a:r>
              <a:rPr lang="ko-KR" altLang="en-US" sz="1700" b="1" dirty="0" smtClean="0"/>
              <a:t>데이터의 </a:t>
            </a:r>
            <a:r>
              <a:rPr lang="en-US" altLang="ko-KR" sz="1700" b="1" dirty="0" smtClean="0"/>
              <a:t>state, month</a:t>
            </a:r>
            <a:r>
              <a:rPr lang="ko-KR" altLang="en-US" sz="1700" b="1" dirty="0" smtClean="0"/>
              <a:t>를 사용하여 </a:t>
            </a:r>
            <a:r>
              <a:rPr lang="ko-KR" altLang="en-US" sz="1700" b="1" dirty="0" err="1" smtClean="0"/>
              <a:t>분할표와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list </a:t>
            </a:r>
            <a:r>
              <a:rPr lang="ko-KR" altLang="en-US" sz="1700" b="1" dirty="0" err="1" smtClean="0"/>
              <a:t>분할표를</a:t>
            </a:r>
            <a:r>
              <a:rPr lang="ko-KR" altLang="en-US" sz="1700" b="1" dirty="0" smtClean="0"/>
              <a:t> </a:t>
            </a:r>
            <a:r>
              <a:rPr lang="ko-KR" altLang="en-US" sz="1700" b="1" dirty="0" smtClean="0"/>
              <a:t>작성하여라</a:t>
            </a:r>
            <a:r>
              <a:rPr lang="en-US" altLang="ko-KR" sz="17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1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en-US" altLang="ko-KR" dirty="0"/>
              <a:t>PROCEDURE </a:t>
            </a:r>
            <a:r>
              <a:rPr lang="ko-KR" altLang="en-US" dirty="0"/>
              <a:t>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SAS/BASE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772719"/>
              </p:ext>
            </p:extLst>
          </p:nvPr>
        </p:nvGraphicFramePr>
        <p:xfrm>
          <a:off x="771530" y="1692159"/>
          <a:ext cx="7600941" cy="46723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624"/>
                <a:gridCol w="6164317"/>
              </a:tblGrid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IMPORT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엑셀 등 외부 데이터를 읽어 </a:t>
                      </a:r>
                      <a:r>
                        <a:rPr lang="en-US" altLang="ko-KR" sz="1200" dirty="0" smtClean="0"/>
                        <a:t>SAS </a:t>
                      </a:r>
                      <a:r>
                        <a:rPr lang="ko-KR" altLang="en-US" sz="1200" dirty="0" smtClean="0"/>
                        <a:t>데이터 셋으로 만든다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MEANS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기술통계량을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PLOT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두 변수의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차원 그래프를 그린다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자료를 프린트한다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RANK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자료의 </a:t>
                      </a:r>
                      <a:r>
                        <a:rPr lang="ko-KR" altLang="en-US" sz="1200" dirty="0" err="1" smtClean="0"/>
                        <a:t>크기순으로</a:t>
                      </a:r>
                      <a:r>
                        <a:rPr lang="ko-KR" altLang="en-US" sz="1200" dirty="0" smtClean="0"/>
                        <a:t> 순서를 매기는 경우 사용한다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자료를 </a:t>
                      </a:r>
                      <a:r>
                        <a:rPr lang="ko-KR" altLang="en-US" sz="1200" dirty="0" err="1" smtClean="0"/>
                        <a:t>크기순으로</a:t>
                      </a:r>
                      <a:r>
                        <a:rPr lang="ko-KR" altLang="en-US" sz="1200" dirty="0" smtClean="0"/>
                        <a:t> 정렬한다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SQL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SQL </a:t>
                      </a:r>
                      <a:r>
                        <a:rPr lang="ko-KR" altLang="en-US" sz="1200" dirty="0" smtClean="0"/>
                        <a:t>문을 수행한다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STANDARD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데이터를 표준화한다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SUMMARY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기술통계량을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TRANSPOSE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자료의 행과 열을 전치한다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89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UNIVARIATE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기술통계량을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en-US" altLang="ko-KR" dirty="0"/>
              <a:t>PROCEDURE </a:t>
            </a:r>
            <a:r>
              <a:rPr lang="ko-KR" altLang="en-US" dirty="0"/>
              <a:t>종류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SAS/STAT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92506"/>
              </p:ext>
            </p:extLst>
          </p:nvPr>
        </p:nvGraphicFramePr>
        <p:xfrm>
          <a:off x="771530" y="1770986"/>
          <a:ext cx="7600941" cy="40622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624"/>
                <a:gridCol w="6164317"/>
              </a:tblGrid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ANOVA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분산분석법</a:t>
                      </a:r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BOXPLOT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BOX-PLOT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CLUSTER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집락분석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DISCRIM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판별분석</a:t>
                      </a:r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DISTANCE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거리를 구해주는 프로시저</a:t>
                      </a:r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FACTOR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요인분석</a:t>
                      </a:r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Generalized</a:t>
                      </a:r>
                      <a:r>
                        <a:rPr lang="en-US" altLang="ko-KR" sz="1200" baseline="0" dirty="0" smtClean="0"/>
                        <a:t> Additive Model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5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GLM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Generalized</a:t>
                      </a:r>
                      <a:r>
                        <a:rPr lang="en-US" altLang="ko-KR" sz="1200" baseline="0" dirty="0" smtClean="0"/>
                        <a:t> Linear Model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en-US" altLang="ko-KR" dirty="0"/>
              <a:t>PROCEDURE </a:t>
            </a:r>
            <a:r>
              <a:rPr lang="ko-KR" altLang="en-US" dirty="0"/>
              <a:t>종류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SAS/STAT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33633"/>
              </p:ext>
            </p:extLst>
          </p:nvPr>
        </p:nvGraphicFramePr>
        <p:xfrm>
          <a:off x="771530" y="1810400"/>
          <a:ext cx="7600941" cy="39755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624"/>
                <a:gridCol w="6164317"/>
              </a:tblGrid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LOGISTIC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로지스틱</a:t>
                      </a:r>
                      <a:r>
                        <a:rPr lang="ko-KR" altLang="en-US" sz="1200" dirty="0" smtClean="0"/>
                        <a:t> 모형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분석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MDS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Multidimensional scaling </a:t>
                      </a:r>
                      <a:r>
                        <a:rPr lang="ko-KR" altLang="en-US" sz="1200" dirty="0" smtClean="0"/>
                        <a:t>수행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PRINCOMP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주성분분석 수행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PROBIT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프로빗</a:t>
                      </a:r>
                      <a:r>
                        <a:rPr lang="ko-KR" altLang="en-US" sz="1200" dirty="0" smtClean="0"/>
                        <a:t> 모형 분석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종속변수와 독립변수 간의 선형관계 분석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회귀분석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관측치의 요인점수</a:t>
                      </a:r>
                      <a:r>
                        <a:rPr lang="en-US" altLang="ko-KR" sz="1200" dirty="0" smtClean="0"/>
                        <a:t>(factor</a:t>
                      </a:r>
                      <a:r>
                        <a:rPr lang="en-US" altLang="ko-KR" sz="1200" baseline="0" dirty="0" smtClean="0"/>
                        <a:t> score)</a:t>
                      </a:r>
                      <a:r>
                        <a:rPr lang="ko-KR" altLang="en-US" sz="1200" baseline="0" dirty="0" smtClean="0"/>
                        <a:t>를 구한다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TREE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Tree </a:t>
                      </a:r>
                      <a:r>
                        <a:rPr lang="ko-KR" altLang="en-US" sz="1200" dirty="0" smtClean="0"/>
                        <a:t>구조 분석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TTEST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T-</a:t>
                      </a:r>
                      <a:r>
                        <a:rPr lang="ko-KR" altLang="en-US" sz="1200" dirty="0" smtClean="0"/>
                        <a:t>검정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en-US" altLang="ko-KR" dirty="0"/>
              <a:t>PROCEDURE </a:t>
            </a:r>
            <a:r>
              <a:rPr lang="ko-KR" altLang="en-US" dirty="0"/>
              <a:t>종류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SAS/GRAPH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381"/>
              </p:ext>
            </p:extLst>
          </p:nvPr>
        </p:nvGraphicFramePr>
        <p:xfrm>
          <a:off x="771530" y="1810400"/>
          <a:ext cx="7600941" cy="39755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624"/>
                <a:gridCol w="6164317"/>
              </a:tblGrid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G3D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삼차원을 그리는 기능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G3GRID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G3D</a:t>
                      </a:r>
                      <a:r>
                        <a:rPr lang="ko-KR" altLang="en-US" sz="1200" dirty="0" smtClean="0"/>
                        <a:t>에서 삼차원을 그리는데 필요한 정보를 제공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GCHART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SAS/BASE</a:t>
                      </a:r>
                      <a:r>
                        <a:rPr lang="ko-KR" altLang="en-US" sz="1200" dirty="0" smtClean="0"/>
                        <a:t>의 차트를 연속적으로 그리는 기능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GCONTOUR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삼차원 등고선을 그리는 기능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이차원 또는 삼차원 지도를 만드는 기능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GOPTIONS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현재 지정되어 있는 </a:t>
                      </a:r>
                      <a:r>
                        <a:rPr lang="en-US" altLang="ko-KR" sz="1200" dirty="0" smtClean="0"/>
                        <a:t>SAS/GRAPH </a:t>
                      </a:r>
                      <a:r>
                        <a:rPr lang="ko-KR" altLang="en-US" sz="1200" dirty="0" smtClean="0"/>
                        <a:t>시스템의 디폴트 값을 출력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GPLOT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SAS/BASE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PLOT</a:t>
                      </a:r>
                      <a:r>
                        <a:rPr lang="ko-KR" altLang="en-US" sz="1200" dirty="0" smtClean="0"/>
                        <a:t>을 연속적으로 그리는 기능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SGPLOT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다양한 형태의 </a:t>
                      </a:r>
                      <a:r>
                        <a:rPr lang="en-US" altLang="ko-KR" sz="1200" dirty="0" smtClean="0"/>
                        <a:t>PLOT</a:t>
                      </a:r>
                      <a:r>
                        <a:rPr lang="ko-KR" altLang="en-US" sz="1200" dirty="0" smtClean="0"/>
                        <a:t>을 그리는 기능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en-US" altLang="ko-KR" dirty="0"/>
              <a:t>PROCEDURE </a:t>
            </a:r>
            <a:r>
              <a:rPr lang="ko-KR" altLang="en-US" dirty="0"/>
              <a:t>종류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SAS/GRAPH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78537"/>
              </p:ext>
            </p:extLst>
          </p:nvPr>
        </p:nvGraphicFramePr>
        <p:xfrm>
          <a:off x="771530" y="1660628"/>
          <a:ext cx="7600941" cy="44172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6624"/>
                <a:gridCol w="6164317"/>
              </a:tblGrid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ARIMA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Box</a:t>
                      </a:r>
                      <a:r>
                        <a:rPr lang="en-US" altLang="ko-KR" sz="1200" baseline="0" dirty="0" smtClean="0"/>
                        <a:t> and Jenkins</a:t>
                      </a:r>
                      <a:r>
                        <a:rPr lang="ko-KR" altLang="en-US" sz="1200" baseline="0" dirty="0" smtClean="0"/>
                        <a:t>에 의해 제안된 </a:t>
                      </a:r>
                      <a:r>
                        <a:rPr lang="en-US" altLang="ko-KR" sz="1200" baseline="0" dirty="0" smtClean="0"/>
                        <a:t>ARIMA </a:t>
                      </a:r>
                      <a:r>
                        <a:rPr lang="ko-KR" altLang="en-US" sz="1200" baseline="0" dirty="0" smtClean="0"/>
                        <a:t>모형 분석을 시행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AUTOREG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오차항의 자기상관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이분산성을 가지는 </a:t>
                      </a:r>
                      <a:r>
                        <a:rPr lang="ko-KR" altLang="en-US" sz="1200" dirty="0" err="1" smtClean="0"/>
                        <a:t>시계열을</a:t>
                      </a:r>
                      <a:r>
                        <a:rPr lang="ko-KR" altLang="en-US" sz="1200" dirty="0" smtClean="0"/>
                        <a:t> 위한 선형회귀모형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FORECAST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시계열</a:t>
                      </a:r>
                      <a:r>
                        <a:rPr lang="ko-KR" altLang="en-US" sz="1200" dirty="0" smtClean="0"/>
                        <a:t> 분석에서 </a:t>
                      </a:r>
                      <a:r>
                        <a:rPr lang="ko-KR" altLang="en-US" sz="1200" dirty="0" err="1" smtClean="0"/>
                        <a:t>예측값과</a:t>
                      </a:r>
                      <a:r>
                        <a:rPr lang="ko-KR" altLang="en-US" sz="1200" dirty="0" smtClean="0"/>
                        <a:t> 신뢰구간을 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SPECTRA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Spectral and Cross-Spectral </a:t>
                      </a:r>
                      <a:r>
                        <a:rPr lang="ko-KR" altLang="en-US" sz="1200" dirty="0" err="1" smtClean="0"/>
                        <a:t>시계열</a:t>
                      </a:r>
                      <a:r>
                        <a:rPr lang="ko-KR" altLang="en-US" sz="1200" dirty="0" smtClean="0"/>
                        <a:t> 분석을 시행한다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STATESPACE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상태공간모형을 이용한 </a:t>
                      </a:r>
                      <a:r>
                        <a:rPr lang="ko-KR" altLang="en-US" sz="1200" dirty="0" err="1" smtClean="0"/>
                        <a:t>다변량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시계열분석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SYSLIN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선형회귀방정식의 상호의존시스템 내의 </a:t>
                      </a:r>
                      <a:r>
                        <a:rPr lang="ko-KR" altLang="en-US" sz="1200" dirty="0" err="1" smtClean="0"/>
                        <a:t>모수를</a:t>
                      </a:r>
                      <a:r>
                        <a:rPr lang="ko-KR" altLang="en-US" sz="1200" dirty="0" smtClean="0"/>
                        <a:t> 추정한다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VARMAX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 &amp; MA </a:t>
                      </a:r>
                      <a:r>
                        <a:rPr lang="ko-KR" altLang="en-US" sz="1200" dirty="0" smtClean="0"/>
                        <a:t>분석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월별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연도별 </a:t>
                      </a:r>
                      <a:r>
                        <a:rPr lang="ko-KR" altLang="en-US" sz="1200" dirty="0" err="1" smtClean="0"/>
                        <a:t>시계열</a:t>
                      </a:r>
                      <a:r>
                        <a:rPr lang="ko-KR" altLang="en-US" sz="1200" dirty="0" smtClean="0"/>
                        <a:t> 조정을 위한 프로시저</a:t>
                      </a:r>
                    </a:p>
                  </a:txBody>
                  <a:tcPr anchor="ctr"/>
                </a:tc>
              </a:tr>
              <a:tr h="441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월별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연도별 </a:t>
                      </a:r>
                      <a:r>
                        <a:rPr lang="ko-KR" altLang="en-US" sz="1200" dirty="0" err="1" smtClean="0"/>
                        <a:t>시계열</a:t>
                      </a:r>
                      <a:r>
                        <a:rPr lang="ko-KR" altLang="en-US" sz="1200" dirty="0" smtClean="0"/>
                        <a:t> 조정을 위한 프로시저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PROC SORT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모든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통계기법에 필수적으로 들어갈 뿐만 아니라 일상적인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자료를 정렬할 때 쉽게 사용할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2301767"/>
            <a:ext cx="6964680" cy="3925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538163"/>
            <a:ext cx="6745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PROC SORT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data=SAS-data-set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 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BY &lt;descending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&gt; var1 &lt;descending&gt;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var2 … 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159554"/>
            <a:ext cx="675190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out=data-set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정렬한 데이터를 저장한다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nodupkey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중복을 제거한다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BY 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정렬하고자 하는 변수를 설정한다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descending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통해 내림차순으로 정렬할 수 있다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PROC PRINT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322770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PRINT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SORT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SAS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셋에 있는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프린트하는 프로시저이다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9660" y="1923128"/>
            <a:ext cx="6964680" cy="4304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1199435" y="2164728"/>
            <a:ext cx="6745125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기본적인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 PRINT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일반 형식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       PROC PRINT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data=SAS-data-set 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&lt;options&gt;;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VAR variable(s);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ID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BY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SUM 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variable(s)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RUN; </a:t>
            </a:r>
            <a:endParaRPr lang="ko-KR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1302432" y="4604103"/>
            <a:ext cx="67519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noobs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obs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number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프린트하지 않는다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변수명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대신에 해당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label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프린트한다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프린트 끝에 해상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data-set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 들어있는 관측치의 수를 프린트한다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9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543566</TotalTime>
  <Words>1037</Words>
  <Application>Microsoft Office PowerPoint</Application>
  <PresentationFormat>화면 슬라이드 쇼(4:3)</PresentationFormat>
  <Paragraphs>306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188</cp:revision>
  <dcterms:created xsi:type="dcterms:W3CDTF">2015-09-01T05:25:17Z</dcterms:created>
  <dcterms:modified xsi:type="dcterms:W3CDTF">2015-10-06T09:02:05Z</dcterms:modified>
</cp:coreProperties>
</file>