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19" r:id="rId19"/>
    <p:sldId id="322" r:id="rId20"/>
    <p:sldId id="321" r:id="rId21"/>
    <p:sldId id="323" r:id="rId22"/>
    <p:sldId id="30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3C3C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1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6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0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3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69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71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7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19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95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66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8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20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06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9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0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0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7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8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0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4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6. </a:t>
            </a:r>
            <a:r>
              <a:rPr lang="ko-KR" altLang="en-US" sz="2400" dirty="0" smtClean="0">
                <a:latin typeface="+mn-ea"/>
              </a:rPr>
              <a:t>단순선형회귀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7312" y="3216827"/>
            <a:ext cx="3547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공분산과 상관계수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사례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컴퓨터 수리시간 데이터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PROC REG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가설검정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신뢰구간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연습예제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35981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REG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 형식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9660" y="1740021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122554"/>
            <a:ext cx="6745125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REG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PROC REG data=SAS-data-set &lt;options&gt;;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 BY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 MODEL dependent(s)=independent(s) &lt; / model options&gt;;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OUTPUT OUT=SAS-data-set;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            RESTRICT equation &lt;, …, equation&gt;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STORE out=store-name;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TEST equation, &lt;, …, equation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&gt; 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            VAR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            WEIGHT variable(s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RUN;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35981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REG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 형식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9660" y="1740021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1302432" y="2122553"/>
            <a:ext cx="6751908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특정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별로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REG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수행하고자 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MODEL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설명변수와 반응변수를 통해 회귀모형을 지정한다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 OUT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회귀분석을 통해 얻은 통계량들을 추출할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RESTRICT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회귀분석의 제약조건이 있는 경우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STORE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회귀모형으로 부터 얻은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parameter estimate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저장한다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PLM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프로시저와 함께 사용된다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TEST : parameter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estimat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가설을 검정하고자 할 때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 : MODEL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문에서 지정되지 않은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crossproducts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matrix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숫자형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변수를 포함시키는데 사용된다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WEIGHT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변수의 가중치를 줄 때 사용된다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이를 사용하여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Weighted regression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수행할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359819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REG &lt;options&gt;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9660" y="1740021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1302432" y="2284135"/>
            <a:ext cx="675190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OUTTEST=SAS-data-set :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메터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추정치와 옵션으로 제시한 통계량이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저장한다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OUTSSCP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=SAS-data-set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수정되지 않은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평균을 빼주지 않은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제곱합과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상호제곱합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(SSCP: sum of the squares and the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crossproduct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))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행렬을 저장한다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SIMPLE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합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평균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분산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표준편차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변수의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제곱 합을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COVOUT :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파라메터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추정에 사용된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공분산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행렬을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OUTTEST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=SAS-data-set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지정이 된 경우 여기에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CORR : MODEL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이나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문에 있는 변수들의 상관계수를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USSCP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변수의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제곱합과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상호제곱합을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NOPRINT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결과를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화면에 출력하지 않는다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ALL : SIMPLE, USSCP, CORR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의 옵션에 해당하는 내용을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500814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MODEL &lt;/options&gt; -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변수선택 관련 옵션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9660" y="1740021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1302432" y="1799387"/>
            <a:ext cx="6751908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NOINT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절편이 포함되지 않은 모형을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적합시킨다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SELECTION=(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forward, backward, stepwise)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적절한 모형선택방법을 지정한다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BEST=N : ADJRSQ, CP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모형선정에서는 가장 좋은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RSQUARE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모형선정에서는 모형의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모수추정치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갯수에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따라 가장 좋은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개의 모형 선정한다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DETAILS : BACKWARD, FORWARD, STEPWISE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에서 진입 및 제거되는 변수에 대한 통계량을 표로 제시한다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통계량은 진입되는 변수의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TOLERANCE, R2, F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값과 제거되는 변수의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PARTIAL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및 전체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R2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제공한다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SLENTRY(SLEY) : FORWARD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STEPWISE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에서 진입되는 변수의 유의도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(significant level)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지정한다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디폴트는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FORWARD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0.5, STEPWISE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0.15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SLSTAY(SLS) : BACKWARD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STEPWISE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에서 제거되는 변수의 유의도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(significant level)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지정한다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디폴트는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BACKWARD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0.1, STEPWISE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0.15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500814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MODEL &lt;/options&gt; -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회귀진단 관련 옵션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9660" y="1740021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1302432" y="2284135"/>
            <a:ext cx="675190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ADJRSQ : R2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자유도로 조정한 값으로 클수록 좋다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AIC :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아카이케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정보기준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Akaike's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information criterion)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으로 작을수록 좋다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BIC :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베이지안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정보기준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Sawa's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Bayesian information criterion)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으로 작을수록 좋다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CP : Mallow's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Cp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값이다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모수추정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갯수와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거의 같을수록 좋다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RMSE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모형의 평균제곱오차의 제곱근의 값으로 작을수록 좋다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SIGMA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: CP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BIC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계산할 때 사용되는 오차항의 표준편차를 정의한다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디폴트는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Full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모형의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모수추정치를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사용한다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SSE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모형의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오차자승합을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계산한다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작을수록 좋다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B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모형에서 회수계수를 추정한다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500814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MODEL &lt;/options&gt; -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회귀진단 관련 옵션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9660" y="1740021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1302432" y="2789017"/>
            <a:ext cx="6751908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COLLIN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독립변수간의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다중공선성을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분석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고유값이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0.01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이하이거나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조건지표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(condition number)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값이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100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이상인 경우 공선성의 영향이 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고유값의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입장에서 각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추정치에대한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분산의 분할에 관한 정보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Prop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변수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COLLINOINT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절편이 없는 모형의 다중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공선성을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분석한다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VIF :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모수추정치에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대한 분산팽창요인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(variance inflation factors)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을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이상이면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다중공선성이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있다고 판단한다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STB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표준화된 회귀계수를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41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500814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MODEL &lt;/options&gt; -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기타 추정치 관련 옵션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9660" y="1740021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1302432" y="2284135"/>
            <a:ext cx="675190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CLI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관찰치의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예측치에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대한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95%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신뢰구간을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CLM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관찰치의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기대값에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대한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95%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신뢰구간을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잔차를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분석한다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예측치와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잔차간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표준오차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(standard error)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INFLUENCE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관찰치의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모수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추정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및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예측치에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관한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영향 정도를 계산한다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DW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: Durbin-Watson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의 제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차 자기상관계수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(autocorrelation)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계산한다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PARTIAL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독립변수의 종속변수에 대한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편회귀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지뢰도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(partial regression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leveage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plots)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ALL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위의 모든 통계량을 출력한다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NOPRINT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위의 모든 통계량을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화면에 출력하지 않는다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 :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예측값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(predicted value)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602963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 OUT=SAS-data-set &lt;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keward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=names&gt;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9660" y="1740021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gray">
              <a:xfrm>
                <a:off x="1302432" y="2502256"/>
                <a:ext cx="6751908" cy="30008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PREDICTED :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예측치</a:t>
                </a:r>
                <a:endParaRPr lang="ko-KR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RESIDUAL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잔차</a:t>
                </a:r>
                <a:endParaRPr lang="ko-KR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UCLM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기댓값에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대한 신뢰구간의 상한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(CL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값을 입력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LCLM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기댓값에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대한 신뢰구간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하한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(CL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값을 입력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UCL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예측값에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대한 신뢰구간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상한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(CL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값을 입력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endParaRPr lang="ko-KR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LCL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예측값에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대한 신뢰구간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하한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(CL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값을 입력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endParaRPr lang="ko-KR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STUDENT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: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내표준잔차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studentized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residual)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RSTUDENT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: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외표준잔차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studentized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deleted residual)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COOKD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: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Cook’s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</mc:Choice>
        <mc:Fallback xmlns="">
          <p:sp>
            <p:nvSpPr>
              <p:cNvPr id="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2432" y="2502256"/>
                <a:ext cx="6751908" cy="3000821"/>
              </a:xfrm>
              <a:prstGeom prst="rect">
                <a:avLst/>
              </a:prstGeom>
              <a:blipFill rotWithShape="0">
                <a:blip r:embed="rId3"/>
                <a:stretch>
                  <a:fillRect l="-1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1302432" y="1913325"/>
            <a:ext cx="6751908" cy="4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keward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지정할 수 있는 목록이다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89275" y="3383020"/>
            <a:ext cx="2934458" cy="1057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67811" y="4548707"/>
            <a:ext cx="2377386" cy="54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9028" y="5208750"/>
            <a:ext cx="3227904" cy="854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500814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REG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716419"/>
            <a:ext cx="13430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49" y="2396498"/>
            <a:ext cx="3442168" cy="3721262"/>
          </a:xfrm>
          <a:prstGeom prst="rect">
            <a:avLst/>
          </a:prstGeom>
        </p:spPr>
      </p:pic>
      <p:cxnSp>
        <p:nvCxnSpPr>
          <p:cNvPr id="6" name="꺾인 연결선 5"/>
          <p:cNvCxnSpPr>
            <a:stCxn id="22" idx="3"/>
            <a:endCxn id="13" idx="1"/>
          </p:cNvCxnSpPr>
          <p:nvPr/>
        </p:nvCxnSpPr>
        <p:spPr>
          <a:xfrm flipV="1">
            <a:off x="3886932" y="4297245"/>
            <a:ext cx="676786" cy="13386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4563718" y="4109469"/>
            <a:ext cx="4105829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각 회귀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모수에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대한 가설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0307" y="4569618"/>
                <a:ext cx="3776297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sz="1600" dirty="0"/>
                  <a:t>	</a:t>
                </a:r>
                <a:r>
                  <a:rPr lang="en-US" altLang="ko-KR" sz="1600" dirty="0" smtClean="0"/>
                  <a:t>       </a:t>
                </a:r>
                <a:r>
                  <a:rPr lang="en-US" altLang="ko-KR" sz="1600" dirty="0" err="1" smtClean="0"/>
                  <a:t>vs</a:t>
                </a:r>
                <a:r>
                  <a:rPr lang="en-US" altLang="ko-KR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ko-KR" altLang="en-US" sz="16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sz="1600" dirty="0" smtClean="0"/>
                  <a:t>	       </a:t>
                </a:r>
                <a:r>
                  <a:rPr lang="en-US" altLang="ko-KR" sz="1600" dirty="0" err="1" smtClean="0"/>
                  <a:t>vs</a:t>
                </a:r>
                <a:r>
                  <a:rPr lang="en-US" altLang="ko-KR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7" y="4569618"/>
                <a:ext cx="3776297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4880307" y="5665236"/>
                <a:ext cx="3776297" cy="6219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𝑡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𝑠𝑒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15.50877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0.50498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=30.71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7" y="5665236"/>
                <a:ext cx="3776297" cy="6219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7"/>
          <p:cNvSpPr txBox="1">
            <a:spLocks noChangeArrowheads="1"/>
          </p:cNvSpPr>
          <p:nvPr/>
        </p:nvSpPr>
        <p:spPr bwMode="gray">
          <a:xfrm>
            <a:off x="4563718" y="5208750"/>
            <a:ext cx="4105829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검정 통계량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5" name="꺾인 연결선 24"/>
          <p:cNvCxnSpPr>
            <a:stCxn id="22" idx="3"/>
            <a:endCxn id="17" idx="1"/>
          </p:cNvCxnSpPr>
          <p:nvPr/>
        </p:nvCxnSpPr>
        <p:spPr>
          <a:xfrm flipV="1">
            <a:off x="3886932" y="5396526"/>
            <a:ext cx="676786" cy="2393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0" idx="3"/>
            <a:endCxn id="34" idx="1"/>
          </p:cNvCxnSpPr>
          <p:nvPr/>
        </p:nvCxnSpPr>
        <p:spPr>
          <a:xfrm flipV="1">
            <a:off x="3723733" y="1726086"/>
            <a:ext cx="839985" cy="2185522"/>
          </a:xfrm>
          <a:prstGeom prst="bentConnector3">
            <a:avLst>
              <a:gd name="adj1" fmla="val 146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7"/>
          <p:cNvSpPr txBox="1">
            <a:spLocks noChangeArrowheads="1"/>
          </p:cNvSpPr>
          <p:nvPr/>
        </p:nvSpPr>
        <p:spPr bwMode="gray">
          <a:xfrm>
            <a:off x="4563718" y="1518337"/>
            <a:ext cx="410582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분산분석에 대한 결과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880307" y="1985011"/>
                <a:ext cx="3776297" cy="5409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27420/1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348.84837/12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=943.20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7" y="1985011"/>
                <a:ext cx="3776297" cy="540917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꺾인 연결선 48"/>
          <p:cNvCxnSpPr>
            <a:stCxn id="48" idx="3"/>
            <a:endCxn id="51" idx="1"/>
          </p:cNvCxnSpPr>
          <p:nvPr/>
        </p:nvCxnSpPr>
        <p:spPr>
          <a:xfrm flipV="1">
            <a:off x="3445197" y="2953586"/>
            <a:ext cx="1118521" cy="1866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7"/>
          <p:cNvSpPr txBox="1">
            <a:spLocks noChangeArrowheads="1"/>
          </p:cNvSpPr>
          <p:nvPr/>
        </p:nvSpPr>
        <p:spPr bwMode="gray">
          <a:xfrm>
            <a:off x="4563718" y="2745837"/>
            <a:ext cx="410582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적합성의 측정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4880307" y="3212511"/>
                <a:ext cx="3776297" cy="5142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27420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27768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=0.9874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7" y="3212511"/>
                <a:ext cx="3776297" cy="5142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500814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REG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95" y="2332305"/>
            <a:ext cx="2628855" cy="3989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184" y="1675663"/>
            <a:ext cx="1362075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686" y="1666138"/>
            <a:ext cx="1362075" cy="438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762" y="2314986"/>
            <a:ext cx="4079743" cy="40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공분산과 상관계수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CORR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CORR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통해 공분산과 상관계수를 모두 구할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1922680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056651"/>
            <a:ext cx="67451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CORR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PROC CORR data=SAS-data-set &lt; options&gt;;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 BY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VAR variable(s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WITH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RUN;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3980406"/>
            <a:ext cx="6751908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options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OUTP=data-set :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pearson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correlation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통계량을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COV : covariance matrix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NOPROB : p-value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숨긴다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NOCORR :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pearson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correlation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숨긴다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PLOTS=matrix : correlation matrix plot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PLOTS=scatter : correlation scatter plot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2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가설검정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5008144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가설검정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3797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: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에 대한 검정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양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측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립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설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대하여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379719"/>
              </a:xfrm>
              <a:prstGeom prst="rect">
                <a:avLst/>
              </a:prstGeom>
              <a:blipFill rotWithShape="0">
                <a:blip r:embed="rId3"/>
                <a:stretch>
                  <a:fillRect l="-80" b="-158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12292" y="2129405"/>
                <a:ext cx="1367554" cy="64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292" y="2129405"/>
                <a:ext cx="1367554" cy="6442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3100560"/>
                <a:ext cx="4105829" cy="415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3100560"/>
                <a:ext cx="4105829" cy="415498"/>
              </a:xfrm>
              <a:prstGeom prst="rect">
                <a:avLst/>
              </a:prstGeom>
              <a:blipFill rotWithShape="0">
                <a:blip r:embed="rId5"/>
                <a:stretch>
                  <a:fillRect l="-445" b="-4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190" y="4193182"/>
            <a:ext cx="13335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894" y="3907431"/>
            <a:ext cx="3124200" cy="11525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473989" y="434252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신뢰구간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6375626" cy="4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CLM :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반응변수의 평균값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기대값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95%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신뢰구간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gray">
              <a:xfrm>
                <a:off x="806341" y="1432538"/>
                <a:ext cx="2546460" cy="446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1400" i="1" dirty="0">
                            <a:latin typeface="Cambria Math"/>
                          </a:rPr>
                          <m:t>(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𝑛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−2,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𝛼</m:t>
                        </m:r>
                        <m:r>
                          <a:rPr lang="en-US" altLang="ko-KR" sz="1400" i="1" dirty="0">
                            <a:latin typeface="Cambria Math"/>
                          </a:rPr>
                          <m:t>/2) 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6341" y="1432538"/>
                <a:ext cx="2546460" cy="4465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471971" y="1417012"/>
                <a:ext cx="2170787" cy="530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>
                    <a:ea typeface="Cambria Math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altLang="ko-KR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dirty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 dirty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400" i="1" dirty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i="1" dirty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 dirty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i="1" dirty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400" i="1" dirty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400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i="1" dirty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ra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71" y="1417012"/>
                <a:ext cx="2170787" cy="530723"/>
              </a:xfrm>
              <a:prstGeom prst="rect">
                <a:avLst/>
              </a:prstGeom>
              <a:blipFill rotWithShape="0">
                <a:blip r:embed="rId4"/>
                <a:stretch>
                  <a:fillRect l="-562" b="-6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453542" y="2093013"/>
            <a:ext cx="7364166" cy="4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CLI: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하나의 반응변수의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예측값의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95%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신뢰구간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gray">
              <a:xfrm>
                <a:off x="806341" y="2558892"/>
                <a:ext cx="2546460" cy="446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 dirty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−2,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𝛼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/2) </m:t>
                          </m:r>
                        </m:sub>
                      </m:sSub>
                      <m:r>
                        <a:rPr lang="en-US" altLang="ko-KR" sz="1400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400" i="1" dirty="0">
                          <a:latin typeface="Cambria Math"/>
                          <a:ea typeface="Cambria Math"/>
                        </a:rPr>
                        <m:t>𝑠𝑒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 dirty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6341" y="2558892"/>
                <a:ext cx="2546460" cy="446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3484513" y="2543366"/>
                <a:ext cx="2442271" cy="530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>
                    <a:ea typeface="Cambria Math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i="1" dirty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altLang="ko-KR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1400" i="1" dirty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dirty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 dirty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400" i="1" dirty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i="1" dirty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4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 dirty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i="1" dirty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400" i="1" dirty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400" i="1" dirty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i="1" dirty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ra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13" y="2543366"/>
                <a:ext cx="2442271" cy="530723"/>
              </a:xfrm>
              <a:prstGeom prst="rect">
                <a:avLst/>
              </a:prstGeom>
              <a:blipFill rotWithShape="0">
                <a:blip r:embed="rId6"/>
                <a:stretch>
                  <a:fillRect l="-250" b="-63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3150" y="3260220"/>
            <a:ext cx="4622953" cy="31201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815" y="4483314"/>
            <a:ext cx="1400175" cy="42862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2948267" y="4483314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453541" y="2303391"/>
                <a:ext cx="7957361" cy="3364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ko-KR" altLang="en-US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일요일 판매부수와 주중 판매부수의 </a:t>
                </a:r>
                <a:r>
                  <a:rPr lang="ko-KR" altLang="en-US" sz="1600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산점도를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그려보아라</a:t>
                </a:r>
                <a:r>
                  <a:rPr lang="en-US" altLang="ko-KR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endParaRPr lang="en-US" altLang="ko-KR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ko-KR" altLang="en-US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주중 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판매부수에 대한 일요일판매부수 회귀모형을 적합하여라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</a:t>
                </a: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endParaRPr lang="en-US" altLang="ko-KR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𝛽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_0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와 𝛽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_1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대하여 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95% 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신뢰구간을 구하여라</a:t>
                </a:r>
                <a:r>
                  <a:rPr lang="en-US" altLang="ko-KR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𝟎𝟓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𝟎𝟑𝟕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endParaRPr lang="en-US" altLang="ko-KR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일요일 </a:t>
                </a:r>
                <a:r>
                  <a:rPr lang="ko-KR" altLang="en-US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판매부수가 주중 판매부수에 대해 유의한지 검정하여라</a:t>
                </a:r>
                <a:r>
                  <a:rPr lang="en-US" altLang="ko-KR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endParaRPr lang="en-US" altLang="ko-KR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endParaRPr lang="en-US" altLang="ko-KR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일요일 판매부수가 주중 판매부수에 의하여 설명되는 비율은 얼마인가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?</a:t>
                </a: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endParaRPr lang="en-US" altLang="ko-KR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주중 판매부수가 </a:t>
                </a:r>
                <a:r>
                  <a:rPr lang="en-US" altLang="ko-KR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500</a:t>
                </a:r>
                <a:r>
                  <a:rPr lang="ko-KR" altLang="en-US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일 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때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altLang="ko-KR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ko-KR" altLang="en-US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일요일 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판매부수의 평균의 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95% 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신뢰구간을 구하라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𝟎𝟓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𝟎𝟑𝟕</m:t>
                    </m:r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ko-KR" altLang="en-US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예측된 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일요일 판매부수에 대한 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95% 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신뢰구간을 구하라</a:t>
                </a:r>
                <a:r>
                  <a:rPr lang="en-US" altLang="ko-KR" sz="16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𝟎𝟓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𝟎𝟑𝟕</m:t>
                    </m:r>
                    <m:r>
                      <a:rPr lang="en-US" altLang="ko-K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41" y="2303391"/>
                <a:ext cx="7957361" cy="3364383"/>
              </a:xfrm>
              <a:prstGeom prst="rect">
                <a:avLst/>
              </a:prstGeom>
              <a:blipFill rotWithShape="0">
                <a:blip r:embed="rId3"/>
                <a:stretch>
                  <a:fillRect l="-306" t="-725" b="-7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53541" y="1179301"/>
            <a:ext cx="79573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newspapers.txt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파일을 통해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work.news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셋을 생성하고 아래 물음에 답하여라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(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변수명은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newpaper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daily,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sunday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공분산과 상관계수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CORR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CORR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통해 공분산과 상관계수를 모두 구할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1922680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056651"/>
            <a:ext cx="67451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CORR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PROC CORR data=SAS-data-set &lt; options&gt;;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 BY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VAR variable(s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WITH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RUN;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4417010"/>
            <a:ext cx="67519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특정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별로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CORR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수행하고자 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 : correlation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구하고자 하는 변수를 선택할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WITH : VAR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지정한 변수와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지정한 변수의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correlation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구할 때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공분산과 상관계수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CORR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82" y="2913753"/>
            <a:ext cx="2600325" cy="1800225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2.3] Y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사이에 완벽한 비선형관계를 가지지만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Corr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(Y, X)=0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인 데이터 셋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333" y="1961555"/>
            <a:ext cx="2489910" cy="19043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63" y="4029529"/>
            <a:ext cx="3128649" cy="234648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006047" y="3634677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공분산과 상관계수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CORR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2.4]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동일한 요약통계량 값을 가지는 네 개의 데이터 셋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36" y="1949523"/>
            <a:ext cx="5455227" cy="536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36" y="3752336"/>
            <a:ext cx="2424545" cy="519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150" y="2832177"/>
            <a:ext cx="2446145" cy="28299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03" y="2832177"/>
            <a:ext cx="2844226" cy="28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공분산과 상관계수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CORR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2.4]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동일한 요약통계량 값을 가지는 네 개의 데이터 셋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36" y="1949523"/>
            <a:ext cx="5455227" cy="5368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68" y="2518626"/>
            <a:ext cx="2427665" cy="18207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03" y="2518626"/>
            <a:ext cx="2427665" cy="18207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68" y="4371614"/>
            <a:ext cx="2427665" cy="18207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03" y="4371613"/>
            <a:ext cx="2427665" cy="1820748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2605049" y="391485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536" y="3579773"/>
            <a:ext cx="1506682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사례 </a:t>
            </a:r>
            <a:r>
              <a:rPr lang="en-US" altLang="ko-KR" dirty="0"/>
              <a:t>: </a:t>
            </a:r>
            <a:r>
              <a:rPr lang="ko-KR" altLang="en-US" dirty="0"/>
              <a:t>컴퓨터 수리시간 데이터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표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2.6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생성하기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0" y="1914442"/>
            <a:ext cx="3943106" cy="44655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35" y="2651538"/>
            <a:ext cx="3864387" cy="2991323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4310514" y="3750102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사이의 상관계수를 구하기 위해 필요한 값 계산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사례 </a:t>
            </a:r>
            <a:r>
              <a:rPr lang="en-US" altLang="ko-KR" dirty="0"/>
              <a:t>: </a:t>
            </a:r>
            <a:r>
              <a:rPr lang="ko-KR" altLang="en-US" dirty="0"/>
              <a:t>컴퓨터 수리시간 데이터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표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2.7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생성하기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컴퓨터 수리시간 데이터에 대한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적합값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yhat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보통의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최소제곱잔차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계산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903210" y="3888076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1" y="1924215"/>
            <a:ext cx="3609975" cy="4210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303" y="2162340"/>
            <a:ext cx="18669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REG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REG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란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REG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시스템에서 수많은 회귀분석 프로시저 중 하나이다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다른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프로시저들이 좀 더 특화된 분야에 대한 적용을 지원한다면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PROC REG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회귀분석에 대한 일반적인 것들에 대해 지원한다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3542" y="2648953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REG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제공 기능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gray">
          <a:xfrm>
            <a:off x="707486" y="3264595"/>
            <a:ext cx="762459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변수선택방법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(ex : forward, backward,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stepwise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등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데이터를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활용한 일반적인 모형의 적합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선형가설 및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다변량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가설의 검정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다중공선성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(VIF)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진단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예측치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잔차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신뢰한계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영향력통계량 생성 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상관 또는 교차적 행렬의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입력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요약통계량들과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회귀진단 통계량이 모형에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적합된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그림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잔차와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같은 통계량에 대한 정규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Q-Q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그림과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P-P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</a:p>
        </p:txBody>
      </p:sp>
    </p:spTree>
    <p:extLst>
      <p:ext uri="{BB962C8B-B14F-4D97-AF65-F5344CB8AC3E}">
        <p14:creationId xmlns:p14="http://schemas.microsoft.com/office/powerpoint/2010/main" val="18820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531217</TotalTime>
  <Words>1257</Words>
  <Application>Microsoft Office PowerPoint</Application>
  <PresentationFormat>화면 슬라이드 쇼(4:3)</PresentationFormat>
  <Paragraphs>197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HY헤드라인M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115</cp:revision>
  <dcterms:created xsi:type="dcterms:W3CDTF">2015-09-01T05:25:17Z</dcterms:created>
  <dcterms:modified xsi:type="dcterms:W3CDTF">2015-10-28T14:22:40Z</dcterms:modified>
</cp:coreProperties>
</file>