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26" r:id="rId4"/>
    <p:sldId id="325" r:id="rId5"/>
    <p:sldId id="327" r:id="rId6"/>
    <p:sldId id="328" r:id="rId7"/>
    <p:sldId id="329" r:id="rId8"/>
    <p:sldId id="330" r:id="rId9"/>
    <p:sldId id="332" r:id="rId10"/>
    <p:sldId id="331" r:id="rId11"/>
    <p:sldId id="333" r:id="rId12"/>
    <p:sldId id="334" r:id="rId13"/>
    <p:sldId id="335" r:id="rId14"/>
    <p:sldId id="336" r:id="rId15"/>
    <p:sldId id="337" r:id="rId16"/>
    <p:sldId id="339" r:id="rId17"/>
    <p:sldId id="338" r:id="rId18"/>
    <p:sldId id="340" r:id="rId19"/>
    <p:sldId id="30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02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2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98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16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8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2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5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6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8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5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7. </a:t>
            </a:r>
            <a:r>
              <a:rPr lang="ko-KR" altLang="en-US" sz="2400" dirty="0" smtClean="0">
                <a:latin typeface="+mn-ea"/>
              </a:rPr>
              <a:t>다중선형회귀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3216827"/>
            <a:ext cx="3547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사례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감독자 직무수행능력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회귀계수에 대한 해석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다중상관계수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신뢰구간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신뢰구간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CLM &amp; CLI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53" y="1194702"/>
            <a:ext cx="3708251" cy="50389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82" y="3498620"/>
            <a:ext cx="2295525" cy="42862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759927" y="357301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신뢰구간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CLM &amp; CLI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8391"/>
          <a:stretch/>
        </p:blipFill>
        <p:spPr>
          <a:xfrm>
            <a:off x="845455" y="3990220"/>
            <a:ext cx="1818409" cy="2271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84" y="1758028"/>
            <a:ext cx="1352550" cy="14859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5400000">
            <a:off x="1616356" y="339762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76" y="3907381"/>
            <a:ext cx="4486984" cy="23544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089" y="2341265"/>
            <a:ext cx="2400300" cy="457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5400000">
            <a:off x="5887451" y="3361111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가설검정 방법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9660" y="1922680"/>
            <a:ext cx="6964680" cy="441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gray">
              <a:xfrm>
                <a:off x="1199435" y="2056651"/>
                <a:ext cx="6745125" cy="2393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  <m:d>
                                <m:dPr>
                                  <m:ctrlPr>
                                    <a:rPr lang="en-US" altLang="ko-KR" sz="1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𝑹𝑴</m:t>
                                  </m:r>
                                </m:e>
                              </m:d>
                              <m:r>
                                <a:rPr lang="en-US" altLang="ko-KR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  <m:d>
                                <m:dPr>
                                  <m:ctrlPr>
                                    <a:rPr lang="en-US" altLang="ko-KR" sz="1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𝑭𝑴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𝑺𝑺𝑬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ko-KR" sz="1400" b="1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ko-KR" sz="1400" b="1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기</m:t>
                          </m:r>
                          <m:r>
                            <a:rPr lang="ko-KR" alt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역</m:t>
                          </m:r>
                        </m:e>
                      </m:d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ko-KR" altLang="en-US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1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eaLnBrk="0" hangingPunct="0"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ko-KR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4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 : 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과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모수의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개수 차이</a:t>
                </a:r>
                <a:endParaRPr lang="en-US" altLang="ko-KR" sz="140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4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 : 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모수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개수</a:t>
                </a:r>
                <a:endParaRPr lang="ko-KR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9435" y="2056651"/>
                <a:ext cx="6745125" cy="2393284"/>
              </a:xfrm>
              <a:prstGeom prst="rect">
                <a:avLst/>
              </a:prstGeom>
              <a:blipFill rotWithShape="0">
                <a:blip r:embed="rId3"/>
                <a:stretch>
                  <a:fillRect b="-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375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: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하에서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다음과 같은 방법을 통해 검정한다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375552"/>
              </a:xfrm>
              <a:prstGeom prst="rect">
                <a:avLst/>
              </a:prstGeom>
              <a:blipFill rotWithShape="0">
                <a:blip r:embed="rId4"/>
                <a:stretch>
                  <a:fillRect l="-80" b="-161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gray">
              <a:xfrm>
                <a:off x="1302432" y="4601558"/>
                <a:ext cx="6751908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만약 주어진 유의수준 하에서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를 기각할 경우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보다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바람직하다고 말할 수 있다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라고 주장할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이라고 말할 수 있다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거짓이다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참이다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.’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라는 표현은 좋지 못한 표현이다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2432" y="4601558"/>
                <a:ext cx="6751908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81" b="-8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6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모든 회귀계수들이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인가에 대한 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1410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1410964"/>
              </a:xfrm>
              <a:prstGeom prst="rect">
                <a:avLst/>
              </a:prstGeom>
              <a:blipFill rotWithShape="0">
                <a:blip r:embed="rId3"/>
                <a:stretch>
                  <a:fillRect l="-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32" y="3943890"/>
            <a:ext cx="2390775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614" y="3056726"/>
            <a:ext cx="3306198" cy="1172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259" y="4338088"/>
            <a:ext cx="2770909" cy="10650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798657" y="408847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gray">
              <a:xfrm>
                <a:off x="1345023" y="5551428"/>
                <a:ext cx="6071780" cy="764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비해서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적절하다고 말할 수 있다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적어도 하나의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가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유의하다고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할 수 있다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45023" y="5551428"/>
                <a:ext cx="6071780" cy="764633"/>
              </a:xfrm>
              <a:prstGeom prst="rect">
                <a:avLst/>
              </a:prstGeom>
              <a:blipFill rotWithShape="0">
                <a:blip r:embed="rId7"/>
                <a:stretch>
                  <a:fillRect b="-16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회귀계수들의 부분집합이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인가에 대한 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1410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1410964"/>
              </a:xfrm>
              <a:prstGeom prst="rect">
                <a:avLst/>
              </a:prstGeom>
              <a:blipFill rotWithShape="0">
                <a:blip r:embed="rId3"/>
                <a:stretch>
                  <a:fillRect l="-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86" y="3599360"/>
            <a:ext cx="2409825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647" y="3289797"/>
            <a:ext cx="3019425" cy="11906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955176" y="374394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1621013" y="4936509"/>
                <a:ext cx="5519800" cy="7355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비해서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적절하다고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중</m:t>
                    </m:r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적어도 하나의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가 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유의하다고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1013" y="4936509"/>
                <a:ext cx="5519800" cy="735586"/>
              </a:xfrm>
              <a:prstGeom prst="rect">
                <a:avLst/>
              </a:prstGeom>
              <a:blipFill rotWithShape="0">
                <a:blip r:embed="rId6"/>
                <a:stretch>
                  <a:fillRect b="-5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회귀계수들의 동일성에 대한 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1377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1377365"/>
              </a:xfrm>
              <a:prstGeom prst="rect">
                <a:avLst/>
              </a:prstGeom>
              <a:blipFill rotWithShape="0">
                <a:blip r:embed="rId3"/>
                <a:stretch>
                  <a:fillRect l="-80" b="-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3" y="3434603"/>
            <a:ext cx="2390775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980" y="3120278"/>
            <a:ext cx="3114675" cy="12001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955176" y="357918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1621013" y="4936509"/>
                <a:ext cx="5519800" cy="698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비해서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적절하다고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아니라고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1013" y="4936509"/>
                <a:ext cx="5519800" cy="698396"/>
              </a:xfrm>
              <a:prstGeom prst="rect">
                <a:avLst/>
              </a:prstGeom>
              <a:blipFill rotWithShape="0">
                <a:blip r:embed="rId6"/>
                <a:stretch>
                  <a:fillRect b="-87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회귀계수들의 동일성에 대한 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1377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1377365"/>
              </a:xfrm>
              <a:prstGeom prst="rect">
                <a:avLst/>
              </a:prstGeom>
              <a:blipFill rotWithShape="0">
                <a:blip r:embed="rId3"/>
                <a:stretch>
                  <a:fillRect l="-80" b="-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>
            <a:off x="3955176" y="357918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0" y="4936509"/>
                <a:ext cx="8889693" cy="1021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비해서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적절하다고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아니라고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0" y="4936509"/>
                <a:ext cx="8889693" cy="1021562"/>
              </a:xfrm>
              <a:prstGeom prst="rect">
                <a:avLst/>
              </a:prstGeom>
              <a:blipFill rotWithShape="0">
                <a:blip r:embed="rId4"/>
                <a:stretch>
                  <a:fillRect b="-53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980" y="3125040"/>
            <a:ext cx="3009900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03" y="3468201"/>
            <a:ext cx="2409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제약조건하에서 회귀계수에 대한 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8148190" cy="1668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sz="1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8148190" cy="1668214"/>
              </a:xfrm>
              <a:prstGeom prst="rect">
                <a:avLst/>
              </a:prstGeom>
              <a:blipFill rotWithShape="0">
                <a:blip r:embed="rId3"/>
                <a:stretch>
                  <a:fillRect l="-75" b="-18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>
            <a:off x="3955176" y="387257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22" y="3432709"/>
            <a:ext cx="3000375" cy="1162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86" y="3761638"/>
            <a:ext cx="23812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gray">
              <a:xfrm>
                <a:off x="1621013" y="5095698"/>
                <a:ext cx="5519800" cy="698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비해서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적절하다고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아니라고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1013" y="5095698"/>
                <a:ext cx="5519800" cy="698396"/>
              </a:xfrm>
              <a:prstGeom prst="rect">
                <a:avLst/>
              </a:prstGeom>
              <a:blipFill rotWithShape="0">
                <a:blip r:embed="rId6"/>
                <a:stretch>
                  <a:fillRect b="-87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가설검정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제약조건하에서 회귀계수에 대한 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.5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sz="1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b="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>
            <a:off x="3955176" y="405412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gray">
              <a:xfrm>
                <a:off x="1345023" y="5265438"/>
                <a:ext cx="6071780" cy="698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비해서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FM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 더 적절하다고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아니라고 말할 수 없다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45023" y="5265438"/>
                <a:ext cx="6071780" cy="698396"/>
              </a:xfrm>
              <a:prstGeom prst="rect">
                <a:avLst/>
              </a:prstGeom>
              <a:blipFill rotWithShape="0">
                <a:blip r:embed="rId4"/>
                <a:stretch>
                  <a:fillRect b="-87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121" y="3604740"/>
            <a:ext cx="3095625" cy="1181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87" y="3900015"/>
            <a:ext cx="2381250" cy="590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8428" y="4054126"/>
            <a:ext cx="285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x1=x3=0.5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오타로인해</a:t>
            </a:r>
            <a:r>
              <a:rPr lang="ko-KR" altLang="en-US" dirty="0" smtClean="0"/>
              <a:t> 결과 잘못됨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438418"/>
            <a:ext cx="795736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sashelp.fish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데이터 중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species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Perch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인 경우를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추출하여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work.fish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생성하여라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fish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 대하여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반응변수로 하여 나머지 변수에 대해 적합하여라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 각각의 변수들이 유의한지 설명하여라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length1, length2, length3, height, width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(15, 20, 20, 5, 3)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인 경우에 대해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predicted value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C.I.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expected value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C.I.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구하여라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(FM : weight=length1+length2+length3+height+width)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(※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검정 시 가설과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FM &amp; RM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작성할 것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length1, length2,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length3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변수의 계수가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이라고 주어졌을 경우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height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영향을 미치는지 검정하여라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length1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계수가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이라고 주어졌을 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length2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length3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계수가 같은가와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length2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length3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계수의 합이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인지 검정하여라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사례 </a:t>
            </a:r>
            <a:r>
              <a:rPr lang="en-US" altLang="ko-KR" dirty="0"/>
              <a:t>: </a:t>
            </a:r>
            <a:r>
              <a:rPr lang="ko-KR" altLang="en-US" dirty="0"/>
              <a:t>감독자 </a:t>
            </a:r>
            <a:r>
              <a:rPr lang="ko-KR" altLang="en-US" dirty="0" smtClean="0"/>
              <a:t>직무수행능력 데이터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탐색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8" y="1622725"/>
            <a:ext cx="6362700" cy="581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6" y="2484563"/>
            <a:ext cx="1695450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11" y="3435942"/>
            <a:ext cx="3070041" cy="264066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5400000">
            <a:off x="1703428" y="297900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026" y="2484563"/>
            <a:ext cx="2466975" cy="56197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5400000">
            <a:off x="6287210" y="297900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5412" y="3417851"/>
            <a:ext cx="4680203" cy="25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사례 </a:t>
            </a:r>
            <a:r>
              <a:rPr lang="en-US" altLang="ko-KR" dirty="0"/>
              <a:t>: </a:t>
            </a:r>
            <a:r>
              <a:rPr lang="ko-KR" altLang="en-US" dirty="0"/>
              <a:t>감독자 </a:t>
            </a:r>
            <a:r>
              <a:rPr lang="ko-KR" altLang="en-US" dirty="0" smtClean="0"/>
              <a:t>직무수행능력 데이터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탐색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68" y="3313960"/>
            <a:ext cx="1733550" cy="1323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64" y="1427765"/>
            <a:ext cx="2206969" cy="16552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75" y="1427765"/>
            <a:ext cx="2206969" cy="1655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62" y="3082991"/>
            <a:ext cx="2206969" cy="1655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75" y="3082991"/>
            <a:ext cx="2206969" cy="16552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62" y="4738217"/>
            <a:ext cx="2206969" cy="16552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41" y="4738217"/>
            <a:ext cx="2206969" cy="165522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742323" y="376944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06711" y="2281706"/>
            <a:ext cx="3345558" cy="1169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/>
              <a:t>사례 </a:t>
            </a:r>
            <a:r>
              <a:rPr lang="en-US" altLang="ko-KR" dirty="0"/>
              <a:t>: </a:t>
            </a:r>
            <a:r>
              <a:rPr lang="ko-KR" altLang="en-US" dirty="0"/>
              <a:t>감독자 </a:t>
            </a:r>
            <a:r>
              <a:rPr lang="ko-KR" altLang="en-US" dirty="0" smtClean="0"/>
              <a:t>직무수행능력 데이터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5981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결과 해석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23689"/>
          <a:stretch/>
        </p:blipFill>
        <p:spPr>
          <a:xfrm>
            <a:off x="1239137" y="1738583"/>
            <a:ext cx="1480705" cy="396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711" y="2281706"/>
            <a:ext cx="3345558" cy="4014669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10" idx="3"/>
            <a:endCxn id="17" idx="1"/>
          </p:cNvCxnSpPr>
          <p:nvPr/>
        </p:nvCxnSpPr>
        <p:spPr>
          <a:xfrm flipV="1">
            <a:off x="3652269" y="1776842"/>
            <a:ext cx="911449" cy="10898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4563718" y="1569093"/>
            <a:ext cx="410582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모델에 대한 검정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216" y="5012191"/>
            <a:ext cx="3102548" cy="250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0" idx="3"/>
            <a:endCxn id="28" idx="1"/>
          </p:cNvCxnSpPr>
          <p:nvPr/>
        </p:nvCxnSpPr>
        <p:spPr>
          <a:xfrm flipV="1">
            <a:off x="3530764" y="4289040"/>
            <a:ext cx="1032954" cy="8483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7"/>
          <p:cNvSpPr txBox="1">
            <a:spLocks noChangeArrowheads="1"/>
          </p:cNvSpPr>
          <p:nvPr/>
        </p:nvSpPr>
        <p:spPr bwMode="gray">
          <a:xfrm>
            <a:off x="4563718" y="4101264"/>
            <a:ext cx="4105829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회귀계수에 대한 검정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348"/>
              </p:ext>
            </p:extLst>
          </p:nvPr>
        </p:nvGraphicFramePr>
        <p:xfrm>
          <a:off x="4866412" y="2026252"/>
          <a:ext cx="386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수식" r:id="rId6" imgW="3860640" imgH="990360" progId="Equation.3">
                  <p:embed/>
                </p:oleObj>
              </mc:Choice>
              <mc:Fallback>
                <p:oleObj name="수식" r:id="rId6" imgW="386064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6412" y="2026252"/>
                        <a:ext cx="3860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150257"/>
              </p:ext>
            </p:extLst>
          </p:nvPr>
        </p:nvGraphicFramePr>
        <p:xfrm>
          <a:off x="4865688" y="4538134"/>
          <a:ext cx="3898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수식" r:id="rId8" imgW="3898800" imgH="965160" progId="Equation.3">
                  <p:embed/>
                </p:oleObj>
              </mc:Choice>
              <mc:Fallback>
                <p:oleObj name="수식" r:id="rId8" imgW="389880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5688" y="4538134"/>
                        <a:ext cx="38989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8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회귀계수에 대한 해석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편회귀계수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(partial regression coefficient)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59" y="1984925"/>
            <a:ext cx="2798104" cy="1066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293" y="2303754"/>
            <a:ext cx="2324100" cy="428625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4300623" y="237690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23625" b="55816"/>
          <a:stretch/>
        </p:blipFill>
        <p:spPr>
          <a:xfrm>
            <a:off x="1301293" y="5395444"/>
            <a:ext cx="2333625" cy="618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304" y="3767534"/>
            <a:ext cx="2805259" cy="8802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304" y="5264727"/>
            <a:ext cx="2805259" cy="880222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4300623" y="4066481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300623" y="5563674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b="81273"/>
          <a:stretch/>
        </p:blipFill>
        <p:spPr>
          <a:xfrm>
            <a:off x="1301293" y="3925819"/>
            <a:ext cx="2333625" cy="563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gray">
              <a:xfrm>
                <a:off x="734728" y="1563628"/>
                <a:ext cx="4105829" cy="381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=15.32762+0.78034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−0.05016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728" y="1563628"/>
                <a:ext cx="4105829" cy="381964"/>
              </a:xfrm>
              <a:prstGeom prst="rect">
                <a:avLst/>
              </a:prstGeom>
              <a:blipFill rotWithShape="0">
                <a:blip r:embed="rId8"/>
                <a:stretch>
                  <a:fillRect l="-297" b="-112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gray">
              <a:xfrm>
                <a:off x="734728" y="3218390"/>
                <a:ext cx="4105829" cy="381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=14.37632+0.75461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728" y="3218390"/>
                <a:ext cx="4105829" cy="381964"/>
              </a:xfrm>
              <a:prstGeom prst="rect">
                <a:avLst/>
              </a:prstGeom>
              <a:blipFill rotWithShape="0">
                <a:blip r:embed="rId9"/>
                <a:stretch>
                  <a:fillRect l="-297" b="-1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gray">
              <a:xfrm>
                <a:off x="734728" y="4815721"/>
                <a:ext cx="4105829" cy="381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=18.96540+0.51303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728" y="4815721"/>
                <a:ext cx="4105829" cy="381964"/>
              </a:xfrm>
              <a:prstGeom prst="rect">
                <a:avLst/>
              </a:prstGeom>
              <a:blipFill rotWithShape="0">
                <a:blip r:embed="rId10"/>
                <a:stretch>
                  <a:fillRect l="-297" b="-1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회귀계수에 대한 해석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편회귀계수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(partial regression coefficient)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74" y="2635670"/>
            <a:ext cx="1857375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696" y="1945592"/>
            <a:ext cx="1145005" cy="27128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934" y="1931931"/>
            <a:ext cx="1151509" cy="272588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019569" y="316250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34728" y="1563628"/>
            <a:ext cx="4105829" cy="3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3.4]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편잔차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(Partial Residual)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500" y="5233024"/>
            <a:ext cx="2805259" cy="8730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6" y="5388570"/>
            <a:ext cx="2038350" cy="56197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4019569" y="552839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7"/>
              <p:cNvSpPr txBox="1">
                <a:spLocks noChangeArrowheads="1"/>
              </p:cNvSpPr>
              <p:nvPr/>
            </p:nvSpPr>
            <p:spPr bwMode="gray">
              <a:xfrm>
                <a:off x="734728" y="4704557"/>
                <a:ext cx="4105829" cy="4258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=0−0.05016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728" y="4704557"/>
                <a:ext cx="4105829" cy="425822"/>
              </a:xfrm>
              <a:prstGeom prst="rect">
                <a:avLst/>
              </a:prstGeom>
              <a:blipFill rotWithShape="0">
                <a:blip r:embed="rId8"/>
                <a:stretch>
                  <a:fillRect l="-297" b="-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다중상관계수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R-squared &amp; adjusted R-squared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5" y="1841672"/>
            <a:ext cx="3162300" cy="3619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20" y="1655934"/>
            <a:ext cx="1476375" cy="399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13" y="1646409"/>
            <a:ext cx="1485900" cy="40005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4315599" y="327783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다중상관계수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R-squared &amp; adjusted R-squared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31" y="1998319"/>
            <a:ext cx="3095625" cy="2581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166" y="5272556"/>
            <a:ext cx="1562100" cy="533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96" y="5282081"/>
            <a:ext cx="1285875" cy="52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76" y="3074643"/>
            <a:ext cx="2343150" cy="4286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5400000">
            <a:off x="6527848" y="4752405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2085913" y="4752405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신뢰구간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194393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추정치의 신뢰구간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43" y="2482163"/>
            <a:ext cx="2019300" cy="1943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346" y="1924619"/>
            <a:ext cx="3085785" cy="1983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988" y="5039091"/>
            <a:ext cx="4000500" cy="4589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0238" y="2660822"/>
            <a:ext cx="2067696" cy="214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5" idx="1"/>
          </p:cNvCxnSpPr>
          <p:nvPr/>
        </p:nvCxnSpPr>
        <p:spPr>
          <a:xfrm rot="10800000" flipV="1">
            <a:off x="2512542" y="2767913"/>
            <a:ext cx="2067697" cy="1254319"/>
          </a:xfrm>
          <a:prstGeom prst="bentConnector3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/>
          <p:cNvSpPr/>
          <p:nvPr/>
        </p:nvSpPr>
        <p:spPr>
          <a:xfrm>
            <a:off x="6967085" y="5033112"/>
            <a:ext cx="1132835" cy="461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gray">
              <a:xfrm>
                <a:off x="963783" y="4899225"/>
                <a:ext cx="2792671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tinv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(1-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altLang="ko-KR" sz="1400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df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해당 분포의 값을 반환</a:t>
                </a:r>
                <a:endParaRPr lang="en-US" altLang="ko-KR" sz="140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63783" y="4899225"/>
                <a:ext cx="2792671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218" b="-24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7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533213</TotalTime>
  <Words>341</Words>
  <Application>Microsoft Office PowerPoint</Application>
  <PresentationFormat>화면 슬라이드 쇼(4:3)</PresentationFormat>
  <Paragraphs>113</Paragraphs>
  <Slides>19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151</cp:revision>
  <dcterms:created xsi:type="dcterms:W3CDTF">2015-09-01T05:25:17Z</dcterms:created>
  <dcterms:modified xsi:type="dcterms:W3CDTF">2015-11-10T12:30:33Z</dcterms:modified>
</cp:coreProperties>
</file>