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9" r:id="rId10"/>
    <p:sldId id="348" r:id="rId11"/>
    <p:sldId id="356" r:id="rId12"/>
    <p:sldId id="350" r:id="rId13"/>
    <p:sldId id="351" r:id="rId14"/>
    <p:sldId id="352" r:id="rId15"/>
    <p:sldId id="353" r:id="rId16"/>
    <p:sldId id="354" r:id="rId17"/>
    <p:sldId id="355" r:id="rId18"/>
    <p:sldId id="30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3C3CF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0E42-4701-4FF3-8BD9-FC6218806DA0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1B94C-D655-42F2-9FFF-19A2FE0EB6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8203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E5BD-4359-4190-B154-4CF08E22D7CF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C20EC-321C-4AB9-B274-3B4614DA8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8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0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08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144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2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74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354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64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67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9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9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1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6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8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54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19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C20EC-321C-4AB9-B274-3B4614DA88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16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6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5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77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0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0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0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 txBox="1">
            <a:spLocks/>
          </p:cNvSpPr>
          <p:nvPr userDrawn="1"/>
        </p:nvSpPr>
        <p:spPr>
          <a:xfrm>
            <a:off x="8600090" y="6483175"/>
            <a:ext cx="411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8FC709-B33E-4272-936A-92C5BB2E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128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21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0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537E-05DE-4E7C-B5D3-F26AF2E1EDC1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C709-B33E-4272-936A-92C5BB2E4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7856" y="1048407"/>
            <a:ext cx="5188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회귀분석 실습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93589" y="6483175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93588" y="340499"/>
            <a:ext cx="875682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4110" y="126657"/>
            <a:ext cx="2951527" cy="427683"/>
            <a:chOff x="5845589" y="6376427"/>
            <a:chExt cx="2951527" cy="427683"/>
          </a:xfrm>
        </p:grpSpPr>
        <p:sp>
          <p:nvSpPr>
            <p:cNvPr id="9" name="TextBox 8"/>
            <p:cNvSpPr txBox="1"/>
            <p:nvPr/>
          </p:nvSpPr>
          <p:spPr>
            <a:xfrm>
              <a:off x="6301946" y="6420991"/>
              <a:ext cx="24951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/>
                <a:t>Statistics of INHA University</a:t>
              </a:r>
              <a:endParaRPr lang="ko-KR" altLang="en-US" sz="16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5589" y="6376427"/>
              <a:ext cx="480943" cy="42768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977856" y="1935254"/>
            <a:ext cx="518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+mn-ea"/>
              </a:rPr>
              <a:t>Chapter </a:t>
            </a:r>
            <a:r>
              <a:rPr lang="en-US" altLang="ko-KR" sz="2400" dirty="0" smtClean="0">
                <a:latin typeface="+mn-ea"/>
              </a:rPr>
              <a:t>8. </a:t>
            </a:r>
            <a:r>
              <a:rPr lang="ko-KR" altLang="en-US" sz="2400" dirty="0" smtClean="0">
                <a:latin typeface="+mn-ea"/>
              </a:rPr>
              <a:t>회귀진단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1026" name="Picture 2" descr="http://news.mit.edu/sites/mit.edu.newsoffice/files/images/2010/20100315144150-1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5" y="3037944"/>
            <a:ext cx="3554786" cy="266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26080" y="3026378"/>
            <a:ext cx="38430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회귀분석의 표준적인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가정들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그래프적 방법들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선형성과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정규성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가정에 대한 검토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지레점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영향력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특이값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영향력의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측도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잠재성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잔차플롯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연습예제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2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선형성과 </a:t>
            </a:r>
            <a:r>
              <a:rPr lang="ko-KR" altLang="en-US" dirty="0" err="1" smtClean="0"/>
              <a:t>정규성</a:t>
            </a:r>
            <a:r>
              <a:rPr lang="ko-KR" altLang="en-US" dirty="0" smtClean="0"/>
              <a:t> 가정에 대한 검토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정규성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가정 검토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17" y="1889027"/>
            <a:ext cx="2867025" cy="419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13" y="2774409"/>
            <a:ext cx="4164232" cy="31231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05" y="2774409"/>
            <a:ext cx="4164232" cy="31231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379" y="1889027"/>
            <a:ext cx="2733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선형성과 </a:t>
            </a:r>
            <a:r>
              <a:rPr lang="ko-KR" altLang="en-US" dirty="0" err="1" smtClean="0"/>
              <a:t>정규성</a:t>
            </a:r>
            <a:r>
              <a:rPr lang="ko-KR" altLang="en-US" dirty="0" smtClean="0"/>
              <a:t> 가정에 대한 검토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정규성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가정 검토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750" y="1726878"/>
            <a:ext cx="2619375" cy="400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39" y="3573120"/>
            <a:ext cx="3306198" cy="1251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501" y="2297496"/>
            <a:ext cx="3802879" cy="38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지레점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영향력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특이값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4.2]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개별 계수에 대한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t-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검정 값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2" y="1659596"/>
            <a:ext cx="5722872" cy="6061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09" y="2750548"/>
            <a:ext cx="4935682" cy="23615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093" y="3002516"/>
            <a:ext cx="3238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지레점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영향력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특이값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가면문제와 수렁문제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173915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4.5]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465" y="2350176"/>
            <a:ext cx="1343025" cy="561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047" y="2017244"/>
            <a:ext cx="2000250" cy="1333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095" y="3569690"/>
            <a:ext cx="1181100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1655" y="3569690"/>
            <a:ext cx="1181100" cy="2762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58" y="3264412"/>
            <a:ext cx="3909777" cy="2932332"/>
          </a:xfrm>
          <a:prstGeom prst="rect">
            <a:avLst/>
          </a:prstGeom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gray">
          <a:xfrm>
            <a:off x="4795414" y="1422746"/>
            <a:ext cx="1739152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4.3]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지레점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영향력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특이값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가면문제와 수렁문제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gray">
          <a:xfrm>
            <a:off x="707486" y="1422746"/>
            <a:ext cx="173915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4.6]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85" y="1688943"/>
            <a:ext cx="1438275" cy="15144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80" y="3361613"/>
            <a:ext cx="3909777" cy="293233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96" y="3361613"/>
            <a:ext cx="3909777" cy="293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영향력의 측도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4.7]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영향력 측도들의 인덱스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plot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718104"/>
            <a:ext cx="7581900" cy="57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3443931"/>
            <a:ext cx="1647825" cy="1485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1" y="2427589"/>
            <a:ext cx="2670431" cy="200282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616" y="2427589"/>
            <a:ext cx="2670431" cy="20028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0" y="4430412"/>
            <a:ext cx="2670431" cy="20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영향력의 측도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표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4.4]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적합하여 얻은 영향력 측도들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718104"/>
            <a:ext cx="7581900" cy="571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63" y="3084896"/>
            <a:ext cx="2124075" cy="2762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017" y="3076658"/>
            <a:ext cx="2257425" cy="2762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" y="3915676"/>
            <a:ext cx="23717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잠재성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잔차플롯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그림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4.8] 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잠재성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잔차플롯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7" y="1696044"/>
            <a:ext cx="3486150" cy="147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665" y="2048468"/>
            <a:ext cx="2628900" cy="7715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1" y="3672353"/>
            <a:ext cx="3554343" cy="26657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46" y="3672353"/>
            <a:ext cx="3554343" cy="266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7. </a:t>
            </a:r>
            <a:r>
              <a:rPr lang="ko-KR" altLang="en-US" dirty="0" smtClean="0"/>
              <a:t>연습예제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1" y="1323086"/>
            <a:ext cx="815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ko-K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t4_8.txt </a:t>
            </a:r>
            <a:r>
              <a:rPr lang="ko-KR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파일을 통해 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work.exam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데이터 셋을 생성한 후 아래 물음에 답하여라</a:t>
            </a:r>
            <a:r>
              <a:rPr lang="en-US" altLang="ko-K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453541" y="2391613"/>
                <a:ext cx="7957361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최소제곱의 가정이 위반되는 것으로 보이는 것은 무엇인가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?</a:t>
                </a: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endParaRPr lang="en-US" altLang="ko-KR" b="1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en-US" altLang="ko-KR" b="1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studentized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residual(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), Cook’s 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𝑫𝑭𝑭𝑰𝑻𝑺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altLang="ko-KR" b="1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Hadi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를 계산하여라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endParaRPr lang="en-US" altLang="ko-KR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en-US" altLang="ko-KR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studentized residual(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), Cook’s 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𝑫𝑭𝑭𝑰𝑻𝑺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altLang="ko-KR" b="1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Hadi</a:t>
                </a:r>
                <a:r>
                  <a:rPr lang="en-US" altLang="ko-KR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인덱스 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plot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과 잠재성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-</a:t>
                </a:r>
                <a:r>
                  <a:rPr lang="ko-KR" altLang="en-US" b="1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잔차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plot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을 그려라</a:t>
                </a:r>
                <a:endParaRPr lang="en-US" altLang="ko-KR" b="1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endParaRPr lang="en-US" altLang="ko-KR" b="1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 eaLnBrk="0" hangingPunct="0">
                  <a:spcBef>
                    <a:spcPct val="0"/>
                  </a:spcBef>
                  <a:buFont typeface="+mj-lt"/>
                  <a:buAutoNum type="arabicPeriod"/>
                </a:pP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데이터에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있는 비정상적인 관측개체를 식별하고 유형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ko-KR" altLang="en-US" b="1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특이값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높은 </a:t>
                </a:r>
                <a:r>
                  <a:rPr lang="ko-KR" altLang="en-US" b="1" dirty="0" err="1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지레점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영향력 있는 개체 등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ko-KR" altLang="en-US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따라 분류하여라</a:t>
                </a:r>
                <a:r>
                  <a:rPr lang="en-US" altLang="ko-KR" b="1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en-US" altLang="ko-KR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41" y="2391613"/>
                <a:ext cx="7957361" cy="2862322"/>
              </a:xfrm>
              <a:prstGeom prst="rect">
                <a:avLst/>
              </a:prstGeom>
              <a:blipFill rotWithShape="0">
                <a:blip r:embed="rId3"/>
                <a:stretch>
                  <a:fillRect l="-459" t="-1064" b="-25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1. </a:t>
            </a:r>
            <a:r>
              <a:rPr lang="ko-KR" altLang="en-US" dirty="0" smtClean="0"/>
              <a:t>회귀분석의 표준적인 가정들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모형의 형태에 대한 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1422746"/>
                <a:ext cx="7624590" cy="7636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:"/>
                </a:pPr>
                <a:r>
                  <a:rPr lang="en-US" altLang="ko-KR" sz="1400" dirty="0" smtClean="0">
                    <a:solidFill>
                      <a:srgbClr val="000000"/>
                    </a:solidFill>
                  </a:rPr>
                  <a:t>i</a:t>
                </a:r>
                <a:r>
                  <a:rPr lang="ko-KR" altLang="en-US" sz="1400" dirty="0" smtClean="0">
                    <a:solidFill>
                      <a:srgbClr val="000000"/>
                    </a:solidFill>
                  </a:rPr>
                  <a:t>번째 관측개체가 다음과 같이 표현될 수 있음을 나타낸다</a:t>
                </a:r>
                <a:r>
                  <a:rPr lang="en-US" altLang="ko-KR" sz="1400" dirty="0" smtClean="0">
                    <a:solidFill>
                      <a:srgbClr val="000000"/>
                    </a:solidFill>
                  </a:rPr>
                  <a:t>.  (</a:t>
                </a:r>
                <a:r>
                  <a:rPr lang="ko-KR" altLang="en-US" sz="1400" dirty="0" err="1" smtClean="0">
                    <a:solidFill>
                      <a:srgbClr val="000000"/>
                    </a:solidFill>
                  </a:rPr>
                  <a:t>선형성</a:t>
                </a:r>
                <a:r>
                  <a:rPr lang="ko-KR" altLang="en-US" sz="1400" dirty="0" smtClean="0">
                    <a:solidFill>
                      <a:srgbClr val="000000"/>
                    </a:solidFill>
                  </a:rPr>
                  <a:t> 가정</a:t>
                </a:r>
                <a:r>
                  <a:rPr lang="en-US" altLang="ko-KR" sz="1400" dirty="0" smtClean="0">
                    <a:solidFill>
                      <a:srgbClr val="000000"/>
                    </a:solidFill>
                  </a:rPr>
                  <a:t>)</a:t>
                </a:r>
                <a:r>
                  <a:rPr lang="en-US" altLang="ko-KR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ko-KR" sz="1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dirty="0" smtClean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ko-KR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1422746"/>
                <a:ext cx="7624590" cy="763607"/>
              </a:xfrm>
              <a:prstGeom prst="rect">
                <a:avLst/>
              </a:prstGeom>
              <a:blipFill rotWithShape="0">
                <a:blip r:embed="rId3"/>
                <a:stretch>
                  <a:fillRect l="-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/>
          <p:cNvSpPr/>
          <p:nvPr/>
        </p:nvSpPr>
        <p:spPr>
          <a:xfrm>
            <a:off x="453542" y="2186353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오차에 대한 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gray">
          <a:xfrm>
            <a:off x="707486" y="2642440"/>
            <a:ext cx="7624590" cy="38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:"/>
            </a:pPr>
            <a:r>
              <a:rPr lang="ko-KR" altLang="en-US" sz="1400" dirty="0" smtClean="0">
                <a:solidFill>
                  <a:srgbClr val="000000"/>
                </a:solidFill>
              </a:rPr>
              <a:t>오차는 </a:t>
            </a:r>
            <a:r>
              <a:rPr lang="en-US" altLang="ko-KR" sz="1400" dirty="0" smtClean="0">
                <a:solidFill>
                  <a:srgbClr val="000000"/>
                </a:solidFill>
              </a:rPr>
              <a:t>independently and identically distributed (</a:t>
            </a:r>
            <a:r>
              <a:rPr lang="en-US" altLang="ko-KR" sz="1400" dirty="0" err="1" smtClean="0">
                <a:solidFill>
                  <a:srgbClr val="000000"/>
                </a:solidFill>
              </a:rPr>
              <a:t>i.i.d</a:t>
            </a:r>
            <a:r>
              <a:rPr lang="en-US" altLang="ko-KR" sz="1400" dirty="0" smtClean="0">
                <a:solidFill>
                  <a:srgbClr val="000000"/>
                </a:solidFill>
              </a:rPr>
              <a:t>)</a:t>
            </a:r>
            <a:r>
              <a:rPr lang="ko-KR" altLang="en-US" sz="1400" dirty="0" smtClean="0">
                <a:solidFill>
                  <a:srgbClr val="000000"/>
                </a:solidFill>
              </a:rPr>
              <a:t>를</a:t>
            </a:r>
            <a:r>
              <a:rPr lang="en-US" altLang="ko-KR" sz="1400" dirty="0" smtClean="0">
                <a:solidFill>
                  <a:srgbClr val="000000"/>
                </a:solidFill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</a:rPr>
              <a:t>가정한다</a:t>
            </a:r>
            <a:r>
              <a:rPr lang="en-US" altLang="ko-KR" sz="1400" dirty="0" smtClean="0">
                <a:solidFill>
                  <a:srgbClr val="00000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gray">
              <a:xfrm>
                <a:off x="1020526" y="3099319"/>
                <a:ext cx="7624590" cy="888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171450" indent="-1714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오차는 평균이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이고 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정규분포를 따른다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(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정규성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가정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  <a:b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</a:br>
                <a:r>
                  <a:rPr lang="ko-KR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즉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만족한다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marL="171450" indent="-17145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오차는 서로 독립이다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(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독립성 가정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0526" y="3099319"/>
                <a:ext cx="7624590" cy="888833"/>
              </a:xfrm>
              <a:prstGeom prst="rect">
                <a:avLst/>
              </a:prstGeom>
              <a:blipFill rotWithShape="0">
                <a:blip r:embed="rId4"/>
                <a:stretch>
                  <a:fillRect b="-4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/>
          <p:cNvSpPr/>
          <p:nvPr/>
        </p:nvSpPr>
        <p:spPr>
          <a:xfrm>
            <a:off x="453542" y="4064670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예측변수들에 대한 가정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7"/>
              <p:cNvSpPr txBox="1">
                <a:spLocks noChangeArrowheads="1"/>
              </p:cNvSpPr>
              <p:nvPr/>
            </p:nvSpPr>
            <p:spPr bwMode="gray">
              <a:xfrm>
                <a:off x="707486" y="4520757"/>
                <a:ext cx="7624590" cy="7885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:"/>
                </a:pPr>
                <a:r>
                  <a:rPr lang="ko-KR" altLang="en-US" sz="1400" dirty="0" smtClean="0">
                    <a:solidFill>
                      <a:srgbClr val="000000"/>
                    </a:solidFill>
                  </a:rPr>
                  <a:t>예측변수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rgbClr val="000000"/>
                    </a:solidFill>
                  </a:rPr>
                  <a:t>는</a:t>
                </a:r>
                <a:r>
                  <a:rPr lang="en-US" altLang="ko-KR" sz="1400" dirty="0" smtClean="0">
                    <a:solidFill>
                      <a:srgbClr val="000000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rgbClr val="000000"/>
                    </a:solidFill>
                  </a:rPr>
                  <a:t>확률변수가 아니다</a:t>
                </a:r>
                <a:r>
                  <a:rPr lang="en-US" altLang="ko-KR" sz="1400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pPr marL="342900" indent="-342900" eaLnBrk="0" hangingPunct="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:"/>
                </a:pPr>
                <a:r>
                  <a:rPr lang="ko-KR" altLang="en-US" sz="1400" dirty="0">
                    <a:solidFill>
                      <a:srgbClr val="000000"/>
                    </a:solidFill>
                  </a:rPr>
                  <a:t>예측변수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000000"/>
                    </a:solidFill>
                  </a:rPr>
                  <a:t>는 </a:t>
                </a:r>
                <a:r>
                  <a:rPr lang="ko-KR" altLang="en-US" sz="1400" dirty="0" smtClean="0">
                    <a:solidFill>
                      <a:srgbClr val="000000"/>
                    </a:solidFill>
                  </a:rPr>
                  <a:t>선형독립인 것으로 가정된다</a:t>
                </a:r>
                <a:r>
                  <a:rPr lang="en-US" altLang="ko-KR" sz="1400" dirty="0" smtClean="0">
                    <a:solidFill>
                      <a:srgbClr val="000000"/>
                    </a:solidFill>
                  </a:rPr>
                  <a:t>. (</a:t>
                </a:r>
                <a:r>
                  <a:rPr lang="ko-KR" altLang="en-US" sz="1400" dirty="0" smtClean="0">
                    <a:solidFill>
                      <a:srgbClr val="000000"/>
                    </a:solidFill>
                  </a:rPr>
                  <a:t>위반 시 공선성에 문제</a:t>
                </a:r>
                <a:r>
                  <a:rPr lang="en-US" altLang="ko-KR" sz="1400" dirty="0" smtClean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7486" y="4520757"/>
                <a:ext cx="7624590" cy="788549"/>
              </a:xfrm>
              <a:prstGeom prst="rect">
                <a:avLst/>
              </a:prstGeom>
              <a:blipFill rotWithShape="0">
                <a:blip r:embed="rId5"/>
                <a:stretch>
                  <a:fillRect l="-80" b="-23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7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그래프적 방법들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최소제곱적합선과 </a:t>
            </a: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산점도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altLang="ko-KR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Ancombe’s</a:t>
            </a:r>
            <a:r>
              <a:rPr lang="en-US" altLang="ko-KR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Quartet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68765"/>
          <a:stretch/>
        </p:blipFill>
        <p:spPr>
          <a:xfrm>
            <a:off x="624811" y="1507456"/>
            <a:ext cx="6147955" cy="469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96" y="2135655"/>
            <a:ext cx="2670431" cy="20028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92" y="2135656"/>
            <a:ext cx="2670431" cy="2002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96" y="4198714"/>
            <a:ext cx="2670431" cy="20028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692" y="4198714"/>
            <a:ext cx="2670431" cy="20028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013" y="3602732"/>
            <a:ext cx="1353967" cy="8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그래프적 방법들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일차원</a:t>
            </a: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그래프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7" y="3466287"/>
            <a:ext cx="2844226" cy="21331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08" y="3466287"/>
            <a:ext cx="2844226" cy="21331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299" y="3466287"/>
            <a:ext cx="2844226" cy="213316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83" y="2706456"/>
            <a:ext cx="1676400" cy="409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037" y="2706455"/>
            <a:ext cx="1685925" cy="4095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9974" y="2677880"/>
            <a:ext cx="1666875" cy="4381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887" y="1674077"/>
            <a:ext cx="713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그래프적 방법들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이차원 그래프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10" y="2434861"/>
            <a:ext cx="3785665" cy="3785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97" y="3507339"/>
            <a:ext cx="1895475" cy="419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96" y="4268567"/>
            <a:ext cx="2733675" cy="4191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87" y="1674077"/>
            <a:ext cx="713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그래프적 방법들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회전도표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4384"/>
          <a:stretch/>
        </p:blipFill>
        <p:spPr>
          <a:xfrm>
            <a:off x="834557" y="3572560"/>
            <a:ext cx="2266950" cy="1080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17" y="2338680"/>
            <a:ext cx="4730831" cy="35481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1674077"/>
            <a:ext cx="713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그래프적 방법들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회전도표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24" y="2704142"/>
            <a:ext cx="1581150" cy="4095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1" y="3275382"/>
            <a:ext cx="3909777" cy="2932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048" y="2694616"/>
            <a:ext cx="2000250" cy="4286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85" y="3275381"/>
            <a:ext cx="3909777" cy="29323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87" y="1674077"/>
            <a:ext cx="713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그래프적 방법들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동적 그래프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001" y="2174011"/>
            <a:ext cx="5203913" cy="39029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47" y="3906403"/>
            <a:ext cx="1504950" cy="43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87" y="1674077"/>
            <a:ext cx="713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06711" y="461147"/>
            <a:ext cx="558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chemeClr val="tx2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그래프적 방법들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542" y="966659"/>
            <a:ext cx="5345896" cy="4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동적 그래프</a:t>
            </a:r>
            <a:endParaRPr lang="ko-KR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1" y="3196867"/>
            <a:ext cx="3909777" cy="29323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74" y="3196867"/>
            <a:ext cx="3909777" cy="29323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281" y="2685162"/>
            <a:ext cx="1819275" cy="400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5799" y="2685162"/>
            <a:ext cx="2143125" cy="4572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87" y="1674077"/>
            <a:ext cx="71342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1323962</TotalTime>
  <Words>268</Words>
  <Application>Microsoft Office PowerPoint</Application>
  <PresentationFormat>화면 슬라이드 쇼(4:3)</PresentationFormat>
  <Paragraphs>79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HY헤드라인M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Beom</dc:creator>
  <cp:lastModifiedBy>Beom</cp:lastModifiedBy>
  <cp:revision>171</cp:revision>
  <dcterms:created xsi:type="dcterms:W3CDTF">2015-09-01T05:25:17Z</dcterms:created>
  <dcterms:modified xsi:type="dcterms:W3CDTF">2015-11-10T15:23:49Z</dcterms:modified>
</cp:coreProperties>
</file>