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341" r:id="rId3"/>
    <p:sldId id="357" r:id="rId4"/>
    <p:sldId id="342" r:id="rId5"/>
    <p:sldId id="358" r:id="rId6"/>
    <p:sldId id="359" r:id="rId7"/>
    <p:sldId id="361" r:id="rId8"/>
    <p:sldId id="360" r:id="rId9"/>
    <p:sldId id="362" r:id="rId10"/>
    <p:sldId id="363" r:id="rId11"/>
    <p:sldId id="364" r:id="rId12"/>
    <p:sldId id="365" r:id="rId13"/>
    <p:sldId id="367" r:id="rId14"/>
    <p:sldId id="366" r:id="rId15"/>
    <p:sldId id="368" r:id="rId16"/>
    <p:sldId id="369" r:id="rId17"/>
    <p:sldId id="371" r:id="rId18"/>
    <p:sldId id="372" r:id="rId19"/>
    <p:sldId id="373" r:id="rId20"/>
    <p:sldId id="374" r:id="rId21"/>
    <p:sldId id="375" r:id="rId22"/>
    <p:sldId id="376" r:id="rId23"/>
    <p:sldId id="377" r:id="rId24"/>
    <p:sldId id="378" r:id="rId25"/>
    <p:sldId id="302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0"/>
    <a:srgbClr val="3C3CFF"/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8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9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10E42-4701-4FF3-8BD9-FC6218806DA0}" type="datetimeFigureOut">
              <a:rPr lang="ko-KR" altLang="en-US" smtClean="0"/>
              <a:t>2015-11-23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1B94C-D655-42F2-9FFF-19A2FE0EB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8203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BE5BD-4359-4190-B154-4CF08E22D7CF}" type="datetimeFigureOut">
              <a:rPr lang="ko-KR" altLang="en-US" smtClean="0"/>
              <a:t>2015-11-23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C20EC-321C-4AB9-B274-3B4614DA8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6817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306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975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106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872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3455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4380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2831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7815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2553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2341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238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4074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2185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617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3237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5906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098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90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59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004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812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259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797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602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537E-05DE-4E7C-B5D3-F26AF2E1EDC1}" type="datetimeFigureOut">
              <a:rPr lang="ko-KR" altLang="en-US" smtClean="0"/>
              <a:t>2015-11-23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976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537E-05DE-4E7C-B5D3-F26AF2E1EDC1}" type="datetimeFigureOut">
              <a:rPr lang="ko-KR" altLang="en-US" smtClean="0"/>
              <a:t>2015-11-23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951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537E-05DE-4E7C-B5D3-F26AF2E1EDC1}" type="datetimeFigureOut">
              <a:rPr lang="ko-KR" altLang="en-US" smtClean="0"/>
              <a:t>2015-11-23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1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537E-05DE-4E7C-B5D3-F26AF2E1EDC1}" type="datetimeFigureOut">
              <a:rPr lang="ko-KR" altLang="en-US" smtClean="0"/>
              <a:t>2015-11-23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577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537E-05DE-4E7C-B5D3-F26AF2E1EDC1}" type="datetimeFigureOut">
              <a:rPr lang="ko-KR" altLang="en-US" smtClean="0"/>
              <a:t>2015-11-23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77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537E-05DE-4E7C-B5D3-F26AF2E1EDC1}" type="datetimeFigureOut">
              <a:rPr lang="ko-KR" altLang="en-US" smtClean="0"/>
              <a:t>2015-11-23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609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537E-05DE-4E7C-B5D3-F26AF2E1EDC1}" type="datetimeFigureOut">
              <a:rPr lang="ko-KR" altLang="en-US" smtClean="0"/>
              <a:t>2015-11-23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120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537E-05DE-4E7C-B5D3-F26AF2E1EDC1}" type="datetimeFigureOut">
              <a:rPr lang="ko-KR" altLang="en-US" smtClean="0"/>
              <a:t>2015-11-23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307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3"/>
          <p:cNvSpPr txBox="1">
            <a:spLocks/>
          </p:cNvSpPr>
          <p:nvPr userDrawn="1"/>
        </p:nvSpPr>
        <p:spPr>
          <a:xfrm>
            <a:off x="8600090" y="6483175"/>
            <a:ext cx="4118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8FC709-B33E-4272-936A-92C5BB2E4FC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93589" y="6483175"/>
            <a:ext cx="8756821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193588" y="340499"/>
            <a:ext cx="8756821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61289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537E-05DE-4E7C-B5D3-F26AF2E1EDC1}" type="datetimeFigureOut">
              <a:rPr lang="ko-KR" altLang="en-US" smtClean="0"/>
              <a:t>2015-11-23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121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537E-05DE-4E7C-B5D3-F26AF2E1EDC1}" type="datetimeFigureOut">
              <a:rPr lang="ko-KR" altLang="en-US" smtClean="0"/>
              <a:t>2015-11-23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401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8537E-05DE-4E7C-B5D3-F26AF2E1EDC1}" type="datetimeFigureOut">
              <a:rPr lang="ko-KR" altLang="en-US" smtClean="0"/>
              <a:t>2015-11-23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198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7856" y="1048407"/>
            <a:ext cx="5188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회귀분석 실습</a:t>
            </a:r>
            <a:endParaRPr lang="ko-KR" altLang="en-US" sz="4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93589" y="6483175"/>
            <a:ext cx="8756821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93588" y="340499"/>
            <a:ext cx="8756821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174110" y="126657"/>
            <a:ext cx="2951527" cy="427683"/>
            <a:chOff x="5845589" y="6376427"/>
            <a:chExt cx="2951527" cy="427683"/>
          </a:xfrm>
        </p:grpSpPr>
        <p:sp>
          <p:nvSpPr>
            <p:cNvPr id="9" name="TextBox 8"/>
            <p:cNvSpPr txBox="1"/>
            <p:nvPr/>
          </p:nvSpPr>
          <p:spPr>
            <a:xfrm>
              <a:off x="6301946" y="6420991"/>
              <a:ext cx="249517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Statistics of INHA University</a:t>
              </a:r>
              <a:endParaRPr lang="ko-KR" altLang="en-US" sz="1600" dirty="0"/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45589" y="6376427"/>
              <a:ext cx="480943" cy="427683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1977856" y="1935254"/>
            <a:ext cx="5188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+mn-ea"/>
              </a:rPr>
              <a:t>Chapter </a:t>
            </a:r>
            <a:r>
              <a:rPr lang="en-US" altLang="ko-KR" sz="2400" dirty="0" smtClean="0">
                <a:latin typeface="+mn-ea"/>
              </a:rPr>
              <a:t>9. </a:t>
            </a:r>
            <a:r>
              <a:rPr lang="ko-KR" altLang="en-US" sz="2400" dirty="0" smtClean="0">
                <a:latin typeface="+mn-ea"/>
              </a:rPr>
              <a:t>질적 예측변수</a:t>
            </a:r>
            <a:endParaRPr lang="ko-KR" altLang="en-US" sz="2400" dirty="0">
              <a:latin typeface="+mn-ea"/>
            </a:endParaRPr>
          </a:p>
        </p:txBody>
      </p:sp>
      <p:pic>
        <p:nvPicPr>
          <p:cNvPr id="1026" name="Picture 2" descr="http://news.mit.edu/sites/mit.edu.newsoffice/files/images/2010/20100315144150-1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065" y="3037944"/>
            <a:ext cx="3554786" cy="266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138774" y="3265280"/>
            <a:ext cx="35948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급료조사 데이터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상호작용변수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회귀방정식의 체계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/>
            </a:r>
            <a:b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두 집단의 비교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계절성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연습예제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257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2. </a:t>
            </a:r>
            <a:r>
              <a:rPr lang="ko-KR" altLang="en-US" dirty="0" smtClean="0"/>
              <a:t>상호작용변수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1" y="966659"/>
            <a:ext cx="8566891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[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그림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5.5] </a:t>
            </a:r>
            <a:r>
              <a:rPr lang="ko-KR" altLang="en-US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표준화잔차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대 교육수준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-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관리의 조합 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ko-KR" altLang="en-US" sz="17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확장된 모형</a:t>
            </a:r>
            <a:r>
              <a:rPr lang="en-US" altLang="ko-KR" sz="17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7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관측개체 </a:t>
            </a:r>
            <a:r>
              <a:rPr lang="en-US" altLang="ko-KR" sz="17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33 </a:t>
            </a:r>
            <a:r>
              <a:rPr lang="ko-KR" altLang="en-US" sz="17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제외</a:t>
            </a:r>
            <a:endParaRPr lang="ko-KR" altLang="en-US" sz="17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622" y="2521293"/>
            <a:ext cx="2371725" cy="8763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622" y="3827639"/>
            <a:ext cx="2628900" cy="8858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522" y="1971803"/>
            <a:ext cx="5203914" cy="390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95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3. </a:t>
            </a:r>
            <a:r>
              <a:rPr lang="ko-KR" altLang="en-US" dirty="0" smtClean="0"/>
              <a:t>회귀방정식의 체계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두 집단의 비교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1" y="966659"/>
            <a:ext cx="7866675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다른 기울기와 다른 </a:t>
            </a:r>
            <a:r>
              <a:rPr lang="ko-KR" altLang="en-US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절편항을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가지는 모형</a:t>
            </a:r>
            <a:endParaRPr lang="en-US" altLang="ko-KR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901" y="3221122"/>
            <a:ext cx="1876425" cy="27717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5629" y="3235410"/>
            <a:ext cx="1885950" cy="2743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750" y="2207291"/>
            <a:ext cx="7810500" cy="590550"/>
          </a:xfrm>
          <a:prstGeom prst="rect">
            <a:avLst/>
          </a:prstGeom>
        </p:spPr>
      </p:pic>
      <p:sp>
        <p:nvSpPr>
          <p:cNvPr id="10" name="Text Box 7"/>
          <p:cNvSpPr txBox="1">
            <a:spLocks noChangeArrowheads="1"/>
          </p:cNvSpPr>
          <p:nvPr/>
        </p:nvSpPr>
        <p:spPr bwMode="gray">
          <a:xfrm>
            <a:off x="5720210" y="3520531"/>
            <a:ext cx="2757040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TEST :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고용 전 검사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점수</a:t>
            </a:r>
            <a:endParaRPr lang="en-US" altLang="ko-KR" sz="14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RACE :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인종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       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소수민족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b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       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백인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JPERE :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업무수행능력</a:t>
            </a:r>
            <a:endParaRPr lang="en-US" altLang="ko-KR" sz="14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gray">
          <a:xfrm>
            <a:off x="707486" y="1422746"/>
            <a:ext cx="7624590" cy="375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고용전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검사 프로그램 데이터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1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3. </a:t>
            </a:r>
            <a:r>
              <a:rPr lang="ko-KR" altLang="en-US" dirty="0" smtClean="0"/>
              <a:t>회귀방정식의 체계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두 집단의 비교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145" y="1817847"/>
            <a:ext cx="5724304" cy="429322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53541" y="966659"/>
            <a:ext cx="7866675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다른 기울기와 다른 </a:t>
            </a:r>
            <a:r>
              <a:rPr lang="ko-KR" altLang="en-US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절편항을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가지는 모형</a:t>
            </a:r>
            <a:endParaRPr lang="en-US" altLang="ko-KR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39" y="3383435"/>
            <a:ext cx="14859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44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3. </a:t>
            </a:r>
            <a:r>
              <a:rPr lang="ko-KR" altLang="en-US" dirty="0" smtClean="0"/>
              <a:t>회귀방정식의 체계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두 집단의 비교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53541" y="966659"/>
            <a:ext cx="7866675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다른 기울기와 다른 </a:t>
            </a:r>
            <a:r>
              <a:rPr lang="ko-KR" altLang="en-US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절편항을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가지는 모형</a:t>
            </a:r>
            <a:endParaRPr lang="en-US" altLang="ko-KR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407" y="2032733"/>
            <a:ext cx="4371975" cy="11620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55" y="1639998"/>
            <a:ext cx="1533525" cy="7239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755" y="2501882"/>
            <a:ext cx="2143125" cy="552450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>
          <a:xfrm>
            <a:off x="3330340" y="2591528"/>
            <a:ext cx="276606" cy="28232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3330340" y="4580302"/>
            <a:ext cx="276606" cy="28232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2781" y="3389676"/>
            <a:ext cx="4533900" cy="16668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3755" y="4342176"/>
            <a:ext cx="2190750" cy="71437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0969" y="5067135"/>
            <a:ext cx="29908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22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3. </a:t>
            </a:r>
            <a:r>
              <a:rPr lang="ko-KR" altLang="en-US" dirty="0" smtClean="0"/>
              <a:t>회귀방정식의 체계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두 집단의 비교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53541" y="966659"/>
            <a:ext cx="7866675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다른 기울기와 다른 </a:t>
            </a:r>
            <a:r>
              <a:rPr lang="ko-KR" altLang="en-US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절편항을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가지는 모형</a:t>
            </a:r>
            <a:endParaRPr lang="en-US" altLang="ko-KR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251" y="1999502"/>
            <a:ext cx="2695575" cy="7239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7718" y="1999502"/>
            <a:ext cx="2695575" cy="7239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2" y="2861386"/>
            <a:ext cx="4501224" cy="337591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878" y="2861386"/>
            <a:ext cx="4501224" cy="3375916"/>
          </a:xfrm>
          <a:prstGeom prst="rect">
            <a:avLst/>
          </a:prstGeom>
        </p:spPr>
      </p:pic>
      <p:sp>
        <p:nvSpPr>
          <p:cNvPr id="17" name="Text Box 7"/>
          <p:cNvSpPr txBox="1">
            <a:spLocks noChangeArrowheads="1"/>
          </p:cNvSpPr>
          <p:nvPr/>
        </p:nvSpPr>
        <p:spPr bwMode="gray">
          <a:xfrm>
            <a:off x="707486" y="1422746"/>
            <a:ext cx="3081919" cy="375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[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그림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5.7]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gray">
          <a:xfrm>
            <a:off x="5096530" y="1422746"/>
            <a:ext cx="3081919" cy="375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[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그림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5.8]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38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3. </a:t>
            </a:r>
            <a:r>
              <a:rPr lang="ko-KR" altLang="en-US" dirty="0" smtClean="0"/>
              <a:t>회귀방정식의 체계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두 집단의 비교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53541" y="966659"/>
            <a:ext cx="7866675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다른 기울기와 다른 </a:t>
            </a:r>
            <a:r>
              <a:rPr lang="ko-KR" altLang="en-US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절편항을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가지는 모형</a:t>
            </a:r>
            <a:endParaRPr lang="en-US" altLang="ko-KR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gray">
          <a:xfrm>
            <a:off x="707486" y="1422746"/>
            <a:ext cx="3081919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[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그림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5.9]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480" y="1878833"/>
            <a:ext cx="5724304" cy="429322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582" y="3345850"/>
            <a:ext cx="244792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03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3. </a:t>
            </a:r>
            <a:r>
              <a:rPr lang="ko-KR" altLang="en-US" dirty="0" smtClean="0"/>
              <a:t>회귀방정식의 체계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두 집단의 비교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53541" y="966659"/>
            <a:ext cx="7866675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다른 기울기와 다른 </a:t>
            </a:r>
            <a:r>
              <a:rPr lang="ko-KR" altLang="en-US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절편항을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가지는 모형</a:t>
            </a:r>
            <a:endParaRPr lang="en-US" altLang="ko-KR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gray">
          <a:xfrm>
            <a:off x="707486" y="1422746"/>
            <a:ext cx="3081919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[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그림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5.10]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gray">
          <a:xfrm>
            <a:off x="5096530" y="1422746"/>
            <a:ext cx="3081919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[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그림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5.11]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51" y="2821234"/>
            <a:ext cx="4300755" cy="322556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112" y="2821234"/>
            <a:ext cx="4300755" cy="322556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9133" y="1925146"/>
            <a:ext cx="3371850" cy="8953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9712" y="1886826"/>
            <a:ext cx="33813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87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3. </a:t>
            </a:r>
            <a:r>
              <a:rPr lang="ko-KR" altLang="en-US" dirty="0" smtClean="0"/>
              <a:t>회귀방정식의 체계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두 집단의 비교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53541" y="966659"/>
            <a:ext cx="7866675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동일한 기울기와 다른 </a:t>
            </a:r>
            <a:r>
              <a:rPr lang="ko-KR" altLang="en-US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절편항을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가지는 모형</a:t>
            </a:r>
            <a:endParaRPr lang="en-US" altLang="ko-KR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712" y="4140128"/>
            <a:ext cx="2162175" cy="5524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0663" y="4777144"/>
            <a:ext cx="2990850" cy="11620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0101" y="3156736"/>
            <a:ext cx="4371975" cy="14287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 Box 7"/>
              <p:cNvSpPr txBox="1">
                <a:spLocks noChangeArrowheads="1"/>
              </p:cNvSpPr>
              <p:nvPr/>
            </p:nvSpPr>
            <p:spPr bwMode="gray">
              <a:xfrm>
                <a:off x="707486" y="1422746"/>
                <a:ext cx="7624590" cy="13849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285750" indent="-285750" eaLnBrk="0" hangingPunct="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기본 가설</a:t>
                </a:r>
                <a: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/>
                </a:r>
                <a:b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: </m:t>
                    </m:r>
                    <m:r>
                      <m:rPr>
                        <m:sty m:val="p"/>
                      </m:rPr>
                      <a:rPr lang="el-GR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  <m:r>
                      <a:rPr lang="en-US" altLang="ko-KR" sz="1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</m:t>
                    </m:r>
                    <m:r>
                      <m:rPr>
                        <m:sty m:val="p"/>
                      </m:rPr>
                      <a:rPr lang="en-US" altLang="ko-KR" sz="1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vs</m:t>
                    </m:r>
                    <m:r>
                      <a:rPr lang="en-US" altLang="ko-KR" sz="1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sSub>
                      <m:sSubPr>
                        <m:ctrlP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m:rPr>
                        <m:sty m:val="p"/>
                      </m:rPr>
                      <a:rPr lang="el-GR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en-US" altLang="ko-KR" sz="1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endParaRPr lang="en-US" altLang="ko-KR" sz="1400" dirty="0" smtClea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marL="285750" indent="-285750" eaLnBrk="0" hangingPunct="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RM</m:t>
                    </m:r>
                    <m:r>
                      <a:rPr lang="en-US" altLang="ko-KR" sz="1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sz="1400" b="0" i="1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285750" indent="-285750" eaLnBrk="0" hangingPunct="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𝐹𝑀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sz="14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07486" y="1422746"/>
                <a:ext cx="7624590" cy="1384995"/>
              </a:xfrm>
              <a:prstGeom prst="rect">
                <a:avLst/>
              </a:prstGeom>
              <a:blipFill rotWithShape="0">
                <a:blip r:embed="rId6"/>
                <a:stretch>
                  <a:fillRect l="-8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156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3. </a:t>
            </a:r>
            <a:r>
              <a:rPr lang="ko-KR" altLang="en-US" dirty="0" smtClean="0"/>
              <a:t>회귀방정식의 체계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두 집단의 비교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53541" y="966659"/>
            <a:ext cx="7866675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동일한 </a:t>
            </a:r>
            <a:r>
              <a:rPr lang="ko-KR" altLang="en-US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절편항과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다른 기울기를 가지는 모형</a:t>
            </a:r>
            <a:endParaRPr lang="en-US" altLang="ko-KR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475" y="4173218"/>
            <a:ext cx="2133600" cy="5715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8024" y="3145181"/>
            <a:ext cx="4543425" cy="14192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4311" y="4777670"/>
            <a:ext cx="2990850" cy="11715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Box 7"/>
              <p:cNvSpPr txBox="1">
                <a:spLocks noChangeArrowheads="1"/>
              </p:cNvSpPr>
              <p:nvPr/>
            </p:nvSpPr>
            <p:spPr bwMode="gray">
              <a:xfrm>
                <a:off x="707486" y="1422746"/>
                <a:ext cx="7624590" cy="13849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285750" indent="-285750" eaLnBrk="0" hangingPunct="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기본 가설</a:t>
                </a:r>
                <a: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/>
                </a:r>
                <a:b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: </m:t>
                    </m:r>
                    <m:r>
                      <a:rPr lang="ko-KR" altLang="el-G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  <m:r>
                      <a:rPr lang="en-US" altLang="ko-KR" sz="1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</m:t>
                    </m:r>
                    <m:r>
                      <m:rPr>
                        <m:sty m:val="p"/>
                      </m:rPr>
                      <a:rPr lang="en-US" altLang="ko-KR" sz="1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vs</m:t>
                    </m:r>
                    <m:r>
                      <a:rPr lang="en-US" altLang="ko-KR" sz="1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sSub>
                      <m:sSubPr>
                        <m:ctrlP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ko-KR" altLang="el-GR" sz="1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ko-KR" sz="1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endParaRPr lang="en-US" altLang="ko-KR" sz="1400" dirty="0" smtClea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marL="285750" indent="-285750" eaLnBrk="0" hangingPunct="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RM</m:t>
                    </m:r>
                    <m:r>
                      <a:rPr lang="en-US" altLang="ko-KR" sz="1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ko-KR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sz="1400" b="0" i="1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285750" indent="-285750" eaLnBrk="0" hangingPunct="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𝐹𝑀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sz="14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07486" y="1422746"/>
                <a:ext cx="7624590" cy="1384995"/>
              </a:xfrm>
              <a:prstGeom prst="rect">
                <a:avLst/>
              </a:prstGeom>
              <a:blipFill rotWithShape="0">
                <a:blip r:embed="rId6"/>
                <a:stretch>
                  <a:fillRect l="-8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438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4. </a:t>
            </a:r>
            <a:r>
              <a:rPr lang="ko-KR" altLang="en-US" dirty="0" smtClean="0"/>
              <a:t>계절성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53541" y="966659"/>
            <a:ext cx="7866675" cy="456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가처분소득과 스키 판매액 데이터 분석</a:t>
            </a:r>
            <a:endParaRPr lang="en-US" altLang="ko-KR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29" y="2337812"/>
            <a:ext cx="1703194" cy="39287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941" y="2337812"/>
            <a:ext cx="1738975" cy="392879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700" y="1518337"/>
            <a:ext cx="7086600" cy="590550"/>
          </a:xfrm>
          <a:prstGeom prst="rect">
            <a:avLst/>
          </a:prstGeom>
        </p:spPr>
      </p:pic>
      <p:sp>
        <p:nvSpPr>
          <p:cNvPr id="11" name="Text Box 7"/>
          <p:cNvSpPr txBox="1">
            <a:spLocks noChangeArrowheads="1"/>
          </p:cNvSpPr>
          <p:nvPr/>
        </p:nvSpPr>
        <p:spPr bwMode="gray">
          <a:xfrm>
            <a:off x="5419528" y="3396964"/>
            <a:ext cx="275704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Quarter : 4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분기</a:t>
            </a:r>
            <a:endParaRPr lang="en-US" altLang="ko-KR" sz="14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Date :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년도</a:t>
            </a:r>
            <a:endParaRPr lang="en-US" altLang="ko-KR" sz="14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Sales :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스키 판매액</a:t>
            </a:r>
            <a:endParaRPr lang="en-US" altLang="ko-KR" sz="14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PDI :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개인의 가처분소득</a:t>
            </a:r>
            <a:endParaRPr lang="en-US" altLang="ko-KR" sz="14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92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1. </a:t>
            </a:r>
            <a:r>
              <a:rPr lang="ko-KR" altLang="en-US" dirty="0" smtClean="0"/>
              <a:t>급료조사 데이터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5345896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변수 설명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gray">
          <a:xfrm>
            <a:off x="5180631" y="2581418"/>
            <a:ext cx="2757040" cy="3000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S :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급료</a:t>
            </a:r>
            <a:endParaRPr lang="en-US" altLang="ko-KR" sz="14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X :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경력연수</a:t>
            </a:r>
            <a:endParaRPr lang="en-US" altLang="ko-KR" sz="14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E :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교육수준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고졸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대학 학부졸업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b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그 이상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M :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관리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관리책임이 있는 사람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b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그렇지 않은 사람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1552122"/>
            <a:ext cx="6896100" cy="6096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9397" y="2173734"/>
            <a:ext cx="1029019" cy="42379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8012" y="2170347"/>
            <a:ext cx="1096718" cy="424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71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4. </a:t>
            </a:r>
            <a:r>
              <a:rPr lang="ko-KR" altLang="en-US" dirty="0" smtClean="0"/>
              <a:t>계절성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53541" y="966659"/>
            <a:ext cx="7866675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그래프를 통한 탐색</a:t>
            </a:r>
            <a:endParaRPr lang="en-US" altLang="ko-KR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07" y="2705904"/>
            <a:ext cx="4300755" cy="322556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796" y="2705905"/>
            <a:ext cx="4300755" cy="322556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7865" y="1850038"/>
            <a:ext cx="1676400" cy="7524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0346" y="1850038"/>
            <a:ext cx="16859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0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4. </a:t>
            </a:r>
            <a:r>
              <a:rPr lang="ko-KR" altLang="en-US" dirty="0" smtClean="0"/>
              <a:t>계절성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53541" y="966659"/>
            <a:ext cx="7866675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계절성의 특성을 지우는 지시변수 생성</a:t>
            </a:r>
            <a:endParaRPr lang="en-US" altLang="ko-KR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41" y="3590796"/>
            <a:ext cx="3714750" cy="19335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341" y="1747989"/>
            <a:ext cx="2343150" cy="8858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9341" y="2739982"/>
            <a:ext cx="1895475" cy="4381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1608" y="3728908"/>
            <a:ext cx="3733800" cy="16573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6483" y="2668544"/>
            <a:ext cx="1924050" cy="58102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53541" y="4760674"/>
            <a:ext cx="3714750" cy="2228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95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4. </a:t>
            </a:r>
            <a:r>
              <a:rPr lang="ko-KR" altLang="en-US" dirty="0" smtClean="0"/>
              <a:t>계절성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53541" y="966659"/>
            <a:ext cx="7866675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표준화잔차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대 각 변수 그래프 탐색 </a:t>
            </a:r>
            <a:endParaRPr lang="en-US" altLang="ko-KR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351" y="2216880"/>
            <a:ext cx="1504950" cy="10382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352" y="1466593"/>
            <a:ext cx="3231221" cy="242341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77" y="3933258"/>
            <a:ext cx="3231221" cy="242341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352" y="3933258"/>
            <a:ext cx="3231221" cy="242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89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4. </a:t>
            </a:r>
            <a:r>
              <a:rPr lang="ko-KR" altLang="en-US" dirty="0" smtClean="0"/>
              <a:t>계절성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53541" y="966659"/>
            <a:ext cx="7866675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지시변수 통합 후 </a:t>
            </a:r>
            <a:r>
              <a:rPr lang="ko-KR" altLang="en-US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재적합</a:t>
            </a:r>
            <a:endParaRPr lang="en-US" altLang="ko-KR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98" y="1558798"/>
            <a:ext cx="3733800" cy="5619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1563" y="2448866"/>
            <a:ext cx="1971675" cy="7334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541" y="3510384"/>
            <a:ext cx="3743325" cy="14287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285" y="3326325"/>
            <a:ext cx="3909777" cy="293233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9206" y="2448866"/>
            <a:ext cx="16764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08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4. </a:t>
            </a:r>
            <a:r>
              <a:rPr lang="ko-KR" altLang="en-US" dirty="0" smtClean="0"/>
              <a:t>계절성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53541" y="966659"/>
            <a:ext cx="7866675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표준화잔차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대 각 변수 그래프 </a:t>
            </a:r>
            <a:r>
              <a:rPr lang="ko-KR" altLang="en-US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재탐색</a:t>
            </a:r>
            <a:endParaRPr lang="en-US" altLang="ko-KR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556" y="1799839"/>
            <a:ext cx="1590675" cy="8858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01" y="3089530"/>
            <a:ext cx="3909777" cy="29323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522" y="3089530"/>
            <a:ext cx="3909777" cy="293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78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5. </a:t>
            </a:r>
            <a:r>
              <a:rPr lang="ko-KR" altLang="en-US" dirty="0" smtClean="0"/>
              <a:t>연습예제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1" y="1075952"/>
            <a:ext cx="832799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학생들의 키와 몸무게의 관계를 연구하고자 한다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몸무게가 반응변수로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키가 예측변수로 취해졌다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</a:p>
          <a:p>
            <a:pPr eaLnBrk="0" hangingPunct="0">
              <a:spcBef>
                <a:spcPct val="0"/>
              </a:spcBef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class_data.txt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파일을 통해 </a:t>
            </a:r>
            <a:r>
              <a:rPr lang="en-US" altLang="ko-KR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work.class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데이터 셋을 생성한 후 아래 물음에 답하여라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algn="ctr" eaLnBrk="0" hangingPunct="0">
              <a:spcBef>
                <a:spcPct val="0"/>
              </a:spcBef>
            </a:pP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변수 설명 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나이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년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),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키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인치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),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체중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파운드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),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성별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여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:1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남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:0)</a:t>
            </a:r>
            <a:endParaRPr lang="en-US" altLang="ko-KR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53541" y="2800415"/>
            <a:ext cx="7957361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0"/>
              </a:spcBef>
              <a:buFont typeface="+mj-lt"/>
              <a:buAutoNum type="arabicPeriod"/>
            </a:pPr>
            <a:r>
              <a:rPr lang="ko-KR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몸무게와 키에 관한 </a:t>
            </a:r>
            <a:r>
              <a:rPr lang="ko-KR" altLang="en-US" sz="1600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산점도를</a:t>
            </a:r>
            <a:r>
              <a:rPr lang="ko-KR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그리고 성별에 따른 회귀직선을 추가하여라</a:t>
            </a:r>
            <a:r>
              <a:rPr lang="en-US" altLang="ko-KR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342900" indent="-342900" eaLnBrk="0" hangingPunct="0">
              <a:spcBef>
                <a:spcPct val="0"/>
              </a:spcBef>
              <a:buFont typeface="+mj-lt"/>
              <a:buAutoNum type="arabicPeriod"/>
            </a:pPr>
            <a:endParaRPr lang="en-US" altLang="ko-KR" sz="1600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ct val="0"/>
              </a:spcBef>
              <a:buFont typeface="+mj-lt"/>
              <a:buAutoNum type="arabicPeriod"/>
            </a:pPr>
            <a:r>
              <a:rPr lang="ko-KR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몸무게를 반응변수로 키와 성별이 포함된 회귀모형을 </a:t>
            </a:r>
            <a:r>
              <a:rPr lang="ko-KR" altLang="en-US" sz="1600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적합시키고</a:t>
            </a:r>
            <a:r>
              <a:rPr lang="en-US" altLang="ko-KR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r>
              <a:rPr lang="ko-KR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키와 성별이 몸무게에 영향을 미치는지 설명하여라</a:t>
            </a:r>
            <a:r>
              <a:rPr lang="en-US" altLang="ko-KR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342900" indent="-342900" eaLnBrk="0" hangingPunct="0">
              <a:spcBef>
                <a:spcPct val="0"/>
              </a:spcBef>
              <a:buFont typeface="+mj-lt"/>
              <a:buAutoNum type="arabicPeriod"/>
            </a:pPr>
            <a:endParaRPr lang="en-US" altLang="ko-KR" sz="16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ct val="0"/>
              </a:spcBef>
              <a:buFont typeface="+mj-lt"/>
              <a:buAutoNum type="arabicPeriod"/>
            </a:pPr>
            <a:r>
              <a:rPr lang="en-US" altLang="ko-KR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ko-KR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번에서 적합한 모형을 바탕으로 </a:t>
            </a:r>
            <a:r>
              <a:rPr lang="ko-KR" altLang="en-US" sz="1600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표준화잔차와</a:t>
            </a:r>
            <a:r>
              <a:rPr lang="ko-KR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각 변수 사이의 그래프를 </a:t>
            </a:r>
            <a:r>
              <a:rPr lang="ko-KR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그리고</a:t>
            </a:r>
            <a:r>
              <a:rPr lang="en-US" altLang="ko-KR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키와 성별 사이의 </a:t>
            </a:r>
            <a:r>
              <a:rPr lang="en-US" altLang="ko-KR" sz="1600" b="1" dirty="0">
                <a:solidFill>
                  <a:srgbClr val="000000"/>
                </a:solidFill>
                <a:latin typeface="Arial" panose="020B0604020202020204" pitchFamily="34" charset="0"/>
              </a:rPr>
              <a:t>interaction</a:t>
            </a:r>
            <a:r>
              <a:rPr lang="ko-KR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이 </a:t>
            </a:r>
            <a:r>
              <a:rPr lang="ko-KR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필요한가에 대해 설명하여라</a:t>
            </a:r>
            <a:r>
              <a:rPr lang="en-US" altLang="ko-KR" sz="1600" b="1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342900" indent="-342900" eaLnBrk="0" hangingPunct="0">
              <a:spcBef>
                <a:spcPct val="0"/>
              </a:spcBef>
              <a:buFont typeface="+mj-lt"/>
              <a:buAutoNum type="arabicPeriod"/>
            </a:pPr>
            <a:endParaRPr lang="en-US" altLang="ko-KR" sz="1600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ct val="0"/>
              </a:spcBef>
              <a:buFont typeface="+mj-lt"/>
              <a:buAutoNum type="arabicPeriod"/>
            </a:pPr>
            <a:r>
              <a:rPr lang="en-US" altLang="ko-KR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interaction term</a:t>
            </a:r>
            <a:r>
              <a:rPr lang="ko-KR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을 추가한 모형을 </a:t>
            </a:r>
            <a:r>
              <a:rPr lang="ko-KR" altLang="en-US" sz="1600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적합시키고</a:t>
            </a:r>
            <a:r>
              <a:rPr lang="en-US" altLang="ko-KR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, interaction term</a:t>
            </a:r>
            <a:r>
              <a:rPr lang="ko-KR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이 유의한지 판단하여라</a:t>
            </a:r>
            <a:r>
              <a:rPr lang="en-US" altLang="ko-KR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만약 유의하지 않다면 제거하여라</a:t>
            </a:r>
            <a:r>
              <a:rPr lang="en-US" altLang="ko-KR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342900" indent="-342900" eaLnBrk="0" hangingPunct="0">
              <a:spcBef>
                <a:spcPct val="0"/>
              </a:spcBef>
              <a:buFont typeface="+mj-lt"/>
              <a:buAutoNum type="arabicPeriod"/>
            </a:pPr>
            <a:endParaRPr lang="en-US" altLang="ko-KR" sz="16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ct val="0"/>
              </a:spcBef>
              <a:buFont typeface="+mj-lt"/>
              <a:buAutoNum type="arabicPeriod"/>
            </a:pPr>
            <a:r>
              <a:rPr lang="ko-KR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최종적으로 얻은 회귀모형으로부터</a:t>
            </a:r>
            <a:r>
              <a:rPr lang="en-US" altLang="ko-KR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r>
              <a:rPr lang="ko-KR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몸무게를 예측하기 위한 변수로서 나이를 포함시켜야 하는가에 대해 판단하여라</a:t>
            </a:r>
            <a:r>
              <a:rPr lang="en-US" altLang="ko-KR" sz="1600" b="1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ko-KR" sz="16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48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1. </a:t>
            </a:r>
            <a:r>
              <a:rPr lang="ko-KR" altLang="en-US" dirty="0" smtClean="0"/>
              <a:t>급료조사 데이터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5345896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가변수들을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사용한 회귀모형 적합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35" y="2170333"/>
            <a:ext cx="1819275" cy="742950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985880"/>
              </p:ext>
            </p:extLst>
          </p:nvPr>
        </p:nvGraphicFramePr>
        <p:xfrm>
          <a:off x="4442324" y="1830086"/>
          <a:ext cx="3912973" cy="14833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25502"/>
                <a:gridCol w="1265097"/>
                <a:gridCol w="102237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 (</a:t>
                      </a:r>
                      <a:r>
                        <a:rPr lang="ko-KR" altLang="en-US" dirty="0" smtClean="0"/>
                        <a:t>교육수준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(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고졸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en-US" altLang="ko-KR" baseline="0" dirty="0" smtClean="0"/>
                        <a:t> (</a:t>
                      </a:r>
                      <a:r>
                        <a:rPr lang="ko-KR" altLang="en-US" baseline="0" dirty="0" smtClean="0"/>
                        <a:t>대졸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 (</a:t>
                      </a:r>
                      <a:r>
                        <a:rPr lang="ko-KR" altLang="en-US" dirty="0" smtClean="0"/>
                        <a:t>그 이상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오른쪽 화살표 12"/>
          <p:cNvSpPr/>
          <p:nvPr/>
        </p:nvSpPr>
        <p:spPr>
          <a:xfrm>
            <a:off x="3550738" y="2400644"/>
            <a:ext cx="276606" cy="28232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1911" y="3888130"/>
            <a:ext cx="3733800" cy="1914525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3550738" y="4704228"/>
            <a:ext cx="276606" cy="28232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097" y="4635842"/>
            <a:ext cx="21145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61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2. </a:t>
            </a:r>
            <a:r>
              <a:rPr lang="ko-KR" altLang="en-US" dirty="0" smtClean="0"/>
              <a:t>상호작용변수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5345896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[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그림 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5.1] </a:t>
            </a:r>
            <a:r>
              <a:rPr lang="ko-KR" altLang="en-US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표준화잔차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대 경력연수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(X)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299" y="2925719"/>
            <a:ext cx="1924050" cy="13525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775" y="2088034"/>
            <a:ext cx="2095500" cy="7239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331" y="1910628"/>
            <a:ext cx="5203913" cy="390293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775" y="4392054"/>
            <a:ext cx="24193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8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2. </a:t>
            </a:r>
            <a:r>
              <a:rPr lang="ko-KR" altLang="en-US" dirty="0" smtClean="0"/>
              <a:t>상호작용변수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5345896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[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그림 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5.2] </a:t>
            </a:r>
            <a:r>
              <a:rPr lang="ko-KR" altLang="en-US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표준화잔차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대 교육수준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-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관리의 조합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299" y="2925719"/>
            <a:ext cx="1924050" cy="13525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775" y="2088034"/>
            <a:ext cx="2095500" cy="7239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144" y="4392054"/>
            <a:ext cx="2952750" cy="8858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747" y="1967976"/>
            <a:ext cx="4730830" cy="354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9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2. </a:t>
            </a:r>
            <a:r>
              <a:rPr lang="ko-KR" altLang="en-US" dirty="0" smtClean="0"/>
              <a:t>상호작용변수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5345896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교호작용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(interaction)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을 고려한 회귀모형 </a:t>
            </a:r>
            <a:r>
              <a:rPr lang="ko-KR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적합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337" y="2194654"/>
            <a:ext cx="1047750" cy="8858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430" y="3843372"/>
            <a:ext cx="3724275" cy="24098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887" y="4838734"/>
            <a:ext cx="2152650" cy="419100"/>
          </a:xfrm>
          <a:prstGeom prst="rect">
            <a:avLst/>
          </a:prstGeom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907890"/>
              </p:ext>
            </p:extLst>
          </p:nvPr>
        </p:nvGraphicFramePr>
        <p:xfrm>
          <a:off x="4127158" y="1692721"/>
          <a:ext cx="4228140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45628"/>
                <a:gridCol w="845628"/>
                <a:gridCol w="845628"/>
                <a:gridCol w="845628"/>
                <a:gridCol w="84562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E1*M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E2*M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오른쪽 화살표 12"/>
          <p:cNvSpPr/>
          <p:nvPr/>
        </p:nvSpPr>
        <p:spPr>
          <a:xfrm>
            <a:off x="3550738" y="2496403"/>
            <a:ext cx="276606" cy="28232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3550738" y="4907120"/>
            <a:ext cx="276606" cy="28232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56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29" y="1881187"/>
            <a:ext cx="5203913" cy="390293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2. </a:t>
            </a:r>
            <a:r>
              <a:rPr lang="ko-KR" altLang="en-US" dirty="0" smtClean="0"/>
              <a:t>상호작용변수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1" y="966659"/>
            <a:ext cx="6515669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[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그림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5.3] </a:t>
            </a:r>
            <a:r>
              <a:rPr lang="ko-KR" altLang="en-US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표준화잔차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대 경력연수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(X) :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확장된 모형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954" y="2535065"/>
            <a:ext cx="2162175" cy="7334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954" y="3476882"/>
            <a:ext cx="2657475" cy="8763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00216" y="4898893"/>
            <a:ext cx="2814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관측개체 </a:t>
            </a:r>
            <a:r>
              <a:rPr lang="en-US" altLang="ko-KR" dirty="0" smtClean="0"/>
              <a:t>33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특이값</a:t>
            </a:r>
            <a:r>
              <a:rPr lang="en-US" altLang="ko-KR" dirty="0" smtClean="0"/>
              <a:t>(outlier)</a:t>
            </a:r>
            <a:r>
              <a:rPr lang="ko-KR" altLang="en-US" dirty="0" smtClean="0"/>
              <a:t>으로 판명 → 제외</a:t>
            </a:r>
            <a:endParaRPr lang="ko-KR" altLang="en-US" dirty="0"/>
          </a:p>
        </p:txBody>
      </p:sp>
      <p:cxnSp>
        <p:nvCxnSpPr>
          <p:cNvPr id="19" name="꺾인 연결선 18"/>
          <p:cNvCxnSpPr>
            <a:stCxn id="14" idx="3"/>
            <a:endCxn id="24" idx="2"/>
          </p:cNvCxnSpPr>
          <p:nvPr/>
        </p:nvCxnSpPr>
        <p:spPr>
          <a:xfrm flipV="1">
            <a:off x="3514429" y="4822654"/>
            <a:ext cx="2725138" cy="399405"/>
          </a:xfrm>
          <a:prstGeom prst="bentConnector3">
            <a:avLst>
              <a:gd name="adj1" fmla="val 4697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6239567" y="4628465"/>
            <a:ext cx="388377" cy="388377"/>
          </a:xfrm>
          <a:prstGeom prst="ellipse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52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2. </a:t>
            </a:r>
            <a:r>
              <a:rPr lang="ko-KR" altLang="en-US" dirty="0" smtClean="0"/>
              <a:t>상호작용변수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1" y="966659"/>
            <a:ext cx="6515669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관측개체 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33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을 제외한 </a:t>
            </a:r>
            <a:r>
              <a:rPr lang="ko-KR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회귀모형 적합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420" y="2149778"/>
            <a:ext cx="3733800" cy="2428875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307" y="3067471"/>
            <a:ext cx="2362200" cy="561975"/>
          </a:xfrm>
          <a:prstGeom prst="rect">
            <a:avLst/>
          </a:prstGeom>
        </p:spPr>
      </p:pic>
      <p:sp>
        <p:nvSpPr>
          <p:cNvPr id="41" name="오른쪽 화살표 40"/>
          <p:cNvSpPr/>
          <p:nvPr/>
        </p:nvSpPr>
        <p:spPr>
          <a:xfrm>
            <a:off x="3757660" y="3207295"/>
            <a:ext cx="276606" cy="28232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92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2. </a:t>
            </a:r>
            <a:r>
              <a:rPr lang="ko-KR" altLang="en-US" dirty="0" smtClean="0"/>
              <a:t>상호작용변수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1" y="966659"/>
            <a:ext cx="7866675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[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그림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5.4] </a:t>
            </a:r>
            <a:r>
              <a:rPr lang="ko-KR" altLang="en-US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표준화잔차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대 경력연수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(X) :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확장된 모형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관측개체 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33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제외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41" y="2521293"/>
            <a:ext cx="2371725" cy="876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3541" y="3691838"/>
            <a:ext cx="3952875" cy="7429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244" y="1958967"/>
            <a:ext cx="4730830" cy="354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53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1325385</TotalTime>
  <Words>567</Words>
  <Application>Microsoft Office PowerPoint</Application>
  <PresentationFormat>화면 슬라이드 쇼(4:3)</PresentationFormat>
  <Paragraphs>152</Paragraphs>
  <Slides>25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HY헤드라인M</vt:lpstr>
      <vt:lpstr>맑은 고딕</vt:lpstr>
      <vt:lpstr>Arial</vt:lpstr>
      <vt:lpstr>Calibri</vt:lpstr>
      <vt:lpstr>Calibri Light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Beom</dc:creator>
  <cp:lastModifiedBy>Beom</cp:lastModifiedBy>
  <cp:revision>198</cp:revision>
  <dcterms:created xsi:type="dcterms:W3CDTF">2015-09-01T05:25:17Z</dcterms:created>
  <dcterms:modified xsi:type="dcterms:W3CDTF">2015-11-24T12:58:11Z</dcterms:modified>
</cp:coreProperties>
</file>