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53"/>
  </p:notesMasterIdLst>
  <p:sldIdLst>
    <p:sldId id="566" r:id="rId2"/>
    <p:sldId id="567" r:id="rId3"/>
    <p:sldId id="568" r:id="rId4"/>
    <p:sldId id="569" r:id="rId5"/>
    <p:sldId id="570" r:id="rId6"/>
    <p:sldId id="571" r:id="rId7"/>
    <p:sldId id="572" r:id="rId8"/>
    <p:sldId id="573" r:id="rId9"/>
    <p:sldId id="574" r:id="rId10"/>
    <p:sldId id="575" r:id="rId11"/>
    <p:sldId id="576" r:id="rId12"/>
    <p:sldId id="577" r:id="rId13"/>
    <p:sldId id="578" r:id="rId14"/>
    <p:sldId id="579" r:id="rId15"/>
    <p:sldId id="580" r:id="rId16"/>
    <p:sldId id="581" r:id="rId17"/>
    <p:sldId id="582" r:id="rId18"/>
    <p:sldId id="583" r:id="rId19"/>
    <p:sldId id="584" r:id="rId20"/>
    <p:sldId id="585" r:id="rId21"/>
    <p:sldId id="586" r:id="rId22"/>
    <p:sldId id="587" r:id="rId23"/>
    <p:sldId id="588" r:id="rId24"/>
    <p:sldId id="589" r:id="rId25"/>
    <p:sldId id="590" r:id="rId26"/>
    <p:sldId id="591" r:id="rId27"/>
    <p:sldId id="592" r:id="rId28"/>
    <p:sldId id="593" r:id="rId29"/>
    <p:sldId id="594" r:id="rId30"/>
    <p:sldId id="617" r:id="rId31"/>
    <p:sldId id="595" r:id="rId32"/>
    <p:sldId id="596" r:id="rId33"/>
    <p:sldId id="597" r:id="rId34"/>
    <p:sldId id="598" r:id="rId35"/>
    <p:sldId id="599" r:id="rId36"/>
    <p:sldId id="600" r:id="rId37"/>
    <p:sldId id="601" r:id="rId38"/>
    <p:sldId id="602" r:id="rId39"/>
    <p:sldId id="603" r:id="rId40"/>
    <p:sldId id="604" r:id="rId41"/>
    <p:sldId id="605" r:id="rId42"/>
    <p:sldId id="606" r:id="rId43"/>
    <p:sldId id="607" r:id="rId44"/>
    <p:sldId id="608" r:id="rId45"/>
    <p:sldId id="609" r:id="rId46"/>
    <p:sldId id="610" r:id="rId47"/>
    <p:sldId id="611" r:id="rId48"/>
    <p:sldId id="612" r:id="rId49"/>
    <p:sldId id="613" r:id="rId50"/>
    <p:sldId id="614" r:id="rId51"/>
    <p:sldId id="616" r:id="rId52"/>
  </p:sldIdLst>
  <p:sldSz cx="9144000" cy="6858000" type="screen4x3"/>
  <p:notesSz cx="7099300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1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1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1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1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33"/>
    <a:srgbClr val="008080"/>
    <a:srgbClr val="800080"/>
    <a:srgbClr val="006600"/>
    <a:srgbClr val="FF0000"/>
    <a:srgbClr val="000099"/>
    <a:srgbClr val="0099FF"/>
    <a:srgbClr val="00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78" autoAdjust="0"/>
    <p:restoredTop sz="93988" autoAdjust="0"/>
  </p:normalViewPr>
  <p:slideViewPr>
    <p:cSldViewPr>
      <p:cViewPr varScale="1">
        <p:scale>
          <a:sx n="109" d="100"/>
          <a:sy n="109" d="100"/>
        </p:scale>
        <p:origin x="-1836" y="-84"/>
      </p:cViewPr>
      <p:guideLst>
        <p:guide orient="horz" pos="2160"/>
        <p:guide orient="horz" pos="768"/>
        <p:guide orient="horz" pos="4224"/>
        <p:guide orient="horz" pos="3744"/>
        <p:guide pos="2880"/>
        <p:guide pos="86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8" d="100"/>
          <a:sy n="78" d="100"/>
        </p:scale>
        <p:origin x="-4014" y="-108"/>
      </p:cViewPr>
      <p:guideLst>
        <p:guide orient="horz" pos="3223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png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83" tIns="47741" rIns="95483" bIns="47741" numCol="1" anchor="t" anchorCtr="0" compatLnSpc="1">
            <a:prstTxWarp prst="textNoShape">
              <a:avLst/>
            </a:prstTxWarp>
          </a:bodyPr>
          <a:lstStyle>
            <a:lvl1pPr defTabSz="953544">
              <a:defRPr sz="1200">
                <a:latin typeface="Arial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4313" y="0"/>
            <a:ext cx="3074987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83" tIns="47741" rIns="95483" bIns="47741" numCol="1" anchor="t" anchorCtr="0" compatLnSpc="1">
            <a:prstTxWarp prst="textNoShape">
              <a:avLst/>
            </a:prstTxWarp>
          </a:bodyPr>
          <a:lstStyle>
            <a:lvl1pPr algn="r" defTabSz="953544">
              <a:defRPr sz="1200">
                <a:latin typeface="Arial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6513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7738" y="4860925"/>
            <a:ext cx="520382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83" tIns="47741" rIns="95483" bIns="4774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 smtClean="0"/>
              <a:t>Click to edit Master text styles</a:t>
            </a:r>
          </a:p>
          <a:p>
            <a:pPr lvl="1"/>
            <a:r>
              <a:rPr lang="en-US" altLang="ko-KR" noProof="0" smtClean="0"/>
              <a:t>Second level</a:t>
            </a:r>
          </a:p>
          <a:p>
            <a:pPr lvl="2"/>
            <a:r>
              <a:rPr lang="en-US" altLang="ko-KR" noProof="0" smtClean="0"/>
              <a:t>Third level</a:t>
            </a:r>
          </a:p>
          <a:p>
            <a:pPr lvl="3"/>
            <a:r>
              <a:rPr lang="en-US" altLang="ko-KR" noProof="0" smtClean="0"/>
              <a:t>Fourth level</a:t>
            </a:r>
          </a:p>
          <a:p>
            <a:pPr lvl="4"/>
            <a:r>
              <a:rPr lang="en-US" altLang="ko-KR" noProof="0" smtClean="0"/>
              <a:t>Fifth level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83" tIns="47741" rIns="95483" bIns="47741" numCol="1" anchor="b" anchorCtr="0" compatLnSpc="1">
            <a:prstTxWarp prst="textNoShape">
              <a:avLst/>
            </a:prstTxWarp>
          </a:bodyPr>
          <a:lstStyle>
            <a:lvl1pPr defTabSz="953544">
              <a:defRPr sz="1200">
                <a:latin typeface="Arial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4313" y="9723438"/>
            <a:ext cx="3074987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83" tIns="47741" rIns="95483" bIns="47741" numCol="1" anchor="b" anchorCtr="0" compatLnSpc="1">
            <a:prstTxWarp prst="textNoShape">
              <a:avLst/>
            </a:prstTxWarp>
          </a:bodyPr>
          <a:lstStyle>
            <a:lvl1pPr algn="r" defTabSz="953544">
              <a:defRPr sz="1200">
                <a:latin typeface="Arial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fld id="{0FABCF4C-7AB3-4494-B9B3-A9B0492196D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712227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25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525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525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525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525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617DF78-FE3E-41DD-A537-D29B4C74AEEE}" type="slidenum">
              <a:rPr lang="ko-KR" altLang="en-US" sz="1200" smtClean="0">
                <a:latin typeface="Arial" charset="0"/>
                <a:ea typeface="굴림" charset="-127"/>
              </a:rPr>
              <a:pPr/>
              <a:t>1</a:t>
            </a:fld>
            <a:endParaRPr lang="en-US" altLang="ko-KR" sz="1200" smtClean="0">
              <a:latin typeface="Arial" charset="0"/>
              <a:ea typeface="굴림" charset="-127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>
              <a:ea typeface="굴림" charset="-127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Ads_templateFlattened0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6" descr="bar_blank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889"/>
          <a:stretch>
            <a:fillRect/>
          </a:stretch>
        </p:blipFill>
        <p:spPr bwMode="auto">
          <a:xfrm>
            <a:off x="0" y="0"/>
            <a:ext cx="9144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 descr="CK0056_5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75" y="4267200"/>
            <a:ext cx="2819400" cy="227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011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886200" y="3124200"/>
            <a:ext cx="5259388" cy="609600"/>
          </a:xfrm>
        </p:spPr>
        <p:txBody>
          <a:bodyPr anchor="b"/>
          <a:lstStyle>
            <a:lvl1pPr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 altLang="ko-KR"/>
              <a:t>Click to edit Master title style</a:t>
            </a:r>
          </a:p>
        </p:txBody>
      </p:sp>
      <p:sp>
        <p:nvSpPr>
          <p:cNvPr id="9011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810000" y="4191000"/>
            <a:ext cx="5334000" cy="1752600"/>
          </a:xfrm>
        </p:spPr>
        <p:txBody>
          <a:bodyPr/>
          <a:lstStyle>
            <a:lvl1pPr>
              <a:defRPr sz="4400" b="1">
                <a:solidFill>
                  <a:srgbClr val="003399"/>
                </a:solidFill>
                <a:latin typeface="Arial Narrow" pitchFamily="34" charset="0"/>
              </a:defRPr>
            </a:lvl1pPr>
          </a:lstStyle>
          <a:p>
            <a:r>
              <a:rPr lang="en-US" altLang="ko-KR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5100565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AB1AF9-6C15-48C1-B07B-A982A7FA14DD}" type="slidenum">
              <a:rPr lang="ko-KR" altLang="en-US"/>
              <a:pPr>
                <a:defRPr/>
              </a:pPr>
              <a:t>‹#›</a:t>
            </a:fld>
            <a:endParaRPr lang="en-US" altLang="ko-KR" b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120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029450" y="457200"/>
            <a:ext cx="2114550" cy="56388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457200"/>
            <a:ext cx="6191250" cy="56388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5BE670-DD3A-4DE9-8653-A336F667AEB9}" type="slidenum">
              <a:rPr lang="ko-KR" altLang="en-US"/>
              <a:pPr>
                <a:defRPr/>
              </a:pPr>
              <a:t>‹#›</a:t>
            </a:fld>
            <a:endParaRPr lang="en-US" altLang="ko-KR" b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0173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ea typeface="함초롬돋움 LVT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itchFamily="2" charset="2"/>
              <a:buChar char="§"/>
              <a:defRPr baseline="0">
                <a:ea typeface="함초롬돋움" pitchFamily="18" charset="-127"/>
              </a:defRPr>
            </a:lvl1pPr>
            <a:lvl2pPr marL="792000">
              <a:defRPr sz="1800" baseline="0">
                <a:ea typeface="함초롬돋움" pitchFamily="18" charset="-127"/>
              </a:defRPr>
            </a:lvl2pPr>
            <a:lvl3pPr marL="1188000" indent="-341313">
              <a:buFont typeface="Wingdings" pitchFamily="2" charset="2"/>
              <a:buChar char="§"/>
              <a:defRPr sz="1600" baseline="0">
                <a:ea typeface="함초롬돋움" pitchFamily="18" charset="-127"/>
              </a:defRPr>
            </a:lvl3pPr>
            <a:lvl4pPr marL="1584000">
              <a:defRPr sz="1400" baseline="0">
                <a:ea typeface="함초롬돋움" pitchFamily="18" charset="-127"/>
              </a:defRPr>
            </a:lvl4pPr>
            <a:lvl5pPr marL="1980000" indent="-342900">
              <a:buFont typeface="Wingdings" pitchFamily="2" charset="2"/>
              <a:buChar char="§"/>
              <a:defRPr sz="1200" baseline="0">
                <a:ea typeface="함초롬돋움" pitchFamily="18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7925D7-1F1C-41CE-88BA-A6C6073CF281}" type="slidenum">
              <a:rPr lang="ko-KR" altLang="en-US"/>
              <a:pPr>
                <a:defRPr/>
              </a:pPr>
              <a:t>‹#›</a:t>
            </a:fld>
            <a:endParaRPr lang="en-US" altLang="ko-KR" b="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63344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8F411E-FB16-4B4B-967E-9AAF62C581C3}" type="slidenum">
              <a:rPr lang="ko-KR" altLang="en-US"/>
              <a:pPr>
                <a:defRPr/>
              </a:pPr>
              <a:t>‹#›</a:t>
            </a:fld>
            <a:endParaRPr lang="en-US" altLang="ko-KR" b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0601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48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86300" y="1219200"/>
            <a:ext cx="3848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28B98B-85F9-4082-B780-60B0599C7254}" type="slidenum">
              <a:rPr lang="ko-KR" altLang="en-US"/>
              <a:pPr>
                <a:defRPr/>
              </a:pPr>
              <a:t>‹#›</a:t>
            </a:fld>
            <a:endParaRPr lang="en-US" altLang="ko-KR" b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5679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9EF477-B06D-4A24-874A-3BD660C0CA95}" type="slidenum">
              <a:rPr lang="ko-KR" altLang="en-US"/>
              <a:pPr>
                <a:defRPr/>
              </a:pPr>
              <a:t>‹#›</a:t>
            </a:fld>
            <a:endParaRPr lang="en-US" altLang="ko-KR" b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3077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F5AC08-6DA1-4121-A7A5-8FB9836A87AD}" type="slidenum">
              <a:rPr lang="ko-KR" altLang="en-US"/>
              <a:pPr>
                <a:defRPr/>
              </a:pPr>
              <a:t>‹#›</a:t>
            </a:fld>
            <a:endParaRPr lang="en-US" altLang="ko-KR" b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7754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83CDD0-2456-490D-A439-58875D905B59}" type="slidenum">
              <a:rPr lang="ko-KR" altLang="en-US"/>
              <a:pPr>
                <a:defRPr/>
              </a:pPr>
              <a:t>‹#›</a:t>
            </a:fld>
            <a:endParaRPr lang="en-US" altLang="ko-KR" b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3412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9ED1B5-A959-45B3-98CC-F414AB07CC0B}" type="slidenum">
              <a:rPr lang="ko-KR" altLang="en-US"/>
              <a:pPr>
                <a:defRPr/>
              </a:pPr>
              <a:t>‹#›</a:t>
            </a:fld>
            <a:endParaRPr lang="en-US" altLang="ko-KR" b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1377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7CBE33-2F45-42D0-8A35-5F279449E15D}" type="slidenum">
              <a:rPr lang="ko-KR" altLang="en-US"/>
              <a:pPr>
                <a:defRPr/>
              </a:pPr>
              <a:t>‹#›</a:t>
            </a:fld>
            <a:endParaRPr lang="en-US" altLang="ko-KR" b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0688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457200"/>
            <a:ext cx="84582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Title text should go here--one line only</a:t>
            </a:r>
            <a:br>
              <a:rPr lang="en-US" altLang="ko-KR" smtClean="0"/>
            </a:br>
            <a:endParaRPr lang="en-US" altLang="ko-KR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19200"/>
            <a:ext cx="7848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  <a:p>
            <a:pPr lvl="4"/>
            <a:r>
              <a:rPr lang="en-US" altLang="ko-KR" smtClean="0"/>
              <a:t>sixth level</a:t>
            </a:r>
          </a:p>
          <a:p>
            <a:pPr lvl="4"/>
            <a:r>
              <a:rPr lang="en-US" altLang="ko-KR" smtClean="0"/>
              <a:t>seventh level</a:t>
            </a:r>
          </a:p>
          <a:p>
            <a:pPr lvl="4"/>
            <a:r>
              <a:rPr lang="en-US" altLang="ko-KR" smtClean="0"/>
              <a:t>eighth level</a:t>
            </a:r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267200" y="6477000"/>
            <a:ext cx="533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 b="1">
                <a:latin typeface="+mn-lt"/>
                <a:ea typeface="굴림" pitchFamily="50" charset="-127"/>
              </a:defRPr>
            </a:lvl1pPr>
          </a:lstStyle>
          <a:p>
            <a:pPr>
              <a:defRPr/>
            </a:pPr>
            <a:fld id="{AC617C38-C653-44EE-A225-0296C441F60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1029" name="Picture 5" descr="bar_blank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889"/>
          <a:stretch>
            <a:fillRect/>
          </a:stretch>
        </p:blipFill>
        <p:spPr bwMode="auto">
          <a:xfrm>
            <a:off x="0" y="0"/>
            <a:ext cx="9144000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Rectangle 13"/>
          <p:cNvSpPr>
            <a:spLocks noChangeArrowheads="1"/>
          </p:cNvSpPr>
          <p:nvPr userDrawn="1"/>
        </p:nvSpPr>
        <p:spPr bwMode="auto">
          <a:xfrm flipV="1">
            <a:off x="1588" y="1028700"/>
            <a:ext cx="9142412" cy="36513"/>
          </a:xfrm>
          <a:prstGeom prst="rect">
            <a:avLst/>
          </a:prstGeom>
          <a:gradFill rotWithShape="0">
            <a:gsLst>
              <a:gs pos="0">
                <a:srgbClr val="000099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>
              <a:ea typeface="굴림" charset="-127"/>
            </a:endParaRPr>
          </a:p>
        </p:txBody>
      </p:sp>
      <p:sp>
        <p:nvSpPr>
          <p:cNvPr id="1032" name="Text Box 14"/>
          <p:cNvSpPr txBox="1">
            <a:spLocks noChangeArrowheads="1"/>
          </p:cNvSpPr>
          <p:nvPr userDrawn="1"/>
        </p:nvSpPr>
        <p:spPr bwMode="auto">
          <a:xfrm>
            <a:off x="61913" y="6459538"/>
            <a:ext cx="304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ko-KR" sz="1400" dirty="0" smtClean="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</a:rPr>
              <a:t>Chapter 10</a:t>
            </a:r>
          </a:p>
        </p:txBody>
      </p:sp>
      <p:sp>
        <p:nvSpPr>
          <p:cNvPr id="1033" name="Rectangle 15"/>
          <p:cNvSpPr>
            <a:spLocks noChangeArrowheads="1"/>
          </p:cNvSpPr>
          <p:nvPr userDrawn="1"/>
        </p:nvSpPr>
        <p:spPr bwMode="auto">
          <a:xfrm flipV="1">
            <a:off x="0" y="6338888"/>
            <a:ext cx="9142413" cy="36512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>
              <a:ea typeface="굴림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  <p:sldLayoutId id="2147483813" r:id="rId4"/>
    <p:sldLayoutId id="2147483814" r:id="rId5"/>
    <p:sldLayoutId id="2147483815" r:id="rId6"/>
    <p:sldLayoutId id="2147483816" r:id="rId7"/>
    <p:sldLayoutId id="2147483817" r:id="rId8"/>
    <p:sldLayoutId id="2147483818" r:id="rId9"/>
    <p:sldLayoutId id="2147483819" r:id="rId10"/>
    <p:sldLayoutId id="2147483820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lnSpc>
          <a:spcPts val="3900"/>
        </a:lnSpc>
        <a:spcBef>
          <a:spcPct val="0"/>
        </a:spcBef>
        <a:spcAft>
          <a:spcPct val="0"/>
        </a:spcAft>
        <a:defRPr sz="3000" b="1">
          <a:solidFill>
            <a:srgbClr val="003399"/>
          </a:solidFill>
          <a:latin typeface="+mj-lt"/>
          <a:ea typeface="함초롬돋움 LVT" pitchFamily="18" charset="-127"/>
          <a:cs typeface="함초롬돋움 LVT" pitchFamily="18" charset="-127"/>
        </a:defRPr>
      </a:lvl1pPr>
      <a:lvl2pPr algn="l" rtl="0" eaLnBrk="0" fontAlgn="base" hangingPunct="0">
        <a:lnSpc>
          <a:spcPts val="3900"/>
        </a:lnSpc>
        <a:spcBef>
          <a:spcPct val="0"/>
        </a:spcBef>
        <a:spcAft>
          <a:spcPct val="0"/>
        </a:spcAft>
        <a:defRPr sz="3000" b="1">
          <a:solidFill>
            <a:srgbClr val="003399"/>
          </a:solidFill>
          <a:latin typeface="Arial Narrow" pitchFamily="34" charset="0"/>
          <a:ea typeface="함초롬돋움 LVT" pitchFamily="18" charset="-127"/>
          <a:cs typeface="함초롬돋움 LVT" pitchFamily="18" charset="-127"/>
        </a:defRPr>
      </a:lvl2pPr>
      <a:lvl3pPr algn="l" rtl="0" eaLnBrk="0" fontAlgn="base" hangingPunct="0">
        <a:lnSpc>
          <a:spcPts val="3900"/>
        </a:lnSpc>
        <a:spcBef>
          <a:spcPct val="0"/>
        </a:spcBef>
        <a:spcAft>
          <a:spcPct val="0"/>
        </a:spcAft>
        <a:defRPr sz="3000" b="1">
          <a:solidFill>
            <a:srgbClr val="003399"/>
          </a:solidFill>
          <a:latin typeface="Arial Narrow" pitchFamily="34" charset="0"/>
          <a:ea typeface="함초롬돋움 LVT" pitchFamily="18" charset="-127"/>
          <a:cs typeface="함초롬돋움 LVT" pitchFamily="18" charset="-127"/>
        </a:defRPr>
      </a:lvl3pPr>
      <a:lvl4pPr algn="l" rtl="0" eaLnBrk="0" fontAlgn="base" hangingPunct="0">
        <a:lnSpc>
          <a:spcPts val="3900"/>
        </a:lnSpc>
        <a:spcBef>
          <a:spcPct val="0"/>
        </a:spcBef>
        <a:spcAft>
          <a:spcPct val="0"/>
        </a:spcAft>
        <a:defRPr sz="3000" b="1">
          <a:solidFill>
            <a:srgbClr val="003399"/>
          </a:solidFill>
          <a:latin typeface="Arial Narrow" pitchFamily="34" charset="0"/>
          <a:ea typeface="함초롬돋움 LVT" pitchFamily="18" charset="-127"/>
          <a:cs typeface="함초롬돋움 LVT" pitchFamily="18" charset="-127"/>
        </a:defRPr>
      </a:lvl4pPr>
      <a:lvl5pPr algn="l" rtl="0" eaLnBrk="0" fontAlgn="base" hangingPunct="0">
        <a:lnSpc>
          <a:spcPts val="3900"/>
        </a:lnSpc>
        <a:spcBef>
          <a:spcPct val="0"/>
        </a:spcBef>
        <a:spcAft>
          <a:spcPct val="0"/>
        </a:spcAft>
        <a:defRPr sz="3000" b="1">
          <a:solidFill>
            <a:srgbClr val="003399"/>
          </a:solidFill>
          <a:latin typeface="Arial Narrow" pitchFamily="34" charset="0"/>
          <a:ea typeface="함초롬돋움 LVT" pitchFamily="18" charset="-127"/>
          <a:cs typeface="함초롬돋움 LVT" pitchFamily="18" charset="-127"/>
        </a:defRPr>
      </a:lvl5pPr>
      <a:lvl6pPr marL="457200" algn="l" rtl="0" eaLnBrk="0" fontAlgn="base" hangingPunct="0">
        <a:lnSpc>
          <a:spcPts val="3900"/>
        </a:lnSpc>
        <a:spcBef>
          <a:spcPct val="0"/>
        </a:spcBef>
        <a:spcAft>
          <a:spcPct val="0"/>
        </a:spcAft>
        <a:defRPr sz="3600" b="1">
          <a:solidFill>
            <a:srgbClr val="003399"/>
          </a:solidFill>
          <a:latin typeface="Arial Narrow" pitchFamily="34" charset="0"/>
        </a:defRPr>
      </a:lvl6pPr>
      <a:lvl7pPr marL="914400" algn="l" rtl="0" eaLnBrk="0" fontAlgn="base" hangingPunct="0">
        <a:lnSpc>
          <a:spcPts val="3900"/>
        </a:lnSpc>
        <a:spcBef>
          <a:spcPct val="0"/>
        </a:spcBef>
        <a:spcAft>
          <a:spcPct val="0"/>
        </a:spcAft>
        <a:defRPr sz="3600" b="1">
          <a:solidFill>
            <a:srgbClr val="003399"/>
          </a:solidFill>
          <a:latin typeface="Arial Narrow" pitchFamily="34" charset="0"/>
        </a:defRPr>
      </a:lvl7pPr>
      <a:lvl8pPr marL="1371600" algn="l" rtl="0" eaLnBrk="0" fontAlgn="base" hangingPunct="0">
        <a:lnSpc>
          <a:spcPts val="3900"/>
        </a:lnSpc>
        <a:spcBef>
          <a:spcPct val="0"/>
        </a:spcBef>
        <a:spcAft>
          <a:spcPct val="0"/>
        </a:spcAft>
        <a:defRPr sz="3600" b="1">
          <a:solidFill>
            <a:srgbClr val="003399"/>
          </a:solidFill>
          <a:latin typeface="Arial Narrow" pitchFamily="34" charset="0"/>
        </a:defRPr>
      </a:lvl8pPr>
      <a:lvl9pPr marL="1828800" algn="l" rtl="0" eaLnBrk="0" fontAlgn="base" hangingPunct="0">
        <a:lnSpc>
          <a:spcPts val="3900"/>
        </a:lnSpc>
        <a:spcBef>
          <a:spcPct val="0"/>
        </a:spcBef>
        <a:spcAft>
          <a:spcPct val="0"/>
        </a:spcAft>
        <a:defRPr sz="3600" b="1">
          <a:solidFill>
            <a:srgbClr val="003399"/>
          </a:solidFill>
          <a:latin typeface="Arial Narrow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함초롬돋움" pitchFamily="18" charset="-127"/>
          <a:cs typeface="함초롬돋움" pitchFamily="18" charset="-127"/>
        </a:defRPr>
      </a:lvl1pPr>
      <a:lvl2pPr marL="790575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n"/>
        <a:defRPr>
          <a:solidFill>
            <a:schemeClr val="tx1"/>
          </a:solidFill>
          <a:latin typeface="+mn-lt"/>
          <a:ea typeface="함초롬돋움" pitchFamily="18" charset="-127"/>
          <a:cs typeface="함초롬돋움" pitchFamily="18" charset="-127"/>
        </a:defRPr>
      </a:lvl2pPr>
      <a:lvl3pPr marL="1187450" indent="-341313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  <a:ea typeface="함초롬돋움" pitchFamily="18" charset="-127"/>
          <a:cs typeface="함초롬돋움" pitchFamily="18" charset="-127"/>
        </a:defRPr>
      </a:lvl3pPr>
      <a:lvl4pPr marL="1582738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400">
          <a:solidFill>
            <a:schemeClr val="tx1"/>
          </a:solidFill>
          <a:latin typeface="+mn-lt"/>
          <a:ea typeface="함초롬돋움" pitchFamily="18" charset="-127"/>
          <a:cs typeface="함초롬돋움" pitchFamily="18" charset="-127"/>
        </a:defRPr>
      </a:lvl4pPr>
      <a:lvl5pPr marL="1979613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200">
          <a:solidFill>
            <a:schemeClr val="tx1"/>
          </a:solidFill>
          <a:latin typeface="+mn-lt"/>
          <a:ea typeface="함초롬돋움" pitchFamily="18" charset="-127"/>
          <a:cs typeface="함초롬돋움" pitchFamily="18" charset="-127"/>
        </a:defRPr>
      </a:lvl5pPr>
      <a:lvl6pPr marL="2284413" indent="-3429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741613" indent="-3429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198813" indent="-3429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656013" indent="-3429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5.png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13" Type="http://schemas.openxmlformats.org/officeDocument/2006/relationships/image" Target="../media/image31.png"/><Relationship Id="rId3" Type="http://schemas.openxmlformats.org/officeDocument/2006/relationships/image" Target="../media/image29.png"/><Relationship Id="rId7" Type="http://schemas.openxmlformats.org/officeDocument/2006/relationships/oleObject" Target="../embeddings/oleObject20.bin"/><Relationship Id="rId12" Type="http://schemas.openxmlformats.org/officeDocument/2006/relationships/image" Target="../media/image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wmf"/><Relationship Id="rId11" Type="http://schemas.openxmlformats.org/officeDocument/2006/relationships/oleObject" Target="../embeddings/oleObject30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8.wmf"/><Relationship Id="rId4" Type="http://schemas.openxmlformats.org/officeDocument/2006/relationships/image" Target="../media/image24.png"/><Relationship Id="rId9" Type="http://schemas.openxmlformats.org/officeDocument/2006/relationships/oleObject" Target="../embeddings/oleObject3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13" Type="http://schemas.openxmlformats.org/officeDocument/2006/relationships/oleObject" Target="../embeddings/oleObject10.bin"/><Relationship Id="rId3" Type="http://schemas.openxmlformats.org/officeDocument/2006/relationships/image" Target="../media/image41.png"/><Relationship Id="rId7" Type="http://schemas.openxmlformats.org/officeDocument/2006/relationships/image" Target="../media/image28.wmf"/><Relationship Id="rId12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11" Type="http://schemas.openxmlformats.org/officeDocument/2006/relationships/oleObject" Target="../embeddings/oleObject8.bin"/><Relationship Id="rId5" Type="http://schemas.openxmlformats.org/officeDocument/2006/relationships/image" Target="../media/image27.png"/><Relationship Id="rId10" Type="http://schemas.openxmlformats.org/officeDocument/2006/relationships/oleObject" Target="../embeddings/oleObject7.bin"/><Relationship Id="rId4" Type="http://schemas.openxmlformats.org/officeDocument/2006/relationships/oleObject" Target="../embeddings/oleObject4.bin"/><Relationship Id="rId9" Type="http://schemas.openxmlformats.org/officeDocument/2006/relationships/image" Target="../media/image29.w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13" Type="http://schemas.openxmlformats.org/officeDocument/2006/relationships/image" Target="../media/image31.png"/><Relationship Id="rId3" Type="http://schemas.openxmlformats.org/officeDocument/2006/relationships/image" Target="../media/image58.png"/><Relationship Id="rId7" Type="http://schemas.openxmlformats.org/officeDocument/2006/relationships/oleObject" Target="../embeddings/oleObject20.bin"/><Relationship Id="rId12" Type="http://schemas.openxmlformats.org/officeDocument/2006/relationships/image" Target="../media/image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7.wmf"/><Relationship Id="rId11" Type="http://schemas.openxmlformats.org/officeDocument/2006/relationships/oleObject" Target="../embeddings/oleObject30.bin"/><Relationship Id="rId5" Type="http://schemas.openxmlformats.org/officeDocument/2006/relationships/oleObject" Target="../embeddings/oleObject11.bin"/><Relationship Id="rId10" Type="http://schemas.openxmlformats.org/officeDocument/2006/relationships/image" Target="../media/image8.wmf"/><Relationship Id="rId4" Type="http://schemas.openxmlformats.org/officeDocument/2006/relationships/image" Target="../media/image24.png"/><Relationship Id="rId9" Type="http://schemas.openxmlformats.org/officeDocument/2006/relationships/oleObject" Target="../embeddings/oleObject12.bin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>
                <a:latin typeface="함초롬바탕 LVT" pitchFamily="18" charset="-127"/>
                <a:ea typeface="함초롬바탕 LVT" pitchFamily="18" charset="-127"/>
                <a:cs typeface="함초롬바탕 LVT" pitchFamily="18" charset="-127"/>
              </a:rPr>
              <a:t>10</a:t>
            </a:r>
            <a:r>
              <a:rPr lang="ko-KR" altLang="en-US" dirty="0" smtClean="0">
                <a:latin typeface="함초롬바탕 LVT" pitchFamily="18" charset="-127"/>
                <a:ea typeface="함초롬바탕 LVT" pitchFamily="18" charset="-127"/>
                <a:cs typeface="함초롬바탕 LVT" pitchFamily="18" charset="-127"/>
              </a:rPr>
              <a:t>장</a:t>
            </a:r>
            <a:endParaRPr lang="en-US" altLang="ko-KR" dirty="0" smtClean="0">
              <a:latin typeface="함초롬바탕 LVT" pitchFamily="18" charset="-127"/>
              <a:ea typeface="함초롬바탕 LVT" pitchFamily="18" charset="-127"/>
              <a:cs typeface="함초롬바탕 LVT" pitchFamily="18" charset="-127"/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10000" y="4191000"/>
            <a:ext cx="5334000" cy="1295400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ko-KR" altLang="en-US" sz="4000" dirty="0" smtClean="0">
                <a:latin typeface="함초롬바탕 LVT" pitchFamily="18" charset="-127"/>
                <a:ea typeface="함초롬바탕 LVT" pitchFamily="18" charset="-127"/>
                <a:cs typeface="함초롬바탕 LVT" pitchFamily="18" charset="-127"/>
              </a:rPr>
              <a:t>통계적 추론 </a:t>
            </a:r>
            <a:r>
              <a:rPr lang="en-US" altLang="ko-KR" sz="4000" dirty="0" smtClean="0">
                <a:latin typeface="함초롬바탕 LVT" pitchFamily="18" charset="-127"/>
                <a:ea typeface="함초롬바탕 LVT" pitchFamily="18" charset="-127"/>
                <a:cs typeface="함초롬바탕 LVT" pitchFamily="18" charset="-127"/>
              </a:rPr>
              <a:t/>
            </a:r>
            <a:br>
              <a:rPr lang="en-US" altLang="ko-KR" sz="4000" dirty="0" smtClean="0">
                <a:latin typeface="함초롬바탕 LVT" pitchFamily="18" charset="-127"/>
                <a:ea typeface="함초롬바탕 LVT" pitchFamily="18" charset="-127"/>
                <a:cs typeface="함초롬바탕 LVT" pitchFamily="18" charset="-127"/>
              </a:rPr>
            </a:br>
            <a:r>
              <a:rPr lang="en-US" altLang="ko-KR" sz="4000" dirty="0" smtClean="0">
                <a:latin typeface="함초롬바탕 LVT" pitchFamily="18" charset="-127"/>
                <a:ea typeface="함초롬바탕 LVT" pitchFamily="18" charset="-127"/>
                <a:cs typeface="함초롬바탕 LVT" pitchFamily="18" charset="-127"/>
              </a:rPr>
              <a:t>(</a:t>
            </a:r>
            <a:r>
              <a:rPr lang="ko-KR" altLang="en-US" sz="4000" dirty="0" smtClean="0">
                <a:latin typeface="함초롬바탕 LVT" pitchFamily="18" charset="-127"/>
                <a:ea typeface="함초롬바탕 LVT" pitchFamily="18" charset="-127"/>
                <a:cs typeface="함초롬바탕 LVT" pitchFamily="18" charset="-127"/>
              </a:rPr>
              <a:t>표본의 크기가 클 때</a:t>
            </a:r>
            <a:r>
              <a:rPr lang="en-US" altLang="ko-KR" sz="4000" dirty="0" smtClean="0">
                <a:latin typeface="함초롬바탕 LVT" pitchFamily="18" charset="-127"/>
                <a:ea typeface="함초롬바탕 LVT" pitchFamily="18" charset="-127"/>
                <a:cs typeface="함초롬바탕 LVT" pitchFamily="18" charset="-127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구간추</a:t>
            </a:r>
            <a:r>
              <a:rPr lang="ko-KR" altLang="en-US" dirty="0"/>
              <a:t>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 smtClean="0"/>
                  <a:t>모수를 포함할 것으로 기대되는 구간을 이용하여 </a:t>
                </a:r>
                <a:r>
                  <a:rPr lang="ko-KR" altLang="en-US" dirty="0" err="1" smtClean="0"/>
                  <a:t>모수를</a:t>
                </a:r>
                <a:r>
                  <a:rPr lang="ko-KR" altLang="en-US" dirty="0" smtClean="0"/>
                  <a:t> 추정</a:t>
                </a:r>
                <a:endParaRPr lang="en-US" altLang="ko-KR" dirty="0" smtClean="0"/>
              </a:p>
              <a:p>
                <a:r>
                  <a:rPr lang="ko-KR" altLang="en-US" dirty="0" smtClean="0"/>
                  <a:t>신뢰구간</a:t>
                </a:r>
                <a:r>
                  <a:rPr lang="en-US" altLang="ko-KR" dirty="0" smtClean="0"/>
                  <a:t>(confidence</a:t>
                </a:r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interval): </a:t>
                </a:r>
                <a:r>
                  <a:rPr lang="ko-KR" altLang="en-US" dirty="0" err="1" smtClean="0"/>
                  <a:t>모수를</a:t>
                </a:r>
                <a:r>
                  <a:rPr lang="en-US" altLang="ko-KR" dirty="0" smtClean="0"/>
                  <a:t> </a:t>
                </a:r>
                <a:r>
                  <a:rPr lang="ko-KR" altLang="en-US" dirty="0" smtClean="0"/>
                  <a:t>추정하는데 이용되는 구간</a:t>
                </a:r>
                <a:endParaRPr lang="en-US" altLang="ko-KR" dirty="0" smtClean="0"/>
              </a:p>
              <a:p>
                <a:r>
                  <a:rPr lang="ko-KR" altLang="en-US" dirty="0" smtClean="0"/>
                  <a:t>신뢰수준</a:t>
                </a:r>
                <a:r>
                  <a:rPr lang="en-US" altLang="ko-KR" dirty="0" smtClean="0"/>
                  <a:t>(confidence level, </a:t>
                </a:r>
                <a:r>
                  <a:rPr lang="ko-KR" altLang="en-US" dirty="0" smtClean="0"/>
                  <a:t>신뢰도</a:t>
                </a:r>
                <a:r>
                  <a:rPr lang="en-US" altLang="ko-KR" dirty="0" smtClean="0"/>
                  <a:t>): </a:t>
                </a:r>
                <a:r>
                  <a:rPr lang="ko-KR" altLang="en-US" dirty="0" smtClean="0"/>
                  <a:t>신뢰구간이 </a:t>
                </a:r>
                <a:r>
                  <a:rPr lang="ko-KR" altLang="en-US" dirty="0" err="1" smtClean="0"/>
                  <a:t>모수를</a:t>
                </a:r>
                <a:r>
                  <a:rPr lang="ko-KR" altLang="en-US" dirty="0" smtClean="0"/>
                  <a:t> 포함할 확률</a:t>
                </a:r>
                <a:endParaRPr lang="en-US" altLang="ko-KR" dirty="0" smtClean="0"/>
              </a:p>
              <a:p>
                <a:endParaRPr lang="en-US" altLang="ko-KR" dirty="0"/>
              </a:p>
              <a:p>
                <a:r>
                  <a:rPr lang="ko-KR" altLang="en-US" dirty="0" smtClean="0"/>
                  <a:t>같은 신뢰수준에서는 길이가 짧은 신뢰구간이 더 좋다</a:t>
                </a:r>
                <a:r>
                  <a:rPr lang="en-US" altLang="ko-KR" dirty="0" smtClean="0"/>
                  <a:t>. (why?)</a:t>
                </a:r>
              </a:p>
              <a:p>
                <a:pPr lvl="1"/>
                <a:r>
                  <a:rPr lang="ko-KR" altLang="en-US" dirty="0" smtClean="0"/>
                  <a:t>예</a:t>
                </a:r>
                <a:r>
                  <a:rPr lang="en-US" altLang="ko-KR" dirty="0" smtClean="0"/>
                  <a:t>) 95% </a:t>
                </a:r>
                <a:r>
                  <a:rPr lang="ko-KR" altLang="en-US" dirty="0" smtClean="0"/>
                  <a:t>신뢰구간이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−</m:t>
                        </m:r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∞, ∞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, 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10, 20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, (0, 30)</m:t>
                    </m:r>
                  </m:oMath>
                </a14:m>
                <a:r>
                  <a:rPr lang="ko-KR" altLang="en-US" dirty="0" smtClean="0"/>
                  <a:t>일</a:t>
                </a:r>
                <a:r>
                  <a:rPr lang="en-US" altLang="ko-KR" dirty="0" smtClean="0"/>
                  <a:t> </a:t>
                </a:r>
                <a:r>
                  <a:rPr lang="ko-KR" altLang="en-US" dirty="0" smtClean="0"/>
                  <a:t>때</a:t>
                </a:r>
                <a:r>
                  <a:rPr lang="en-US" altLang="ko-KR" dirty="0" smtClean="0"/>
                  <a:t>, </a:t>
                </a:r>
                <a:r>
                  <a:rPr lang="ko-KR" altLang="en-US" dirty="0" smtClean="0"/>
                  <a:t>어느 것이 더 좋은가</a:t>
                </a:r>
                <a:r>
                  <a:rPr lang="en-US" altLang="ko-KR" dirty="0" smtClean="0"/>
                  <a:t>?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65" t="-1500" r="-69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7925D7-1F1C-41CE-88BA-A6C6073CF281}" type="slidenum">
              <a:rPr lang="ko-KR" altLang="en-US" smtClean="0"/>
              <a:pPr>
                <a:defRPr/>
              </a:pPr>
              <a:t>10</a:t>
            </a:fld>
            <a:endParaRPr lang="en-US" altLang="ko-KR" b="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88715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제목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ko-KR" altLang="en-US" dirty="0"/>
                  <a:t>모평균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/>
                      </a:rPr>
                      <m:t>𝜇</m:t>
                    </m:r>
                  </m:oMath>
                </a14:m>
                <a:r>
                  <a:rPr lang="ko-KR" altLang="en-US" dirty="0"/>
                  <a:t>의 </a:t>
                </a:r>
                <a:r>
                  <a:rPr lang="ko-KR" altLang="en-US" dirty="0" smtClean="0"/>
                  <a:t>신뢰구</a:t>
                </a:r>
                <a:r>
                  <a:rPr lang="ko-KR" altLang="en-US" dirty="0"/>
                  <a:t>간</a:t>
                </a:r>
              </a:p>
            </p:txBody>
          </p:sp>
        </mc:Choice>
        <mc:Fallback xmlns="">
          <p:sp>
            <p:nvSpPr>
              <p:cNvPr id="2" name="제목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2812" t="-1858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 smtClean="0"/>
                  <a:t>모집단이 정규분포를 따르거나 표본의 크기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ko-KR" altLang="en-US" dirty="0" smtClean="0"/>
                  <a:t>이 충분히 클 때</a:t>
                </a:r>
                <a:r>
                  <a:rPr lang="en-US" altLang="ko-KR" dirty="0" smtClean="0"/>
                  <a:t>,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altLang="ko-KR" i="1" smtClean="0">
                            <a:latin typeface="Cambria Math"/>
                          </a:rPr>
                        </m:ctrlPr>
                      </m:bar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𝑋</m:t>
                        </m:r>
                      </m:e>
                    </m:bar>
                    <m:r>
                      <a:rPr lang="en-US" altLang="ko-KR" i="1" smtClean="0">
                        <a:latin typeface="Cambria Math"/>
                        <a:ea typeface="Cambria Math"/>
                      </a:rPr>
                      <m:t>~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𝑁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ko-KR" altLang="en-US" b="0" i="1" smtClean="0">
                            <a:latin typeface="Cambria Math"/>
                            <a:ea typeface="Cambria Math"/>
                          </a:rPr>
                          <m:t>𝜇</m:t>
                        </m:r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, 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ko-KR" altLang="en-US" b="0" i="1" smtClean="0">
                                <a:latin typeface="Cambria Math"/>
                                <a:ea typeface="Cambria Math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ko-KR" dirty="0" smtClean="0"/>
                  <a:t>, </a:t>
                </a:r>
                <a:r>
                  <a:rPr lang="ko-KR" altLang="en-US" dirty="0" smtClean="0"/>
                  <a:t>즉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ko-KR" i="1">
                                <a:latin typeface="Cambria Math"/>
                                <a:ea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e>
                        </m:rad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(</m:t>
                        </m:r>
                        <m:bar>
                          <m:barPr>
                            <m:pos m:val="top"/>
                            <m:ctrlPr>
                              <a:rPr lang="en-US" altLang="ko-KR" i="1">
                                <a:latin typeface="Cambria Math"/>
                                <a:ea typeface="Cambria Math"/>
                              </a:rPr>
                            </m:ctrlPr>
                          </m:barPr>
                          <m:e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𝑋</m:t>
                            </m:r>
                          </m:e>
                        </m:bar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−</m:t>
                        </m:r>
                        <m:r>
                          <a:rPr lang="ko-KR" altLang="en-US" i="1">
                            <a:latin typeface="Cambria Math"/>
                            <a:ea typeface="Cambria Math"/>
                          </a:rPr>
                          <m:t>𝜇</m:t>
                        </m:r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)</m:t>
                        </m:r>
                      </m:num>
                      <m:den>
                        <m:r>
                          <a:rPr lang="ko-KR" altLang="en-US" i="1">
                            <a:latin typeface="Cambria Math"/>
                            <a:ea typeface="Cambria Math"/>
                          </a:rPr>
                          <m:t>𝜎</m:t>
                        </m:r>
                      </m:den>
                    </m:f>
                    <m:r>
                      <a:rPr lang="ko-KR" altLang="en-US" i="1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altLang="ko-KR" i="1" smtClean="0">
                        <a:latin typeface="Cambria Math"/>
                        <a:ea typeface="Cambria Math"/>
                      </a:rPr>
                      <m:t>~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𝑁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(0, 1)</m:t>
                    </m:r>
                  </m:oMath>
                </a14:m>
                <a:r>
                  <a:rPr lang="ko-KR" altLang="en-US" dirty="0" smtClean="0"/>
                  <a:t>이므로</a:t>
                </a:r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𝑧</m:t>
                            </m:r>
                          </m:e>
                          <m:sub>
                            <m:r>
                              <a:rPr lang="ko-KR" altLang="en-US" b="0" i="1" smtClean="0">
                                <a:latin typeface="Cambria Math"/>
                              </a:rPr>
                              <m:t>𝛼</m:t>
                            </m:r>
                            <m:r>
                              <a:rPr lang="en-US" altLang="ko-KR" b="0" i="1" smtClean="0">
                                <a:latin typeface="Cambria Math"/>
                              </a:rPr>
                              <m:t>/2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≤</m:t>
                        </m:r>
                        <m:f>
                          <m:fPr>
                            <m:ctrlP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ad>
                              <m:radPr>
                                <m:degHide m:val="on"/>
                                <m:ctrlPr>
                                  <a:rPr lang="en-US" altLang="ko-KR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ko-KR" b="0" i="1" smtClean="0">
                                    <a:latin typeface="Cambria Math"/>
                                    <a:ea typeface="Cambria Math"/>
                                  </a:rPr>
                                  <m:t>𝑛</m:t>
                                </m:r>
                              </m:e>
                            </m:rad>
                            <m: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  <m:t>(</m:t>
                            </m:r>
                            <m:bar>
                              <m:barPr>
                                <m:pos m:val="top"/>
                                <m:ctrlPr>
                                  <a:rPr lang="en-US" altLang="ko-KR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barPr>
                              <m:e>
                                <m:r>
                                  <a:rPr lang="en-US" altLang="ko-KR" b="0" i="1" smtClean="0">
                                    <a:latin typeface="Cambria Math"/>
                                    <a:ea typeface="Cambria Math"/>
                                  </a:rPr>
                                  <m:t>𝑋</m:t>
                                </m:r>
                              </m:e>
                            </m:bar>
                            <m: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  <m:t>−</m:t>
                            </m:r>
                            <m:r>
                              <a:rPr lang="ko-KR" altLang="en-US" b="0" i="1" smtClean="0">
                                <a:latin typeface="Cambria Math"/>
                                <a:ea typeface="Cambria Math"/>
                              </a:rPr>
                              <m:t>𝜇</m:t>
                            </m:r>
                            <m: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  <m:t>)</m:t>
                            </m:r>
                          </m:num>
                          <m:den>
                            <m:r>
                              <a:rPr lang="ko-KR" altLang="en-US" b="0" i="1" smtClean="0">
                                <a:latin typeface="Cambria Math"/>
                                <a:ea typeface="Cambria Math"/>
                              </a:rPr>
                              <m:t>𝜎</m:t>
                            </m:r>
                          </m:den>
                        </m:f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≤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  <m:t>𝑧</m:t>
                            </m:r>
                          </m:e>
                          <m:sub>
                            <m:r>
                              <a:rPr lang="ko-KR" altLang="en-US" b="0" i="1" smtClean="0">
                                <a:latin typeface="Cambria Math"/>
                                <a:ea typeface="Cambria Math"/>
                              </a:rPr>
                              <m:t>𝛼</m:t>
                            </m:r>
                            <m: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  <m:t>/2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=1−</m:t>
                    </m:r>
                    <m:r>
                      <a:rPr lang="ko-KR" altLang="en-US" b="0" i="1" smtClean="0">
                        <a:latin typeface="Cambria Math"/>
                      </a:rPr>
                      <m:t>𝛼</m:t>
                    </m:r>
                  </m:oMath>
                </a14:m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/>
                        <a:ea typeface="Cambria Math"/>
                      </a:rPr>
                      <m:t>→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bar>
                          <m:barPr>
                            <m:pos m:val="top"/>
                            <m:ctrlP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</m:ctrlPr>
                          </m:barPr>
                          <m:e>
                            <m: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  <m:t>𝑋</m:t>
                            </m:r>
                          </m:e>
                        </m:bar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  <m:t>𝑧</m:t>
                            </m:r>
                          </m:e>
                          <m:sub>
                            <m:r>
                              <a:rPr lang="ko-KR" altLang="en-US" b="0" i="1" smtClean="0">
                                <a:latin typeface="Cambria Math"/>
                                <a:ea typeface="Cambria Math"/>
                              </a:rPr>
                              <m:t>𝛼</m:t>
                            </m:r>
                            <m: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  <m:t>/2</m:t>
                            </m:r>
                          </m:sub>
                        </m:sSub>
                        <m:f>
                          <m:fPr>
                            <m:ctrlP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ko-KR" altLang="en-US" b="0" i="1" smtClean="0">
                                <a:latin typeface="Cambria Math"/>
                                <a:ea typeface="Cambria Math"/>
                              </a:rPr>
                              <m:t>𝜎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ko-KR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ko-KR" b="0" i="1" smtClean="0">
                                    <a:latin typeface="Cambria Math"/>
                                    <a:ea typeface="Cambria Math"/>
                                  </a:rPr>
                                  <m:t>𝑛</m:t>
                                </m:r>
                              </m:e>
                            </m:rad>
                          </m:den>
                        </m:f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≤</m:t>
                        </m:r>
                        <m:r>
                          <a:rPr lang="ko-KR" altLang="en-US" b="0" i="1" smtClean="0">
                            <a:latin typeface="Cambria Math"/>
                            <a:ea typeface="Cambria Math"/>
                          </a:rPr>
                          <m:t>𝜇</m:t>
                        </m:r>
                        <m:r>
                          <a:rPr lang="ko-KR" altLang="en-US" b="0" i="1" smtClean="0">
                            <a:latin typeface="Cambria Math"/>
                            <a:ea typeface="Cambria Math"/>
                          </a:rPr>
                          <m:t>≤</m:t>
                        </m:r>
                        <m:bar>
                          <m:barPr>
                            <m:pos m:val="top"/>
                            <m:ctrlPr>
                              <a:rPr lang="en-US" altLang="ko-KR" i="1">
                                <a:latin typeface="Cambria Math"/>
                                <a:ea typeface="Cambria Math"/>
                              </a:rPr>
                            </m:ctrlPr>
                          </m:barPr>
                          <m:e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𝑋</m:t>
                            </m:r>
                          </m:e>
                        </m:bar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𝑧</m:t>
                            </m:r>
                          </m:e>
                          <m:sub>
                            <m:r>
                              <a:rPr lang="ko-KR" altLang="en-US" i="1">
                                <a:latin typeface="Cambria Math"/>
                                <a:ea typeface="Cambria Math"/>
                              </a:rPr>
                              <m:t>𝛼</m:t>
                            </m:r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/2</m:t>
                            </m:r>
                          </m:sub>
                        </m:sSub>
                        <m:f>
                          <m:fPr>
                            <m:ctrlPr>
                              <a:rPr lang="en-US" altLang="ko-KR" i="1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ko-KR" altLang="en-US" i="1">
                                <a:latin typeface="Cambria Math"/>
                                <a:ea typeface="Cambria Math"/>
                              </a:rPr>
                              <m:t>𝜎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  <m:t>𝑛</m:t>
                                </m:r>
                              </m:e>
                            </m:rad>
                          </m:den>
                        </m:f>
                      </m:e>
                    </m:d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=1−</m:t>
                    </m:r>
                    <m:r>
                      <a:rPr lang="ko-KR" altLang="en-US" b="0" i="1" smtClean="0">
                        <a:latin typeface="Cambria Math"/>
                        <a:ea typeface="Cambria Math"/>
                      </a:rPr>
                      <m:t>𝛼</m:t>
                    </m:r>
                  </m:oMath>
                </a14:m>
                <a:endParaRPr lang="en-US" altLang="ko-KR" dirty="0" smtClean="0"/>
              </a:p>
              <a:p>
                <a:endParaRPr lang="en-US" altLang="ko-KR" dirty="0"/>
              </a:p>
              <a:p>
                <a14:m>
                  <m:oMath xmlns:m="http://schemas.openxmlformats.org/officeDocument/2006/math">
                    <m:r>
                      <a:rPr lang="ko-KR" altLang="en-US" i="1">
                        <a:latin typeface="Cambria Math"/>
                        <a:ea typeface="Cambria Math"/>
                      </a:rPr>
                      <m:t>𝜇</m:t>
                    </m:r>
                  </m:oMath>
                </a14:m>
                <a:r>
                  <a:rPr lang="ko-KR" altLang="en-US" dirty="0" smtClean="0"/>
                  <a:t>에 대한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100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1−</m:t>
                        </m:r>
                        <m:r>
                          <a:rPr lang="ko-KR" altLang="en-US" b="0" i="1" smtClean="0">
                            <a:latin typeface="Cambria Math"/>
                          </a:rPr>
                          <m:t>𝛼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%</m:t>
                    </m:r>
                  </m:oMath>
                </a14:m>
                <a:r>
                  <a:rPr lang="ko-KR" altLang="en-US" dirty="0" smtClean="0"/>
                  <a:t> 신뢰구간</a:t>
                </a:r>
                <a:r>
                  <a:rPr lang="en-US" altLang="ko-KR" dirty="0" smtClean="0"/>
                  <a:t>:</a:t>
                </a:r>
                <a:br>
                  <a:rPr lang="en-US" altLang="ko-KR" dirty="0" smtClean="0"/>
                </a:br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:r>
                  <a:rPr lang="en-US" altLang="ko-KR" dirty="0" smtClean="0"/>
                  <a:t>             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bar>
                          <m:barPr>
                            <m:pos m:val="top"/>
                            <m:ctrlPr>
                              <a:rPr lang="en-US" altLang="ko-KR" i="1">
                                <a:latin typeface="Cambria Math"/>
                                <a:ea typeface="Cambria Math"/>
                              </a:rPr>
                            </m:ctrlPr>
                          </m:barPr>
                          <m:e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𝑋</m:t>
                            </m:r>
                          </m:e>
                        </m:bar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𝑧</m:t>
                            </m:r>
                          </m:e>
                          <m:sub>
                            <m:r>
                              <a:rPr lang="ko-KR" altLang="en-US" i="1">
                                <a:latin typeface="Cambria Math"/>
                                <a:ea typeface="Cambria Math"/>
                              </a:rPr>
                              <m:t>𝛼</m:t>
                            </m:r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/2</m:t>
                            </m:r>
                          </m:sub>
                        </m:sSub>
                        <m:f>
                          <m:fPr>
                            <m:ctrlPr>
                              <a:rPr lang="en-US" altLang="ko-KR" i="1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ko-KR" altLang="en-US" i="1">
                                <a:latin typeface="Cambria Math"/>
                                <a:ea typeface="Cambria Math"/>
                              </a:rPr>
                              <m:t>𝜎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  <m:t>𝑛</m:t>
                                </m:r>
                              </m:e>
                            </m:rad>
                          </m:den>
                        </m:f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,  </m:t>
                        </m:r>
                        <m:bar>
                          <m:barPr>
                            <m:pos m:val="top"/>
                            <m:ctrlPr>
                              <a:rPr lang="en-US" altLang="ko-KR" i="1">
                                <a:latin typeface="Cambria Math"/>
                                <a:ea typeface="Cambria Math"/>
                              </a:rPr>
                            </m:ctrlPr>
                          </m:barPr>
                          <m:e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𝑋</m:t>
                            </m:r>
                          </m:e>
                        </m:bar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𝑧</m:t>
                            </m:r>
                          </m:e>
                          <m:sub>
                            <m:r>
                              <a:rPr lang="ko-KR" altLang="en-US" i="1">
                                <a:latin typeface="Cambria Math"/>
                                <a:ea typeface="Cambria Math"/>
                              </a:rPr>
                              <m:t>𝛼</m:t>
                            </m:r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/2</m:t>
                            </m:r>
                          </m:sub>
                        </m:sSub>
                        <m:f>
                          <m:fPr>
                            <m:ctrlPr>
                              <a:rPr lang="en-US" altLang="ko-KR" i="1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ko-KR" altLang="en-US" i="1">
                                <a:latin typeface="Cambria Math"/>
                                <a:ea typeface="Cambria Math"/>
                              </a:rPr>
                              <m:t>𝜎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  <m:t>𝑛</m:t>
                                </m:r>
                              </m:e>
                            </m:rad>
                          </m:den>
                        </m:f>
                      </m:e>
                    </m:d>
                  </m:oMath>
                </a14:m>
                <a:r>
                  <a:rPr lang="ko-KR" altLang="en-US" dirty="0" smtClean="0"/>
                  <a:t>  </a:t>
                </a:r>
                <a:r>
                  <a:rPr lang="en-US" altLang="ko-KR" dirty="0" smtClean="0"/>
                  <a:t>or</a:t>
                </a:r>
                <a:r>
                  <a:rPr lang="ko-KR" altLang="en-US" dirty="0" smtClean="0"/>
                  <a:t>  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altLang="ko-KR" i="1" smtClean="0">
                            <a:latin typeface="Cambria Math"/>
                          </a:rPr>
                        </m:ctrlPr>
                      </m:bar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𝑋</m:t>
                        </m:r>
                      </m:e>
                    </m:bar>
                    <m:r>
                      <a:rPr lang="en-US" altLang="ko-KR" i="1" smtClean="0">
                        <a:latin typeface="Cambria Math"/>
                        <a:ea typeface="Cambria Math"/>
                      </a:rPr>
                      <m:t>±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𝑧</m:t>
                        </m:r>
                      </m:e>
                      <m:sub>
                        <m:r>
                          <a:rPr lang="ko-KR" altLang="en-US" i="1">
                            <a:latin typeface="Cambria Math"/>
                            <a:ea typeface="Cambria Math"/>
                          </a:rPr>
                          <m:t>𝛼</m:t>
                        </m:r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/2</m:t>
                        </m:r>
                      </m:sub>
                    </m:sSub>
                    <m:f>
                      <m:fPr>
                        <m:ctrlPr>
                          <a:rPr lang="en-US" altLang="ko-KR" i="1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ko-KR" altLang="en-US" i="1">
                            <a:latin typeface="Cambria Math"/>
                            <a:ea typeface="Cambria Math"/>
                          </a:rPr>
                          <m:t>𝜎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i="1">
                                <a:latin typeface="Cambria Math"/>
                                <a:ea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865" t="-1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7925D7-1F1C-41CE-88BA-A6C6073CF281}" type="slidenum">
              <a:rPr lang="ko-KR" altLang="en-US" smtClean="0"/>
              <a:pPr>
                <a:defRPr/>
              </a:pPr>
              <a:t>11</a:t>
            </a:fld>
            <a:endParaRPr lang="en-US" altLang="ko-KR" b="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36545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제목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ko-KR" altLang="en-US" dirty="0"/>
                  <a:t>모평균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/>
                      </a:rPr>
                      <m:t>𝜇</m:t>
                    </m:r>
                  </m:oMath>
                </a14:m>
                <a:r>
                  <a:rPr lang="ko-KR" altLang="en-US" dirty="0"/>
                  <a:t>의 신뢰구간</a:t>
                </a:r>
              </a:p>
            </p:txBody>
          </p:sp>
        </mc:Choice>
        <mc:Fallback xmlns="">
          <p:sp>
            <p:nvSpPr>
              <p:cNvPr id="2" name="제목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2812" t="-1858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 smtClean="0"/>
                  <a:t>신뢰구간의 특징</a:t>
                </a:r>
                <a:endParaRPr lang="en-US" altLang="ko-KR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(1−</m:t>
                    </m:r>
                    <m:r>
                      <a:rPr lang="ko-KR" altLang="en-US" i="1" smtClean="0">
                        <a:latin typeface="Cambria Math"/>
                      </a:rPr>
                      <m:t>𝛼</m:t>
                    </m:r>
                    <m:r>
                      <a:rPr lang="en-US" altLang="ko-KR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ko-KR" altLang="en-US" dirty="0" smtClean="0"/>
                  <a:t>가 작</a:t>
                </a:r>
                <a:r>
                  <a:rPr lang="ko-KR" altLang="en-US" dirty="0"/>
                  <a:t>을</a:t>
                </a:r>
                <a:r>
                  <a:rPr lang="ko-KR" altLang="en-US" dirty="0" smtClean="0"/>
                  <a:t>수록</a:t>
                </a:r>
                <a:r>
                  <a:rPr lang="en-US" altLang="ko-KR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ko-KR" altLang="en-US" dirty="0" smtClean="0"/>
                  <a:t>이 클수록 신뢰구간의 길이가 짧아진다</a:t>
                </a:r>
                <a:r>
                  <a:rPr lang="en-US" altLang="ko-KR" dirty="0" smtClean="0"/>
                  <a:t>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(1−</m:t>
                    </m:r>
                    <m:r>
                      <a:rPr lang="ko-KR" altLang="en-US" i="1">
                        <a:latin typeface="Cambria Math"/>
                      </a:rPr>
                      <m:t>𝛼</m:t>
                    </m:r>
                    <m:r>
                      <a:rPr lang="en-US" altLang="ko-KR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ko-KR" altLang="en-US" dirty="0"/>
                  <a:t>가 </a:t>
                </a:r>
                <a:r>
                  <a:rPr lang="ko-KR" altLang="en-US" dirty="0" smtClean="0"/>
                  <a:t>클수록</a:t>
                </a:r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𝑛</m:t>
                    </m:r>
                  </m:oMath>
                </a14:m>
                <a:r>
                  <a:rPr lang="ko-KR" altLang="en-US" dirty="0"/>
                  <a:t>이 </a:t>
                </a:r>
                <a:r>
                  <a:rPr lang="ko-KR" altLang="en-US" dirty="0" smtClean="0"/>
                  <a:t>작을수록 </a:t>
                </a:r>
                <a:r>
                  <a:rPr lang="ko-KR" altLang="en-US" dirty="0"/>
                  <a:t>신뢰구간의 길이가 커</a:t>
                </a:r>
                <a:r>
                  <a:rPr lang="ko-KR" altLang="en-US" dirty="0" smtClean="0"/>
                  <a:t>진다</a:t>
                </a:r>
                <a:r>
                  <a:rPr lang="en-US" altLang="ko-KR" dirty="0" smtClean="0"/>
                  <a:t>.</a:t>
                </a:r>
              </a:p>
              <a:p>
                <a:endParaRPr lang="en-US" altLang="ko-KR" dirty="0"/>
              </a:p>
              <a:p>
                <a:r>
                  <a:rPr lang="ko-KR" altLang="en-US" dirty="0" smtClean="0"/>
                  <a:t>예제 </a:t>
                </a:r>
                <a:r>
                  <a:rPr lang="en-US" altLang="ko-KR" dirty="0" smtClean="0"/>
                  <a:t>4) </a:t>
                </a:r>
                <a:r>
                  <a:rPr lang="ko-KR" altLang="en-US" dirty="0" smtClean="0"/>
                  <a:t>모집단이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/>
                      </a:rPr>
                      <m:t>𝜎</m:t>
                    </m:r>
                    <m:r>
                      <a:rPr lang="en-US" altLang="ko-KR" b="0" i="1" smtClean="0">
                        <a:latin typeface="Cambria Math"/>
                      </a:rPr>
                      <m:t>=8</m:t>
                    </m:r>
                  </m:oMath>
                </a14:m>
                <a:r>
                  <a:rPr lang="ko-KR" altLang="en-US" dirty="0" smtClean="0"/>
                  <a:t>인 정규분포를 따를 때</a:t>
                </a:r>
                <a:r>
                  <a:rPr lang="en-US" altLang="ko-KR" dirty="0" smtClean="0"/>
                  <a:t>,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/>
                        <a:ea typeface="Cambria Math"/>
                      </a:rPr>
                      <m:t>𝜇</m:t>
                    </m:r>
                  </m:oMath>
                </a14:m>
                <a:r>
                  <a:rPr lang="ko-KR" altLang="en-US" dirty="0"/>
                  <a:t>에 대한 </a:t>
                </a:r>
                <a:r>
                  <a:rPr lang="en-US" altLang="ko-KR" dirty="0" smtClean="0"/>
                  <a:t>95% </a:t>
                </a:r>
                <a:r>
                  <a:rPr lang="ko-KR" altLang="en-US" dirty="0" smtClean="0"/>
                  <a:t>신뢰구간은</a:t>
                </a:r>
                <a:r>
                  <a:rPr lang="en-US" altLang="ko-KR" dirty="0" smtClean="0"/>
                  <a:t>?</a:t>
                </a:r>
              </a:p>
              <a:p>
                <a:pPr lvl="1"/>
                <a:r>
                  <a:rPr lang="ko-KR" altLang="en-US" dirty="0" smtClean="0"/>
                  <a:t>자료</a:t>
                </a:r>
                <a:r>
                  <a:rPr lang="en-US" altLang="ko-KR" dirty="0" smtClean="0"/>
                  <a:t>: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𝑛</m:t>
                    </m:r>
                    <m:r>
                      <a:rPr lang="en-US" altLang="ko-KR" b="0" i="1" smtClean="0">
                        <a:latin typeface="Cambria Math"/>
                      </a:rPr>
                      <m:t>=25, </m:t>
                    </m:r>
                    <m:bar>
                      <m:barPr>
                        <m:pos m:val="top"/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bar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𝑥</m:t>
                        </m:r>
                      </m:e>
                    </m:bar>
                    <m:r>
                      <a:rPr lang="en-US" altLang="ko-KR" b="0" i="1" smtClean="0">
                        <a:latin typeface="Cambria Math"/>
                      </a:rPr>
                      <m:t>=42.7</m:t>
                    </m:r>
                  </m:oMath>
                </a14:m>
                <a:endParaRPr lang="en-US" altLang="ko-KR" dirty="0" smtClean="0"/>
              </a:p>
              <a:p>
                <a:pPr lvl="1"/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/>
                      </a:rPr>
                      <m:t>𝛼</m:t>
                    </m:r>
                    <m:r>
                      <a:rPr lang="en-US" altLang="ko-KR" b="0" i="1" smtClean="0">
                        <a:latin typeface="Cambria Math"/>
                      </a:rPr>
                      <m:t>=0.05,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0.025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=1.96</m:t>
                    </m:r>
                  </m:oMath>
                </a14:m>
                <a:endParaRPr lang="en-US" altLang="ko-KR" dirty="0" smtClean="0"/>
              </a:p>
              <a:p>
                <a:pPr lvl="1"/>
                <a:r>
                  <a:rPr lang="en-US" altLang="ko-KR" dirty="0" smtClean="0"/>
                  <a:t>95% </a:t>
                </a:r>
                <a:r>
                  <a:rPr lang="ko-KR" altLang="en-US" dirty="0" smtClean="0"/>
                  <a:t>신뢰구간</a:t>
                </a:r>
                <a:r>
                  <a:rPr lang="en-US" altLang="ko-KR" dirty="0" smtClean="0"/>
                  <a:t>:</a:t>
                </a:r>
                <a:br>
                  <a:rPr lang="en-US" altLang="ko-KR" dirty="0" smtClean="0"/>
                </a:br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altLang="ko-KR" i="1">
                            <a:latin typeface="Cambria Math"/>
                          </a:rPr>
                        </m:ctrlPr>
                      </m:bar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𝑥</m:t>
                        </m:r>
                      </m:e>
                    </m:bar>
                    <m:r>
                      <a:rPr lang="en-US" altLang="ko-KR" i="1">
                        <a:latin typeface="Cambria Math"/>
                        <a:ea typeface="Cambria Math"/>
                      </a:rPr>
                      <m:t>±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1.96</m:t>
                    </m:r>
                    <m:f>
                      <m:fPr>
                        <m:ctrlPr>
                          <a:rPr lang="en-US" altLang="ko-KR" i="1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ko-KR" altLang="en-US" i="1">
                            <a:latin typeface="Cambria Math"/>
                            <a:ea typeface="Cambria Math"/>
                          </a:rPr>
                          <m:t>𝜎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i="1">
                                <a:latin typeface="Cambria Math"/>
                                <a:ea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e>
                        </m:rad>
                      </m:den>
                    </m:f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=42.7±1.96×</m:t>
                    </m:r>
                    <m:f>
                      <m:fPr>
                        <m:ctrlPr>
                          <a:rPr lang="en-US" altLang="ko-KR" b="0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8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  <m:t>25</m:t>
                            </m:r>
                          </m:e>
                        </m:rad>
                      </m:den>
                    </m:f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 =42.7±3.14</m:t>
                    </m:r>
                  </m:oMath>
                </a14:m>
                <a:r>
                  <a:rPr lang="en-US" altLang="ko-KR" b="0" dirty="0" smtClean="0">
                    <a:ea typeface="Cambria Math"/>
                  </a:rPr>
                  <a:t/>
                </a:r>
                <a:br>
                  <a:rPr lang="en-US" altLang="ko-KR" b="0" dirty="0" smtClean="0">
                    <a:ea typeface="Cambria Math"/>
                  </a:rPr>
                </a:b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→(39.56, 45.84)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865" t="-1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7925D7-1F1C-41CE-88BA-A6C6073CF281}" type="slidenum">
              <a:rPr lang="ko-KR" altLang="en-US" smtClean="0"/>
              <a:pPr>
                <a:defRPr/>
              </a:pPr>
              <a:t>12</a:t>
            </a:fld>
            <a:endParaRPr lang="en-US" altLang="ko-KR" b="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64736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제목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ko-KR" altLang="en-US" dirty="0" err="1" smtClean="0"/>
                  <a:t>모표준편차</a:t>
                </a:r>
                <a:r>
                  <a:rPr lang="ko-KR" altLang="en-US" dirty="0" smtClean="0"/>
                  <a:t>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/>
                      </a:rPr>
                      <m:t>𝜎</m:t>
                    </m:r>
                  </m:oMath>
                </a14:m>
                <a:r>
                  <a:rPr lang="ko-KR" altLang="en-US" dirty="0" smtClean="0"/>
                  <a:t>를 모르는 경우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2" name="제목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2812" t="-1858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 smtClean="0"/>
                  <a:t>표본의 크기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𝑛</m:t>
                    </m:r>
                  </m:oMath>
                </a14:m>
                <a:r>
                  <a:rPr lang="ko-KR" altLang="en-US" dirty="0"/>
                  <a:t>이 충분히 </a:t>
                </a:r>
                <a:r>
                  <a:rPr lang="ko-KR" altLang="en-US" dirty="0" smtClean="0"/>
                  <a:t>크고 </a:t>
                </a:r>
                <a:r>
                  <a:rPr lang="ko-KR" altLang="en-US" dirty="0" err="1" smtClean="0"/>
                  <a:t>모표준편차</a:t>
                </a:r>
                <a:r>
                  <a:rPr lang="ko-KR" altLang="en-US" dirty="0" smtClean="0"/>
                  <a:t>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/>
                      </a:rPr>
                      <m:t>𝜎</m:t>
                    </m:r>
                  </m:oMath>
                </a14:m>
                <a:r>
                  <a:rPr lang="ko-KR" altLang="en-US" dirty="0"/>
                  <a:t>를 모르는 </a:t>
                </a:r>
                <a:r>
                  <a:rPr lang="ko-KR" altLang="en-US" dirty="0" smtClean="0"/>
                  <a:t>경우에 모평균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/>
                        <a:ea typeface="Cambria Math"/>
                      </a:rPr>
                      <m:t>𝜇</m:t>
                    </m:r>
                  </m:oMath>
                </a14:m>
                <a:r>
                  <a:rPr lang="ko-KR" altLang="en-US" dirty="0"/>
                  <a:t>에 </a:t>
                </a:r>
                <a:r>
                  <a:rPr lang="ko-KR" altLang="en-US" dirty="0" smtClean="0"/>
                  <a:t>대한 신뢰구간</a:t>
                </a:r>
                <a:endParaRPr lang="en-US" altLang="ko-KR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𝑛</m:t>
                    </m:r>
                  </m:oMath>
                </a14:m>
                <a:r>
                  <a:rPr lang="ko-KR" altLang="en-US" dirty="0"/>
                  <a:t>이 충분히 </a:t>
                </a:r>
                <a:r>
                  <a:rPr lang="ko-KR" altLang="en-US" dirty="0" smtClean="0"/>
                  <a:t>크면 표본의 표준편차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𝑆</m:t>
                    </m:r>
                  </m:oMath>
                </a14:m>
                <a:r>
                  <a:rPr lang="ko-KR" altLang="en-US" dirty="0" smtClean="0"/>
                  <a:t>가 모집단의 표준편차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/>
                      </a:rPr>
                      <m:t>𝜎</m:t>
                    </m:r>
                  </m:oMath>
                </a14:m>
                <a:r>
                  <a:rPr lang="ko-KR" altLang="en-US" dirty="0" smtClean="0"/>
                  <a:t>에 가까울 것이므로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/>
                      </a:rPr>
                      <m:t>𝜎</m:t>
                    </m:r>
                  </m:oMath>
                </a14:m>
                <a:r>
                  <a:rPr lang="ko-KR" altLang="en-US" dirty="0" smtClean="0"/>
                  <a:t>를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𝑠</m:t>
                    </m:r>
                  </m:oMath>
                </a14:m>
                <a:r>
                  <a:rPr lang="ko-KR" altLang="en-US" dirty="0" smtClean="0"/>
                  <a:t>로</a:t>
                </a:r>
                <a:r>
                  <a:rPr lang="en-US" altLang="ko-KR" dirty="0" smtClean="0"/>
                  <a:t> </a:t>
                </a:r>
                <a:r>
                  <a:rPr lang="ko-KR" altLang="en-US" dirty="0" smtClean="0"/>
                  <a:t>대체하여 신뢰구간을 구한다</a:t>
                </a:r>
                <a:r>
                  <a:rPr lang="en-US" altLang="ko-KR" dirty="0" smtClean="0"/>
                  <a:t>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ko-KR" altLang="en-US" i="1">
                        <a:latin typeface="Cambria Math"/>
                        <a:ea typeface="Cambria Math"/>
                      </a:rPr>
                      <m:t>𝜇</m:t>
                    </m:r>
                  </m:oMath>
                </a14:m>
                <a:r>
                  <a:rPr lang="ko-KR" altLang="en-US" dirty="0"/>
                  <a:t>에 대한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100</m:t>
                    </m:r>
                    <m:d>
                      <m:dPr>
                        <m:ctrlPr>
                          <a:rPr lang="en-US" altLang="ko-KR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/>
                          </a:rPr>
                          <m:t>1−</m:t>
                        </m:r>
                        <m:r>
                          <a:rPr lang="ko-KR" altLang="en-US" i="1">
                            <a:latin typeface="Cambria Math"/>
                          </a:rPr>
                          <m:t>𝛼</m:t>
                        </m:r>
                      </m:e>
                    </m:d>
                    <m:r>
                      <a:rPr lang="en-US" altLang="ko-KR" i="1">
                        <a:latin typeface="Cambria Math"/>
                      </a:rPr>
                      <m:t>%</m:t>
                    </m:r>
                  </m:oMath>
                </a14:m>
                <a:r>
                  <a:rPr lang="ko-KR" altLang="en-US" dirty="0"/>
                  <a:t> 신뢰구간</a:t>
                </a:r>
                <a:r>
                  <a:rPr lang="en-US" altLang="ko-KR" dirty="0"/>
                  <a:t>:</a:t>
                </a:r>
                <a:br>
                  <a:rPr lang="en-US" altLang="ko-KR" dirty="0"/>
                </a:br>
                <a:r>
                  <a:rPr lang="en-US" altLang="ko-KR" dirty="0"/>
                  <a:t/>
                </a:r>
                <a:br>
                  <a:rPr lang="en-US" altLang="ko-KR" dirty="0"/>
                </a:br>
                <a:r>
                  <a:rPr lang="en-US" altLang="ko-KR" dirty="0"/>
                  <a:t>             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bar>
                          <m:barPr>
                            <m:pos m:val="top"/>
                            <m:ctrlPr>
                              <a:rPr lang="en-US" altLang="ko-KR" i="1">
                                <a:latin typeface="Cambria Math"/>
                                <a:ea typeface="Cambria Math"/>
                              </a:rPr>
                            </m:ctrlPr>
                          </m:barPr>
                          <m:e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𝑋</m:t>
                            </m:r>
                          </m:e>
                        </m:bar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𝑧</m:t>
                            </m:r>
                          </m:e>
                          <m:sub>
                            <m:r>
                              <a:rPr lang="ko-KR" altLang="en-US" i="1">
                                <a:latin typeface="Cambria Math"/>
                                <a:ea typeface="Cambria Math"/>
                              </a:rPr>
                              <m:t>𝛼</m:t>
                            </m:r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/2</m:t>
                            </m:r>
                          </m:sub>
                        </m:sSub>
                        <m:f>
                          <m:fPr>
                            <m:ctrlPr>
                              <a:rPr lang="en-US" altLang="ko-KR" i="1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  <m:t>𝑆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  <m:t>𝑛</m:t>
                                </m:r>
                              </m:e>
                            </m:rad>
                          </m:den>
                        </m:f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,  </m:t>
                        </m:r>
                        <m:bar>
                          <m:barPr>
                            <m:pos m:val="top"/>
                            <m:ctrlPr>
                              <a:rPr lang="en-US" altLang="ko-KR" i="1">
                                <a:latin typeface="Cambria Math"/>
                                <a:ea typeface="Cambria Math"/>
                              </a:rPr>
                            </m:ctrlPr>
                          </m:barPr>
                          <m:e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𝑋</m:t>
                            </m:r>
                          </m:e>
                        </m:bar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𝑧</m:t>
                            </m:r>
                          </m:e>
                          <m:sub>
                            <m:r>
                              <a:rPr lang="ko-KR" altLang="en-US" i="1">
                                <a:latin typeface="Cambria Math"/>
                                <a:ea typeface="Cambria Math"/>
                              </a:rPr>
                              <m:t>𝛼</m:t>
                            </m:r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/2</m:t>
                            </m:r>
                          </m:sub>
                        </m:sSub>
                        <m:f>
                          <m:fPr>
                            <m:ctrlPr>
                              <a:rPr lang="en-US" altLang="ko-KR" i="1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  <m:t>𝑆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  <m:t>𝑛</m:t>
                                </m:r>
                              </m:e>
                            </m:rad>
                          </m:den>
                        </m:f>
                      </m:e>
                    </m:d>
                  </m:oMath>
                </a14:m>
                <a:r>
                  <a:rPr lang="ko-KR" altLang="en-US" dirty="0"/>
                  <a:t>  </a:t>
                </a:r>
                <a:r>
                  <a:rPr lang="en-US" altLang="ko-KR" dirty="0"/>
                  <a:t>or</a:t>
                </a:r>
                <a:r>
                  <a:rPr lang="ko-KR" altLang="en-US" dirty="0"/>
                  <a:t>  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altLang="ko-KR" i="1">
                            <a:latin typeface="Cambria Math"/>
                          </a:rPr>
                        </m:ctrlPr>
                      </m:barPr>
                      <m:e>
                        <m:r>
                          <a:rPr lang="en-US" altLang="ko-KR" i="1">
                            <a:latin typeface="Cambria Math"/>
                          </a:rPr>
                          <m:t>𝑋</m:t>
                        </m:r>
                      </m:e>
                    </m:bar>
                    <m:r>
                      <a:rPr lang="en-US" altLang="ko-KR" i="1">
                        <a:latin typeface="Cambria Math"/>
                        <a:ea typeface="Cambria Math"/>
                      </a:rPr>
                      <m:t>±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𝑧</m:t>
                        </m:r>
                      </m:e>
                      <m:sub>
                        <m:r>
                          <a:rPr lang="ko-KR" altLang="en-US" i="1">
                            <a:latin typeface="Cambria Math"/>
                            <a:ea typeface="Cambria Math"/>
                          </a:rPr>
                          <m:t>𝛼</m:t>
                        </m:r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/2</m:t>
                        </m:r>
                      </m:sub>
                    </m:sSub>
                    <m:f>
                      <m:fPr>
                        <m:ctrlPr>
                          <a:rPr lang="en-US" altLang="ko-KR" i="1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𝑆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i="1">
                                <a:latin typeface="Cambria Math"/>
                                <a:ea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endParaRPr lang="en-US" altLang="ko-KR" dirty="0" smtClean="0"/>
              </a:p>
              <a:p>
                <a:pPr lvl="1"/>
                <a:endParaRPr lang="en-US" altLang="ko-KR" dirty="0" smtClean="0"/>
              </a:p>
              <a:p>
                <a:r>
                  <a:rPr lang="ko-KR" altLang="en-US" dirty="0" smtClean="0"/>
                  <a:t>예제 </a:t>
                </a:r>
                <a:r>
                  <a:rPr lang="en-US" altLang="ko-KR" dirty="0" smtClean="0"/>
                  <a:t>5) </a:t>
                </a:r>
                <a:r>
                  <a:rPr lang="ko-KR" altLang="en-US" dirty="0" smtClean="0"/>
                  <a:t>사과의 평균 무게</a:t>
                </a:r>
                <a:r>
                  <a:rPr lang="en-US" altLang="ko-KR" dirty="0" smtClean="0"/>
                  <a:t>(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/>
                        <a:ea typeface="Cambria Math"/>
                      </a:rPr>
                      <m:t>𝜇</m:t>
                    </m:r>
                  </m:oMath>
                </a14:m>
                <a:r>
                  <a:rPr lang="en-US" altLang="ko-KR" dirty="0" smtClean="0"/>
                  <a:t>)</a:t>
                </a:r>
                <a:r>
                  <a:rPr lang="ko-KR" altLang="en-US" dirty="0" smtClean="0"/>
                  <a:t>에 대한 </a:t>
                </a:r>
                <a:r>
                  <a:rPr lang="en-US" altLang="ko-KR" dirty="0" smtClean="0"/>
                  <a:t>99% </a:t>
                </a:r>
                <a:r>
                  <a:rPr lang="ko-KR" altLang="en-US" dirty="0" smtClean="0"/>
                  <a:t>신뢰구간은</a:t>
                </a:r>
                <a:r>
                  <a:rPr lang="en-US" altLang="ko-KR" dirty="0" smtClean="0"/>
                  <a:t>?</a:t>
                </a:r>
              </a:p>
              <a:p>
                <a:pPr lvl="1"/>
                <a:r>
                  <a:rPr lang="ko-KR" altLang="en-US" dirty="0"/>
                  <a:t>자료</a:t>
                </a:r>
                <a:r>
                  <a:rPr lang="en-US" altLang="ko-KR" dirty="0"/>
                  <a:t>: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𝑛</m:t>
                    </m:r>
                    <m:r>
                      <a:rPr lang="en-US" altLang="ko-KR" i="1">
                        <a:latin typeface="Cambria Math"/>
                      </a:rPr>
                      <m:t>=36, </m:t>
                    </m:r>
                    <m:bar>
                      <m:barPr>
                        <m:pos m:val="top"/>
                        <m:ctrlPr>
                          <a:rPr lang="en-US" altLang="ko-KR" i="1" smtClean="0">
                            <a:latin typeface="Cambria Math"/>
                          </a:rPr>
                        </m:ctrlPr>
                      </m:bar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𝑥</m:t>
                        </m:r>
                      </m:e>
                    </m:bar>
                    <m:r>
                      <a:rPr lang="en-US" altLang="ko-KR" b="0" i="1" smtClean="0">
                        <a:latin typeface="Cambria Math"/>
                      </a:rPr>
                      <m:t>=342, </m:t>
                    </m:r>
                    <m:r>
                      <a:rPr lang="en-US" altLang="ko-KR" b="0" i="1" smtClean="0">
                        <a:latin typeface="Cambria Math"/>
                      </a:rPr>
                      <m:t>𝑠</m:t>
                    </m:r>
                    <m:r>
                      <a:rPr lang="en-US" altLang="ko-KR" b="0" i="1" smtClean="0">
                        <a:latin typeface="Cambria Math"/>
                      </a:rPr>
                      <m:t>=20</m:t>
                    </m:r>
                  </m:oMath>
                </a14:m>
                <a:endParaRPr lang="en-US" altLang="ko-KR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ko-KR" altLang="en-US" i="1">
                        <a:latin typeface="Cambria Math"/>
                      </a:rPr>
                      <m:t>𝛼</m:t>
                    </m:r>
                    <m:r>
                      <a:rPr lang="en-US" altLang="ko-KR" i="1">
                        <a:latin typeface="Cambria Math"/>
                      </a:rPr>
                      <m:t>=0.0</m:t>
                    </m:r>
                    <m:r>
                      <a:rPr lang="en-US" altLang="ko-KR" b="0" i="1" smtClean="0">
                        <a:latin typeface="Cambria Math"/>
                      </a:rPr>
                      <m:t>1</m:t>
                    </m:r>
                    <m:r>
                      <a:rPr lang="en-US" altLang="ko-KR" i="1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0.0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0</m:t>
                        </m:r>
                        <m:r>
                          <a:rPr lang="en-US" altLang="ko-KR" i="1">
                            <a:latin typeface="Cambria Math"/>
                          </a:rPr>
                          <m:t>5</m:t>
                        </m:r>
                      </m:sub>
                    </m:sSub>
                    <m:r>
                      <a:rPr lang="en-US" altLang="ko-KR" i="1">
                        <a:latin typeface="Cambria Math"/>
                      </a:rPr>
                      <m:t>=</m:t>
                    </m:r>
                    <m:r>
                      <a:rPr lang="en-US" altLang="ko-KR" b="0" i="1" smtClean="0">
                        <a:latin typeface="Cambria Math"/>
                      </a:rPr>
                      <m:t>2.575</m:t>
                    </m:r>
                  </m:oMath>
                </a14:m>
                <a:endParaRPr lang="en-US" altLang="ko-KR" dirty="0"/>
              </a:p>
              <a:p>
                <a:pPr lvl="1"/>
                <a:r>
                  <a:rPr lang="en-US" altLang="ko-KR" dirty="0"/>
                  <a:t>95% </a:t>
                </a:r>
                <a:r>
                  <a:rPr lang="ko-KR" altLang="en-US" dirty="0"/>
                  <a:t>신뢰구간</a:t>
                </a:r>
                <a:r>
                  <a:rPr lang="en-US" altLang="ko-KR" dirty="0" smtClean="0"/>
                  <a:t>:</a:t>
                </a:r>
                <a:r>
                  <a:rPr lang="en-US" altLang="ko-KR" dirty="0"/>
                  <a:t/>
                </a:r>
                <a:br>
                  <a:rPr lang="en-US" altLang="ko-KR" dirty="0"/>
                </a:b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altLang="ko-KR" i="1">
                            <a:latin typeface="Cambria Math"/>
                          </a:rPr>
                        </m:ctrlPr>
                      </m:barPr>
                      <m:e>
                        <m:r>
                          <a:rPr lang="en-US" altLang="ko-KR" i="1">
                            <a:latin typeface="Cambria Math"/>
                          </a:rPr>
                          <m:t>𝑥</m:t>
                        </m:r>
                      </m:e>
                    </m:bar>
                    <m:r>
                      <a:rPr lang="en-US" altLang="ko-KR" i="1">
                        <a:latin typeface="Cambria Math"/>
                        <a:ea typeface="Cambria Math"/>
                      </a:rPr>
                      <m:t>±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2.575</m:t>
                    </m:r>
                    <m:f>
                      <m:fPr>
                        <m:ctrlPr>
                          <a:rPr lang="en-US" altLang="ko-KR" i="1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𝑠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i="1">
                                <a:latin typeface="Cambria Math"/>
                                <a:ea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e>
                        </m:rad>
                      </m:den>
                    </m:f>
                    <m:r>
                      <a:rPr lang="en-US" altLang="ko-KR" i="1">
                        <a:latin typeface="Cambria Math"/>
                        <a:ea typeface="Cambria Math"/>
                      </a:rPr>
                      <m:t>=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342</m:t>
                    </m:r>
                    <m:r>
                      <a:rPr lang="en-US" altLang="ko-KR" i="1">
                        <a:latin typeface="Cambria Math"/>
                        <a:ea typeface="Cambria Math"/>
                      </a:rPr>
                      <m:t>±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2.575</m:t>
                    </m:r>
                    <m:r>
                      <a:rPr lang="en-US" altLang="ko-KR" i="1">
                        <a:latin typeface="Cambria Math"/>
                        <a:ea typeface="Cambria Math"/>
                      </a:rPr>
                      <m:t>×</m:t>
                    </m:r>
                    <m:f>
                      <m:fPr>
                        <m:ctrlPr>
                          <a:rPr lang="en-US" altLang="ko-KR" i="1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20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i="1">
                                <a:latin typeface="Cambria Math"/>
                                <a:ea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  <m:t>36</m:t>
                            </m:r>
                          </m:e>
                        </m:rad>
                      </m:den>
                    </m:f>
                    <m:r>
                      <a:rPr lang="en-US" altLang="ko-KR" i="1">
                        <a:latin typeface="Cambria Math"/>
                        <a:ea typeface="Cambria Math"/>
                      </a:rPr>
                      <m:t> =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342</m:t>
                    </m:r>
                    <m:r>
                      <a:rPr lang="en-US" altLang="ko-KR" i="1">
                        <a:latin typeface="Cambria Math"/>
                        <a:ea typeface="Cambria Math"/>
                      </a:rPr>
                      <m:t>±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8.58</m:t>
                    </m:r>
                  </m:oMath>
                </a14:m>
                <a:r>
                  <a:rPr lang="en-US" altLang="ko-KR" dirty="0">
                    <a:ea typeface="Cambria Math"/>
                  </a:rPr>
                  <a:t/>
                </a:r>
                <a:br>
                  <a:rPr lang="en-US" altLang="ko-KR" dirty="0">
                    <a:ea typeface="Cambria Math"/>
                  </a:rPr>
                </a:b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  <a:ea typeface="Cambria Math"/>
                      </a:rPr>
                      <m:t>→(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333.42</m:t>
                    </m:r>
                    <m:r>
                      <a:rPr lang="en-US" altLang="ko-KR" i="1">
                        <a:latin typeface="Cambria Math"/>
                        <a:ea typeface="Cambria Math"/>
                      </a:rPr>
                      <m:t>, 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350.58</m:t>
                    </m:r>
                    <m:r>
                      <a:rPr lang="en-US" altLang="ko-KR" i="1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ko-KR" altLang="en-US" dirty="0"/>
              </a:p>
              <a:p>
                <a:pPr lvl="1"/>
                <a:endParaRPr lang="en-US" altLang="ko-KR" dirty="0"/>
              </a:p>
              <a:p>
                <a:pPr lvl="1"/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865" t="-1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7925D7-1F1C-41CE-88BA-A6C6073CF281}" type="slidenum">
              <a:rPr lang="ko-KR" altLang="en-US" smtClean="0"/>
              <a:pPr>
                <a:defRPr/>
              </a:pPr>
              <a:t>13</a:t>
            </a:fld>
            <a:endParaRPr lang="en-US" altLang="ko-KR" b="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93268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신뢰구간의 형태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 smtClean="0"/>
                  <a:t>모수를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/>
                      </a:rPr>
                      <m:t>𝜃</m:t>
                    </m:r>
                  </m:oMath>
                </a14:m>
                <a:r>
                  <a:rPr lang="ko-KR" altLang="en-US" dirty="0" smtClean="0"/>
                  <a:t>라 하고</a:t>
                </a:r>
                <a:r>
                  <a:rPr lang="en-US" altLang="ko-KR" dirty="0" smtClean="0"/>
                  <a:t> </a:t>
                </a:r>
                <a:r>
                  <a:rPr lang="ko-KR" altLang="en-US" dirty="0" smtClean="0"/>
                  <a:t>이 </a:t>
                </a:r>
                <a:r>
                  <a:rPr lang="ko-KR" altLang="en-US" dirty="0" err="1" smtClean="0"/>
                  <a:t>모수의</a:t>
                </a:r>
                <a:r>
                  <a:rPr lang="ko-KR" altLang="en-US" dirty="0" smtClean="0"/>
                  <a:t> </a:t>
                </a:r>
                <a:r>
                  <a:rPr lang="ko-KR" altLang="en-US" dirty="0" err="1" smtClean="0"/>
                  <a:t>추정량을</a:t>
                </a:r>
                <a:r>
                  <a:rPr lang="ko-KR" altLang="en-US" dirty="0" smtClean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ko-KR" altLang="en-US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ko-KR" altLang="en-US" i="1" smtClean="0">
                            <a:latin typeface="Cambria Math"/>
                          </a:rPr>
                          <m:t>𝜃</m:t>
                        </m:r>
                      </m:e>
                    </m:acc>
                  </m:oMath>
                </a14:m>
                <a:r>
                  <a:rPr lang="ko-KR" altLang="en-US" dirty="0" smtClean="0"/>
                  <a:t>라 할 때</a:t>
                </a:r>
                <a:r>
                  <a:rPr lang="en-US" altLang="ko-KR" dirty="0" smtClean="0"/>
                  <a:t>, </a:t>
                </a:r>
                <a:r>
                  <a:rPr lang="ko-KR" altLang="en-US" dirty="0" smtClean="0"/>
                  <a:t>표본의 크기가 충분히 크면 일반적으로 추정량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ko-KR" alt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ko-KR" altLang="en-US" i="1">
                            <a:latin typeface="Cambria Math"/>
                          </a:rPr>
                          <m:t>𝜃</m:t>
                        </m:r>
                      </m:e>
                    </m:acc>
                  </m:oMath>
                </a14:m>
                <a:r>
                  <a:rPr lang="ko-KR" altLang="en-US" dirty="0" smtClean="0"/>
                  <a:t>는 근사적으로 정규분포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𝑁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ko-KR" altLang="en-US" b="0" i="1" smtClean="0">
                            <a:latin typeface="Cambria Math"/>
                          </a:rPr>
                          <m:t>𝜃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, 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𝑆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.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𝐸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(</m:t>
                        </m:r>
                        <m:acc>
                          <m:accPr>
                            <m:chr m:val="̂"/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ko-KR" altLang="en-US" b="0" i="1" smtClean="0">
                                <a:latin typeface="Cambria Math"/>
                              </a:rPr>
                              <m:t>𝜃</m:t>
                            </m:r>
                          </m:e>
                        </m:acc>
                        <m:r>
                          <a:rPr lang="en-US" altLang="ko-KR" b="0" i="1" smtClean="0">
                            <a:latin typeface="Cambria Math"/>
                          </a:rPr>
                          <m:t>)</m:t>
                        </m:r>
                      </m:e>
                    </m:d>
                  </m:oMath>
                </a14:m>
                <a:r>
                  <a:rPr lang="ko-KR" altLang="en-US" dirty="0" smtClean="0"/>
                  <a:t>를 따르는 경우가 많다</a:t>
                </a:r>
                <a:r>
                  <a:rPr lang="en-US" altLang="ko-KR" dirty="0" smtClean="0"/>
                  <a:t>.</a:t>
                </a:r>
              </a:p>
              <a:p>
                <a:endParaRPr lang="en-US" altLang="ko-KR" dirty="0"/>
              </a:p>
              <a:p>
                <a:r>
                  <a:rPr lang="ko-KR" altLang="en-US" dirty="0" smtClean="0"/>
                  <a:t>표본의 크기가 클 때</a:t>
                </a:r>
                <a:r>
                  <a:rPr lang="en-US" altLang="ko-KR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100</m:t>
                    </m:r>
                    <m:d>
                      <m:dPr>
                        <m:ctrlPr>
                          <a:rPr lang="en-US" altLang="ko-KR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/>
                          </a:rPr>
                          <m:t>1−</m:t>
                        </m:r>
                        <m:r>
                          <a:rPr lang="ko-KR" altLang="en-US" i="1">
                            <a:latin typeface="Cambria Math"/>
                          </a:rPr>
                          <m:t>𝛼</m:t>
                        </m:r>
                      </m:e>
                    </m:d>
                    <m:r>
                      <a:rPr lang="en-US" altLang="ko-KR" i="1">
                        <a:latin typeface="Cambria Math"/>
                      </a:rPr>
                      <m:t>%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ko-KR" altLang="en-US" dirty="0" smtClean="0"/>
                  <a:t>신뢰구간의 형태</a:t>
                </a:r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14:m>
                  <m:oMath xmlns:m="http://schemas.openxmlformats.org/officeDocument/2006/math"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ko-KR" altLang="en-US" b="0" i="1" smtClean="0">
                            <a:latin typeface="Cambria Math"/>
                          </a:rPr>
                          <m:t>추정량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±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𝑧</m:t>
                        </m:r>
                      </m:e>
                      <m:sub>
                        <m:r>
                          <a:rPr lang="ko-KR" altLang="en-US" i="1">
                            <a:latin typeface="Cambria Math"/>
                            <a:ea typeface="Cambria Math"/>
                          </a:rPr>
                          <m:t>𝛼</m:t>
                        </m:r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/2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×(</m:t>
                    </m:r>
                    <m:r>
                      <a:rPr lang="ko-KR" altLang="en-US" i="1">
                        <a:latin typeface="Cambria Math"/>
                      </a:rPr>
                      <m:t>추정량</m:t>
                    </m:r>
                    <m:r>
                      <a:rPr lang="ko-KR" altLang="en-US" b="0" i="1" smtClean="0">
                        <a:latin typeface="Cambria Math"/>
                      </a:rPr>
                      <m:t>의</m:t>
                    </m:r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  <m:r>
                      <a:rPr lang="ko-KR" altLang="en-US" b="0" i="1" smtClean="0">
                        <a:latin typeface="Cambria Math"/>
                      </a:rPr>
                      <m:t>표준오차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n-US" altLang="ko-KR" dirty="0" smtClean="0"/>
              </a:p>
              <a:p>
                <a:endParaRPr lang="en-US" altLang="ko-KR" dirty="0"/>
              </a:p>
              <a:p>
                <a:r>
                  <a:rPr lang="ko-KR" altLang="en-US" dirty="0" smtClean="0"/>
                  <a:t>예</a:t>
                </a:r>
                <a:r>
                  <a:rPr lang="en-US" altLang="ko-KR" dirty="0" smtClean="0"/>
                  <a:t>) </a:t>
                </a:r>
                <a:r>
                  <a:rPr lang="ko-KR" altLang="en-US" dirty="0" smtClean="0"/>
                  <a:t>모평균에 대한 신뢰구간</a:t>
                </a:r>
                <a:endParaRPr lang="en-US" altLang="ko-KR" dirty="0" smtClean="0"/>
              </a:p>
              <a:p>
                <a:pPr lvl="1"/>
                <a:r>
                  <a:rPr lang="ko-KR" altLang="en-US" dirty="0" err="1"/>
                  <a:t>모수</a:t>
                </a:r>
                <a:r>
                  <a:rPr lang="en-US" altLang="ko-KR" dirty="0" smtClean="0"/>
                  <a:t>: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/>
                      </a:rPr>
                      <m:t>𝜃</m:t>
                    </m:r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r>
                      <a:rPr lang="ko-KR" altLang="en-US" b="0" i="1" smtClean="0">
                        <a:latin typeface="Cambria Math"/>
                      </a:rPr>
                      <m:t>𝜇</m:t>
                    </m:r>
                  </m:oMath>
                </a14:m>
                <a:endParaRPr lang="en-US" altLang="ko-KR" b="0" dirty="0" smtClean="0"/>
              </a:p>
              <a:p>
                <a:pPr lvl="1"/>
                <a:r>
                  <a:rPr lang="ko-KR" altLang="en-US" dirty="0" err="1" smtClean="0"/>
                  <a:t>추정량</a:t>
                </a:r>
                <a:r>
                  <a:rPr lang="en-US" altLang="ko-KR" dirty="0" smtClean="0"/>
                  <a:t>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ko-KR" altLang="en-US" i="1" smtClean="0">
                            <a:latin typeface="Cambria Math"/>
                          </a:rPr>
                          <m:t>𝜃</m:t>
                        </m:r>
                      </m:e>
                    </m:acc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bar>
                      <m:barPr>
                        <m:pos m:val="top"/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bar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𝑋</m:t>
                        </m:r>
                      </m:e>
                    </m:bar>
                  </m:oMath>
                </a14:m>
                <a:endParaRPr lang="en-US" altLang="ko-KR" dirty="0" smtClean="0"/>
              </a:p>
              <a:p>
                <a:pPr lvl="1"/>
                <a:r>
                  <a:rPr lang="ko-KR" altLang="en-US" dirty="0" err="1" smtClean="0"/>
                  <a:t>추정량의</a:t>
                </a:r>
                <a:r>
                  <a:rPr lang="ko-KR" altLang="en-US" dirty="0" smtClean="0"/>
                  <a:t> 표준오차</a:t>
                </a:r>
                <a:r>
                  <a:rPr lang="en-US" altLang="ko-KR" dirty="0" smtClean="0"/>
                  <a:t>: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𝑆</m:t>
                    </m:r>
                    <m:r>
                      <a:rPr lang="en-US" altLang="ko-KR" i="1">
                        <a:latin typeface="Cambria Math"/>
                      </a:rPr>
                      <m:t>.</m:t>
                    </m:r>
                    <m:r>
                      <a:rPr lang="en-US" altLang="ko-KR" i="1">
                        <a:latin typeface="Cambria Math"/>
                      </a:rPr>
                      <m:t>𝐸</m:t>
                    </m:r>
                    <m:d>
                      <m:dPr>
                        <m:ctrlPr>
                          <a:rPr lang="en-US" altLang="ko-KR" i="1">
                            <a:latin typeface="Cambria Math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ko-KR" altLang="en-US" i="1">
                                <a:latin typeface="Cambria Math"/>
                              </a:rPr>
                              <m:t>𝜃</m:t>
                            </m:r>
                          </m:e>
                        </m:acc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ko-KR" altLang="en-US" b="0" i="1" smtClean="0">
                            <a:latin typeface="Cambria Math"/>
                          </a:rPr>
                          <m:t>𝜎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65" t="-12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7925D7-1F1C-41CE-88BA-A6C6073CF281}" type="slidenum">
              <a:rPr lang="ko-KR" altLang="en-US" smtClean="0"/>
              <a:pPr>
                <a:defRPr/>
              </a:pPr>
              <a:t>14</a:t>
            </a:fld>
            <a:endParaRPr lang="en-US" altLang="ko-KR" b="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35240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신뢰구간의 의미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/>
                        <a:ea typeface="Cambria Math"/>
                      </a:rPr>
                      <m:t>𝜇</m:t>
                    </m:r>
                  </m:oMath>
                </a14:m>
                <a:r>
                  <a:rPr lang="ko-KR" altLang="en-US" dirty="0"/>
                  <a:t>에 대한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100</m:t>
                    </m:r>
                    <m:d>
                      <m:dPr>
                        <m:ctrlPr>
                          <a:rPr lang="en-US" altLang="ko-KR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/>
                          </a:rPr>
                          <m:t>1−</m:t>
                        </m:r>
                        <m:r>
                          <a:rPr lang="ko-KR" altLang="en-US" i="1">
                            <a:latin typeface="Cambria Math"/>
                          </a:rPr>
                          <m:t>𝛼</m:t>
                        </m:r>
                      </m:e>
                    </m:d>
                    <m:r>
                      <a:rPr lang="en-US" altLang="ko-KR" i="1">
                        <a:latin typeface="Cambria Math"/>
                      </a:rPr>
                      <m:t>%</m:t>
                    </m:r>
                  </m:oMath>
                </a14:m>
                <a:r>
                  <a:rPr lang="ko-KR" altLang="en-US" dirty="0"/>
                  <a:t> 신뢰구간</a:t>
                </a:r>
                <a:r>
                  <a:rPr lang="en-US" altLang="ko-KR" dirty="0"/>
                  <a:t>:</a:t>
                </a:r>
                <a:r>
                  <a:rPr lang="en-US" altLang="ko-KR" dirty="0" smtClean="0"/>
                  <a:t> </a:t>
                </a:r>
                <a:br>
                  <a:rPr lang="en-US" altLang="ko-KR" dirty="0" smtClean="0"/>
                </a:br>
                <a14:m>
                  <m:oMath xmlns:m="http://schemas.openxmlformats.org/officeDocument/2006/math">
                    <m:d>
                      <m:dPr>
                        <m:ctrlPr>
                          <a:rPr lang="en-US" altLang="ko-KR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bar>
                          <m:barPr>
                            <m:pos m:val="top"/>
                            <m:ctrlPr>
                              <a:rPr lang="en-US" altLang="ko-KR" i="1">
                                <a:latin typeface="Cambria Math"/>
                                <a:ea typeface="Cambria Math"/>
                              </a:rPr>
                            </m:ctrlPr>
                          </m:barPr>
                          <m:e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𝑋</m:t>
                            </m:r>
                          </m:e>
                        </m:bar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𝑧</m:t>
                            </m:r>
                          </m:e>
                          <m:sub>
                            <m:r>
                              <a:rPr lang="ko-KR" altLang="en-US" i="1">
                                <a:latin typeface="Cambria Math"/>
                                <a:ea typeface="Cambria Math"/>
                              </a:rPr>
                              <m:t>𝛼</m:t>
                            </m:r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/2</m:t>
                            </m:r>
                          </m:sub>
                        </m:sSub>
                        <m:f>
                          <m:fPr>
                            <m:ctrlPr>
                              <a:rPr lang="en-US" altLang="ko-KR" i="1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𝑆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  <m:t>𝑛</m:t>
                                </m:r>
                              </m:e>
                            </m:rad>
                          </m:den>
                        </m:f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,  </m:t>
                        </m:r>
                        <m:bar>
                          <m:barPr>
                            <m:pos m:val="top"/>
                            <m:ctrlPr>
                              <a:rPr lang="en-US" altLang="ko-KR" i="1">
                                <a:latin typeface="Cambria Math"/>
                                <a:ea typeface="Cambria Math"/>
                              </a:rPr>
                            </m:ctrlPr>
                          </m:barPr>
                          <m:e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𝑋</m:t>
                            </m:r>
                          </m:e>
                        </m:bar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𝑧</m:t>
                            </m:r>
                          </m:e>
                          <m:sub>
                            <m:r>
                              <a:rPr lang="ko-KR" altLang="en-US" i="1">
                                <a:latin typeface="Cambria Math"/>
                                <a:ea typeface="Cambria Math"/>
                              </a:rPr>
                              <m:t>𝛼</m:t>
                            </m:r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/2</m:t>
                            </m:r>
                          </m:sub>
                        </m:sSub>
                        <m:f>
                          <m:fPr>
                            <m:ctrlPr>
                              <a:rPr lang="en-US" altLang="ko-KR" i="1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𝑆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  <m:t>𝑛</m:t>
                                </m:r>
                              </m:e>
                            </m:rad>
                          </m:den>
                        </m:f>
                      </m:e>
                    </m:d>
                  </m:oMath>
                </a14:m>
                <a:endParaRPr lang="en-US" altLang="ko-KR" dirty="0" smtClean="0"/>
              </a:p>
              <a:p>
                <a:pPr lvl="1"/>
                <a:r>
                  <a:rPr lang="ko-KR" altLang="en-US" dirty="0" smtClean="0"/>
                  <a:t>이 구간은 표본에 따라 달라지는 구간으로</a:t>
                </a:r>
                <a:r>
                  <a:rPr lang="en-US" altLang="ko-KR" dirty="0"/>
                  <a:t> </a:t>
                </a:r>
                <a:r>
                  <a:rPr lang="ko-KR" altLang="en-US" dirty="0" smtClean="0"/>
                  <a:t>확률분포를 가지므로</a:t>
                </a:r>
                <a:r>
                  <a:rPr lang="en-US" altLang="ko-KR" dirty="0" smtClean="0"/>
                  <a:t>, </a:t>
                </a:r>
                <a:r>
                  <a:rPr lang="ko-KR" altLang="en-US" dirty="0" smtClean="0"/>
                  <a:t>이 구간이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/>
                        <a:ea typeface="Cambria Math"/>
                      </a:rPr>
                      <m:t>𝜇</m:t>
                    </m:r>
                  </m:oMath>
                </a14:m>
                <a:r>
                  <a:rPr lang="ko-KR" altLang="en-US" dirty="0" smtClean="0"/>
                  <a:t>를 포함할 확률이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/>
                          </a:rPr>
                          <m:t>1−</m:t>
                        </m:r>
                        <m:r>
                          <a:rPr lang="ko-KR" altLang="en-US" i="1">
                            <a:latin typeface="Cambria Math"/>
                          </a:rPr>
                          <m:t>𝛼</m:t>
                        </m:r>
                      </m:e>
                    </m:d>
                  </m:oMath>
                </a14:m>
                <a:r>
                  <a:rPr lang="ko-KR" altLang="en-US" dirty="0" smtClean="0"/>
                  <a:t>라고 할 수 있다</a:t>
                </a:r>
                <a:r>
                  <a:rPr lang="en-US" altLang="ko-KR" dirty="0" smtClean="0"/>
                  <a:t>.</a:t>
                </a:r>
              </a:p>
              <a:p>
                <a:pPr lvl="1"/>
                <a:endParaRPr lang="en-US" altLang="ko-KR" dirty="0" smtClean="0"/>
              </a:p>
              <a:p>
                <a:pPr lvl="1"/>
                <a:endParaRPr lang="en-US" altLang="ko-KR" dirty="0"/>
              </a:p>
              <a:p>
                <a:r>
                  <a:rPr lang="ko-KR" altLang="en-US" dirty="0" smtClean="0"/>
                  <a:t>주어진 자료에 대한 신뢰구간</a:t>
                </a:r>
                <a:r>
                  <a:rPr lang="en-US" altLang="ko-KR" dirty="0" smtClean="0"/>
                  <a:t>: </a:t>
                </a:r>
                <a:br>
                  <a:rPr lang="en-US" altLang="ko-KR" dirty="0" smtClean="0"/>
                </a:br>
                <a14:m>
                  <m:oMath xmlns:m="http://schemas.openxmlformats.org/officeDocument/2006/math">
                    <m:d>
                      <m:dPr>
                        <m:ctrlPr>
                          <a:rPr lang="en-US" altLang="ko-KR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bar>
                          <m:barPr>
                            <m:pos m:val="top"/>
                            <m:ctrlPr>
                              <a:rPr lang="en-US" altLang="ko-KR" i="1">
                                <a:latin typeface="Cambria Math"/>
                                <a:ea typeface="Cambria Math"/>
                              </a:rPr>
                            </m:ctrlPr>
                          </m:barPr>
                          <m:e>
                            <m: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</m:bar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𝑧</m:t>
                            </m:r>
                          </m:e>
                          <m:sub>
                            <m:r>
                              <a:rPr lang="ko-KR" altLang="en-US" i="1">
                                <a:latin typeface="Cambria Math"/>
                                <a:ea typeface="Cambria Math"/>
                              </a:rPr>
                              <m:t>𝛼</m:t>
                            </m:r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/2</m:t>
                            </m:r>
                          </m:sub>
                        </m:sSub>
                        <m:f>
                          <m:fPr>
                            <m:ctrlPr>
                              <a:rPr lang="en-US" altLang="ko-KR" i="1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  <m:t>𝑠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  <m:t>𝑛</m:t>
                                </m:r>
                              </m:e>
                            </m:rad>
                          </m:den>
                        </m:f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,  </m:t>
                        </m:r>
                        <m:bar>
                          <m:barPr>
                            <m:pos m:val="top"/>
                            <m:ctrlPr>
                              <a:rPr lang="en-US" altLang="ko-KR" i="1">
                                <a:latin typeface="Cambria Math"/>
                                <a:ea typeface="Cambria Math"/>
                              </a:rPr>
                            </m:ctrlPr>
                          </m:barPr>
                          <m:e>
                            <m: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</m:bar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𝑧</m:t>
                            </m:r>
                          </m:e>
                          <m:sub>
                            <m:r>
                              <a:rPr lang="ko-KR" altLang="en-US" i="1">
                                <a:latin typeface="Cambria Math"/>
                                <a:ea typeface="Cambria Math"/>
                              </a:rPr>
                              <m:t>𝛼</m:t>
                            </m:r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/2</m:t>
                            </m:r>
                          </m:sub>
                        </m:sSub>
                        <m:f>
                          <m:fPr>
                            <m:ctrlPr>
                              <a:rPr lang="en-US" altLang="ko-KR" i="1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  <m:t>𝑠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  <m:t>𝑛</m:t>
                                </m:r>
                              </m:e>
                            </m:rad>
                          </m:den>
                        </m:f>
                      </m:e>
                    </m:d>
                  </m:oMath>
                </a14:m>
                <a:endParaRPr lang="en-US" altLang="ko-KR" dirty="0" smtClean="0"/>
              </a:p>
              <a:p>
                <a:pPr lvl="1"/>
                <a:r>
                  <a:rPr lang="ko-KR" altLang="en-US" dirty="0" smtClean="0"/>
                  <a:t>이 구간은 주어진 자료로부터 구한 고정된 구간이므로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/>
                        <a:ea typeface="Cambria Math"/>
                      </a:rPr>
                      <m:t>𝜇</m:t>
                    </m:r>
                  </m:oMath>
                </a14:m>
                <a:r>
                  <a:rPr lang="ko-KR" altLang="en-US" dirty="0"/>
                  <a:t>를</a:t>
                </a:r>
                <a:r>
                  <a:rPr lang="ko-KR" altLang="en-US" dirty="0" smtClean="0"/>
                  <a:t> 포함하거나 포함하지 않거나 둘 중 하나이며</a:t>
                </a:r>
                <a:r>
                  <a:rPr lang="en-US" altLang="ko-KR" dirty="0" smtClean="0"/>
                  <a:t>, </a:t>
                </a:r>
                <a:r>
                  <a:rPr lang="ko-KR" altLang="en-US" dirty="0" smtClean="0"/>
                  <a:t>이 구간이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/>
                        <a:ea typeface="Cambria Math"/>
                      </a:rPr>
                      <m:t>𝜇</m:t>
                    </m:r>
                  </m:oMath>
                </a14:m>
                <a:r>
                  <a:rPr lang="ko-KR" altLang="en-US" dirty="0"/>
                  <a:t>를 포함할 확률이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/>
                          </a:rPr>
                          <m:t>1−</m:t>
                        </m:r>
                        <m:r>
                          <a:rPr lang="ko-KR" altLang="en-US" i="1">
                            <a:latin typeface="Cambria Math"/>
                          </a:rPr>
                          <m:t>𝛼</m:t>
                        </m:r>
                      </m:e>
                    </m:d>
                  </m:oMath>
                </a14:m>
                <a:r>
                  <a:rPr lang="ko-KR" altLang="en-US" dirty="0"/>
                  <a:t>라고 할 </a:t>
                </a:r>
                <a:r>
                  <a:rPr lang="ko-KR" altLang="en-US" dirty="0" smtClean="0"/>
                  <a:t>수는 없다</a:t>
                </a:r>
                <a:r>
                  <a:rPr lang="en-US" altLang="ko-KR" dirty="0" smtClean="0"/>
                  <a:t>.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65" t="-1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7925D7-1F1C-41CE-88BA-A6C6073CF281}" type="slidenum">
              <a:rPr lang="ko-KR" altLang="en-US" smtClean="0"/>
              <a:pPr>
                <a:defRPr/>
              </a:pPr>
              <a:t>15</a:t>
            </a:fld>
            <a:endParaRPr lang="en-US" altLang="ko-KR" b="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93007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신뢰구간의 의미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 smtClean="0"/>
                  <a:t>예</a:t>
                </a:r>
                <a:r>
                  <a:rPr lang="en-US" altLang="ko-KR" dirty="0" smtClean="0"/>
                  <a:t>) </a:t>
                </a:r>
                <a:r>
                  <a:rPr lang="ko-KR" altLang="en-US" dirty="0" smtClean="0"/>
                  <a:t>모집단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𝑁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ko-KR" altLang="en-US" b="0" i="1" smtClean="0">
                            <a:latin typeface="Cambria Math"/>
                          </a:rPr>
                          <m:t>𝜇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=</m:t>
                        </m:r>
                        <m:r>
                          <a:rPr lang="en-US" altLang="ko-KR" i="1">
                            <a:latin typeface="Cambria Math"/>
                          </a:rPr>
                          <m:t>100, </m:t>
                        </m:r>
                        <m:sSup>
                          <m:sSup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10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ko-KR" altLang="en-US" b="0" i="1" smtClean="0">
                        <a:latin typeface="Cambria Math"/>
                      </a:rPr>
                      <m:t>에서</m:t>
                    </m:r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ko-KR" altLang="en-US" dirty="0" err="1" smtClean="0"/>
                  <a:t>임의추출한</a:t>
                </a:r>
                <a:r>
                  <a:rPr lang="ko-KR" altLang="en-US" dirty="0" smtClean="0"/>
                  <a:t> 표본</a:t>
                </a:r>
                <a:r>
                  <a:rPr lang="en-US" altLang="ko-KR" dirty="0" smtClean="0"/>
                  <a:t>(</a:t>
                </a:r>
                <a:r>
                  <a:rPr lang="ko-KR" altLang="en-US" dirty="0" smtClean="0"/>
                  <a:t>표본의 크기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𝑛</m:t>
                    </m:r>
                    <m:r>
                      <a:rPr lang="en-US" altLang="ko-KR" b="0" i="1" smtClean="0">
                        <a:latin typeface="Cambria Math"/>
                      </a:rPr>
                      <m:t>=15</m:t>
                    </m:r>
                  </m:oMath>
                </a14:m>
                <a:r>
                  <a:rPr lang="en-US" altLang="ko-KR" dirty="0" smtClean="0"/>
                  <a:t>)</a:t>
                </a:r>
                <a:r>
                  <a:rPr lang="ko-KR" altLang="en-US" dirty="0" smtClean="0"/>
                  <a:t>을 이용한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/>
                        <a:ea typeface="Cambria Math"/>
                      </a:rPr>
                      <m:t>𝜇</m:t>
                    </m:r>
                  </m:oMath>
                </a14:m>
                <a:r>
                  <a:rPr lang="ko-KR" altLang="en-US" dirty="0"/>
                  <a:t>에 대한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95</m:t>
                    </m:r>
                    <m:r>
                      <a:rPr lang="en-US" altLang="ko-KR" i="1">
                        <a:latin typeface="Cambria Math"/>
                      </a:rPr>
                      <m:t>%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ko-KR" altLang="en-US" dirty="0" smtClean="0"/>
                  <a:t>신뢰구간은</a:t>
                </a:r>
                <a:r>
                  <a:rPr lang="en-US" altLang="ko-KR" dirty="0" smtClean="0">
                    <a:ea typeface="Cambria Math"/>
                  </a:rPr>
                  <a:t/>
                </a:r>
                <a:br>
                  <a:rPr lang="en-US" altLang="ko-KR" dirty="0" smtClean="0">
                    <a:ea typeface="Cambria Math"/>
                  </a:rPr>
                </a:br>
                <a:r>
                  <a:rPr lang="en-US" altLang="ko-KR" dirty="0" smtClean="0">
                    <a:ea typeface="Cambria Math"/>
                  </a:rPr>
                  <a:t/>
                </a:r>
                <a:br>
                  <a:rPr lang="en-US" altLang="ko-KR" dirty="0" smtClean="0">
                    <a:ea typeface="Cambria Math"/>
                  </a:rPr>
                </a:br>
                <a:r>
                  <a:rPr lang="en-US" altLang="ko-KR" dirty="0" smtClean="0">
                    <a:ea typeface="Cambria Math"/>
                  </a:rPr>
                  <a:t>                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bar>
                          <m:barPr>
                            <m:pos m:val="top"/>
                            <m:ctrlPr>
                              <a:rPr lang="en-US" altLang="ko-KR" i="1">
                                <a:latin typeface="Cambria Math"/>
                                <a:ea typeface="Cambria Math"/>
                              </a:rPr>
                            </m:ctrlPr>
                          </m:barPr>
                          <m:e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𝑋</m:t>
                            </m:r>
                          </m:e>
                        </m:bar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𝑧</m:t>
                            </m:r>
                          </m:e>
                          <m:sub>
                            <m:r>
                              <a:rPr lang="ko-KR" altLang="en-US" i="1">
                                <a:latin typeface="Cambria Math"/>
                                <a:ea typeface="Cambria Math"/>
                              </a:rPr>
                              <m:t>𝛼</m:t>
                            </m:r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/2</m:t>
                            </m:r>
                          </m:sub>
                        </m:sSub>
                        <m:f>
                          <m:fPr>
                            <m:ctrlPr>
                              <a:rPr lang="en-US" altLang="ko-KR" i="1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𝑆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  <m:t>𝑛</m:t>
                                </m:r>
                              </m:e>
                            </m:rad>
                          </m:den>
                        </m:f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,  </m:t>
                        </m:r>
                        <m:bar>
                          <m:barPr>
                            <m:pos m:val="top"/>
                            <m:ctrlPr>
                              <a:rPr lang="en-US" altLang="ko-KR" i="1">
                                <a:latin typeface="Cambria Math"/>
                                <a:ea typeface="Cambria Math"/>
                              </a:rPr>
                            </m:ctrlPr>
                          </m:barPr>
                          <m:e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𝑋</m:t>
                            </m:r>
                          </m:e>
                        </m:bar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𝑧</m:t>
                            </m:r>
                          </m:e>
                          <m:sub>
                            <m:r>
                              <a:rPr lang="ko-KR" altLang="en-US" i="1">
                                <a:latin typeface="Cambria Math"/>
                                <a:ea typeface="Cambria Math"/>
                              </a:rPr>
                              <m:t>𝛼</m:t>
                            </m:r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/2</m:t>
                            </m:r>
                          </m:sub>
                        </m:sSub>
                        <m:f>
                          <m:fPr>
                            <m:ctrlPr>
                              <a:rPr lang="en-US" altLang="ko-KR" i="1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𝑆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  <m:t>𝑛</m:t>
                                </m:r>
                              </m:e>
                            </m:rad>
                          </m:den>
                        </m:f>
                      </m:e>
                    </m:d>
                  </m:oMath>
                </a14:m>
                <a:endParaRPr lang="en-US" altLang="ko-KR" dirty="0" smtClean="0"/>
              </a:p>
              <a:p>
                <a:endParaRPr lang="en-US" altLang="ko-KR" dirty="0" smtClean="0"/>
              </a:p>
              <a:p>
                <a:pPr lvl="1"/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altLang="ko-KR" i="1">
                            <a:latin typeface="Cambria Math"/>
                            <a:ea typeface="Cambria Math"/>
                          </a:rPr>
                        </m:ctrlPr>
                      </m:barPr>
                      <m:e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</m:ba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=104.3</m:t>
                    </m:r>
                  </m:oMath>
                </a14:m>
                <a:r>
                  <a:rPr lang="ko-KR" altLang="en-US" dirty="0" smtClean="0"/>
                  <a:t>일 때</a:t>
                </a:r>
                <a:r>
                  <a:rPr lang="en-US" altLang="ko-KR" dirty="0" smtClean="0"/>
                  <a:t>, </a:t>
                </a:r>
                <a:r>
                  <a:rPr lang="ko-KR" altLang="en-US" dirty="0" smtClean="0"/>
                  <a:t>신뢰구간</a:t>
                </a:r>
                <a:r>
                  <a:rPr lang="en-US" altLang="ko-KR" dirty="0" smtClean="0"/>
                  <a:t>: (99.24, 109.36)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/>
                        <a:ea typeface="Cambria Math"/>
                      </a:rPr>
                      <m:t>←</m:t>
                    </m:r>
                  </m:oMath>
                </a14:m>
                <a:r>
                  <a:rPr lang="ko-KR" altLang="en-US" dirty="0" smtClean="0"/>
                  <a:t> 모평균 </a:t>
                </a:r>
                <a:r>
                  <a:rPr lang="en-US" altLang="ko-KR" dirty="0" smtClean="0"/>
                  <a:t>100</a:t>
                </a:r>
                <a:r>
                  <a:rPr lang="ko-KR" altLang="en-US" dirty="0" smtClean="0"/>
                  <a:t>을 포함</a:t>
                </a:r>
                <a:endParaRPr lang="en-US" altLang="ko-KR" dirty="0" smtClean="0"/>
              </a:p>
              <a:p>
                <a:pPr lvl="1"/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altLang="ko-KR" i="1">
                            <a:latin typeface="Cambria Math"/>
                            <a:ea typeface="Cambria Math"/>
                          </a:rPr>
                        </m:ctrlPr>
                      </m:barPr>
                      <m:e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</m:bar>
                    <m:r>
                      <a:rPr lang="en-US" altLang="ko-KR" i="1">
                        <a:latin typeface="Cambria Math"/>
                        <a:ea typeface="Cambria Math"/>
                      </a:rPr>
                      <m:t>=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92.5</m:t>
                    </m:r>
                  </m:oMath>
                </a14:m>
                <a:r>
                  <a:rPr lang="ko-KR" altLang="en-US" dirty="0"/>
                  <a:t>일 때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신뢰구간</a:t>
                </a:r>
                <a:r>
                  <a:rPr lang="en-US" altLang="ko-KR" dirty="0"/>
                  <a:t>: </a:t>
                </a:r>
                <a:r>
                  <a:rPr lang="en-US" altLang="ko-KR" dirty="0" smtClean="0"/>
                  <a:t>(87.44, 97.56)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  <a:ea typeface="Cambria Math"/>
                      </a:rPr>
                      <m:t>←</m:t>
                    </m:r>
                  </m:oMath>
                </a14:m>
                <a:r>
                  <a:rPr lang="ko-KR" altLang="en-US" dirty="0"/>
                  <a:t> 모평균 </a:t>
                </a:r>
                <a:r>
                  <a:rPr lang="en-US" altLang="ko-KR" dirty="0"/>
                  <a:t>100</a:t>
                </a:r>
                <a:r>
                  <a:rPr lang="ko-KR" altLang="en-US" dirty="0"/>
                  <a:t>을 </a:t>
                </a:r>
                <a:r>
                  <a:rPr lang="ko-KR" altLang="en-US" dirty="0" smtClean="0"/>
                  <a:t>포함하지 않음</a:t>
                </a:r>
                <a:endParaRPr lang="en-US" altLang="ko-KR" dirty="0"/>
              </a:p>
              <a:p>
                <a:pPr lvl="1"/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65" t="-1500" r="-170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7925D7-1F1C-41CE-88BA-A6C6073CF281}" type="slidenum">
              <a:rPr lang="ko-KR" altLang="en-US" smtClean="0"/>
              <a:pPr>
                <a:defRPr/>
              </a:pPr>
              <a:t>16</a:t>
            </a:fld>
            <a:endParaRPr lang="en-US" altLang="ko-KR" b="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82245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신뢰구간의 의미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95% </a:t>
            </a:r>
            <a:r>
              <a:rPr lang="ko-KR" altLang="en-US" dirty="0" smtClean="0"/>
              <a:t>신뢰구간의 의미</a:t>
            </a:r>
            <a:r>
              <a:rPr lang="en-US" altLang="ko-KR" dirty="0" smtClean="0"/>
              <a:t>:</a:t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표본을 여러 번 추출하여 같은 방법으로 신뢰구간을 구할 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 구간 중에서 모평균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모수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포함하는 구간의 비율이 </a:t>
            </a:r>
            <a:r>
              <a:rPr lang="en-US" altLang="ko-KR" dirty="0" smtClean="0"/>
              <a:t>95%</a:t>
            </a:r>
            <a:r>
              <a:rPr lang="ko-KR" altLang="en-US" dirty="0" smtClean="0"/>
              <a:t>에 가깝다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7925D7-1F1C-41CE-88BA-A6C6073CF281}" type="slidenum">
              <a:rPr lang="ko-KR" altLang="en-US" smtClean="0"/>
              <a:pPr>
                <a:defRPr/>
              </a:pPr>
              <a:t>17</a:t>
            </a:fld>
            <a:endParaRPr lang="en-US" altLang="ko-KR" b="0" dirty="0">
              <a:latin typeface="Times New Roman" pitchFamily="18" charset="0"/>
            </a:endParaRPr>
          </a:p>
        </p:txBody>
      </p:sp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6239172"/>
              </p:ext>
            </p:extLst>
          </p:nvPr>
        </p:nvGraphicFramePr>
        <p:xfrm>
          <a:off x="2057400" y="2667000"/>
          <a:ext cx="4711700" cy="25020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1" name="비트맵 이미지" r:id="rId3" imgW="4772691" imgH="2534004" progId="PBrush">
                  <p:embed/>
                </p:oleObj>
              </mc:Choice>
              <mc:Fallback>
                <p:oleObj name="비트맵 이미지" r:id="rId3" imgW="4772691" imgH="2534004" progId="PBrush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2667000"/>
                        <a:ext cx="4711700" cy="25020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133600" y="5486400"/>
                <a:ext cx="472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ko-KR" altLang="en-US" sz="1800" i="1" smtClean="0">
                        <a:solidFill>
                          <a:srgbClr val="FF0000"/>
                        </a:solidFill>
                        <a:latin typeface="Cambria Math"/>
                      </a:rPr>
                      <m:t>𝜇</m:t>
                    </m:r>
                    <m:r>
                      <a:rPr lang="en-US" altLang="ko-KR" sz="1800" b="0" i="1" smtClean="0">
                        <a:solidFill>
                          <a:srgbClr val="FF0000"/>
                        </a:solidFill>
                        <a:latin typeface="Cambria Math"/>
                      </a:rPr>
                      <m:t>=100</m:t>
                    </m:r>
                  </m:oMath>
                </a14:m>
                <a:r>
                  <a:rPr lang="ko-KR" altLang="en-US" sz="1800" dirty="0" smtClean="0">
                    <a:solidFill>
                      <a:srgbClr val="FF0000"/>
                    </a:solidFill>
                    <a:ea typeface="함초롬돋움" pitchFamily="18" charset="-127"/>
                  </a:rPr>
                  <a:t>일 때</a:t>
                </a:r>
                <a:r>
                  <a:rPr lang="ko-KR" altLang="en-US" sz="180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ko-KR" altLang="en-US" sz="1800" i="1">
                        <a:solidFill>
                          <a:srgbClr val="FF0000"/>
                        </a:solidFill>
                        <a:latin typeface="Cambria Math"/>
                      </a:rPr>
                      <m:t>𝜇</m:t>
                    </m:r>
                  </m:oMath>
                </a14:m>
                <a:r>
                  <a:rPr lang="ko-KR" altLang="en-US" sz="1800" dirty="0" smtClean="0">
                    <a:solidFill>
                      <a:srgbClr val="FF0000"/>
                    </a:solidFill>
                    <a:ea typeface="함초롬돋움" pitchFamily="18" charset="-127"/>
                  </a:rPr>
                  <a:t>에 대한 </a:t>
                </a:r>
                <a:r>
                  <a:rPr lang="en-US" altLang="ko-KR" sz="1800" dirty="0" smtClean="0">
                    <a:solidFill>
                      <a:srgbClr val="FF0000"/>
                    </a:solidFill>
                    <a:ea typeface="함초롬돋움" pitchFamily="18" charset="-127"/>
                  </a:rPr>
                  <a:t>25</a:t>
                </a:r>
                <a:r>
                  <a:rPr lang="ko-KR" altLang="en-US" sz="1800" dirty="0" smtClean="0">
                    <a:solidFill>
                      <a:srgbClr val="FF0000"/>
                    </a:solidFill>
                    <a:ea typeface="함초롬돋움" pitchFamily="18" charset="-127"/>
                  </a:rPr>
                  <a:t>개의 </a:t>
                </a:r>
                <a:r>
                  <a:rPr lang="en-US" altLang="ko-KR" sz="1800" dirty="0" smtClean="0">
                    <a:solidFill>
                      <a:srgbClr val="FF0000"/>
                    </a:solidFill>
                    <a:ea typeface="함초롬돋움" pitchFamily="18" charset="-127"/>
                  </a:rPr>
                  <a:t>95% </a:t>
                </a:r>
                <a:r>
                  <a:rPr lang="ko-KR" altLang="en-US" sz="1800" dirty="0" smtClean="0">
                    <a:solidFill>
                      <a:srgbClr val="FF0000"/>
                    </a:solidFill>
                    <a:ea typeface="함초롬돋움" pitchFamily="18" charset="-127"/>
                  </a:rPr>
                  <a:t>신뢰구간 </a:t>
                </a:r>
                <a:endParaRPr lang="ko-KR" altLang="en-US" sz="1800" dirty="0">
                  <a:solidFill>
                    <a:srgbClr val="FF0000"/>
                  </a:solidFill>
                  <a:ea typeface="함초롬돋움" pitchFamily="18" charset="-127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0" y="5486400"/>
                <a:ext cx="4724400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9836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29635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표본크기의 결정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 smtClean="0"/>
                  <a:t>자료를 수집하기 전에 원하는 정확도로 모집단에 대한 추정을 하기 위해 필요한 표본의 크기를 정하는 방법</a:t>
                </a:r>
                <a:endParaRPr lang="en-US" altLang="ko-KR" dirty="0" smtClean="0"/>
              </a:p>
              <a:p>
                <a:pPr lvl="1"/>
                <a:r>
                  <a:rPr lang="ko-KR" altLang="en-US" dirty="0" smtClean="0"/>
                  <a:t>예</a:t>
                </a:r>
                <a:r>
                  <a:rPr lang="en-US" altLang="ko-KR" dirty="0" smtClean="0"/>
                  <a:t>) </a:t>
                </a:r>
                <a:r>
                  <a:rPr lang="ko-KR" altLang="en-US" dirty="0" smtClean="0"/>
                  <a:t>신뢰구간에서 표본의 크기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ko-KR" altLang="en-US" dirty="0" smtClean="0"/>
                  <a:t>이 커질수록 신뢰구간이 짧아진다</a:t>
                </a:r>
                <a:r>
                  <a:rPr lang="en-US" altLang="ko-KR" dirty="0" smtClean="0"/>
                  <a:t>.</a:t>
                </a:r>
              </a:p>
              <a:p>
                <a:pPr lvl="1"/>
                <a:endParaRPr lang="en-US" altLang="ko-KR" dirty="0"/>
              </a:p>
              <a:p>
                <a:r>
                  <a:rPr lang="ko-KR" altLang="en-US" dirty="0" smtClean="0"/>
                  <a:t>모평균에 대한 추정에서 오차가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𝑑</m:t>
                    </m:r>
                  </m:oMath>
                </a14:m>
                <a:r>
                  <a:rPr lang="ko-KR" altLang="en-US" dirty="0" smtClean="0"/>
                  <a:t>이하일 확률이 최소한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1−</m:t>
                    </m:r>
                    <m:r>
                      <a:rPr lang="ko-KR" altLang="en-US" b="0" i="1" smtClean="0">
                        <a:latin typeface="Cambria Math"/>
                      </a:rPr>
                      <m:t>𝛼</m:t>
                    </m:r>
                  </m:oMath>
                </a14:m>
                <a:r>
                  <a:rPr lang="ko-KR" altLang="en-US" dirty="0" smtClean="0"/>
                  <a:t>가 되도록 하기 위해 필요한 최소의 표본 크기는</a:t>
                </a:r>
                <a:r>
                  <a:rPr lang="en-US" altLang="ko-KR" dirty="0" smtClean="0"/>
                  <a:t>?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65" t="-1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7925D7-1F1C-41CE-88BA-A6C6073CF281}" type="slidenum">
              <a:rPr lang="ko-KR" altLang="en-US" smtClean="0"/>
              <a:pPr>
                <a:defRPr/>
              </a:pPr>
              <a:t>18</a:t>
            </a:fld>
            <a:endParaRPr lang="en-US" altLang="ko-KR" b="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07185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표본크기의 결정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 smtClean="0"/>
                  <a:t>모집단이 정규분포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  <a:ea typeface="Cambria Math"/>
                      </a:rPr>
                      <m:t>𝑁</m:t>
                    </m:r>
                    <m:d>
                      <m:dPr>
                        <m:ctrlPr>
                          <a:rPr lang="en-US" altLang="ko-KR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ko-KR" altLang="en-US" i="1">
                            <a:latin typeface="Cambria Math"/>
                            <a:ea typeface="Cambria Math"/>
                          </a:rPr>
                          <m:t>𝜇</m:t>
                        </m:r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, </m:t>
                        </m:r>
                        <m:sSup>
                          <m:sSupPr>
                            <m:ctrlPr>
                              <a:rPr lang="en-US" altLang="ko-KR" i="1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ko-KR" altLang="en-US" i="1">
                                <a:latin typeface="Cambria Math"/>
                                <a:ea typeface="Cambria Math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ko-KR" altLang="en-US" dirty="0" smtClean="0"/>
                  <a:t>를 따르고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ko-KR" altLang="en-US" i="1"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p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ko-KR" altLang="en-US" dirty="0" smtClean="0"/>
                  <a:t>을 알 때</a:t>
                </a:r>
                <a:r>
                  <a:rPr lang="en-US" altLang="ko-KR" dirty="0"/>
                  <a:t/>
                </a:r>
                <a:br>
                  <a:rPr lang="en-US" altLang="ko-KR" dirty="0"/>
                </a:br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:r>
                  <a:rPr lang="en-US" altLang="ko-KR" dirty="0" smtClean="0"/>
                  <a:t>  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dPr>
                          <m:e>
                            <m:bar>
                              <m:barPr>
                                <m:pos m:val="top"/>
                                <m:ctrlPr>
                                  <a:rPr lang="en-US" altLang="ko-KR" b="0" i="1" smtClean="0">
                                    <a:latin typeface="Cambria Math"/>
                                  </a:rPr>
                                </m:ctrlPr>
                              </m:barPr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𝑋</m:t>
                                </m:r>
                              </m:e>
                            </m:bar>
                            <m:r>
                              <a:rPr lang="en-US" altLang="ko-KR" b="0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ko-KR" altLang="en-US" b="0" i="1" smtClean="0">
                                <a:latin typeface="Cambria Math"/>
                              </a:rPr>
                              <m:t>𝜇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≤</m:t>
                        </m:r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𝑑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≥1−</m:t>
                    </m:r>
                    <m:r>
                      <a:rPr lang="ko-KR" altLang="en-US" b="0" i="1" smtClean="0">
                        <a:latin typeface="Cambria Math"/>
                        <a:ea typeface="Cambria Math"/>
                      </a:rPr>
                      <m:t>𝛼</m:t>
                    </m:r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:r>
                  <a:rPr lang="en-US" altLang="ko-KR" dirty="0" smtClean="0"/>
                  <a:t>         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/>
                        <a:ea typeface="Cambria Math"/>
                      </a:rPr>
                      <m:t>→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ad>
                              <m:radPr>
                                <m:degHide m:val="on"/>
                                <m:ctrlPr>
                                  <a:rPr lang="en-US" altLang="ko-KR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ko-KR" b="0" i="1" smtClean="0">
                                    <a:latin typeface="Cambria Math"/>
                                    <a:ea typeface="Cambria Math"/>
                                  </a:rPr>
                                  <m:t>𝑛</m:t>
                                </m:r>
                              </m:e>
                            </m:rad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ko-KR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bar>
                                  <m:barPr>
                                    <m:pos m:val="top"/>
                                    <m:ctrlPr>
                                      <a:rPr lang="en-US" altLang="ko-KR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altLang="ko-KR" b="0" i="1" smtClean="0">
                                        <a:latin typeface="Cambria Math"/>
                                        <a:ea typeface="Cambria Math"/>
                                      </a:rPr>
                                      <m:t>𝑋</m:t>
                                    </m:r>
                                  </m:e>
                                </m:bar>
                                <m:r>
                                  <a:rPr lang="en-US" altLang="ko-KR" b="0" i="1" smtClean="0">
                                    <a:latin typeface="Cambria Math"/>
                                    <a:ea typeface="Cambria Math"/>
                                  </a:rPr>
                                  <m:t>−</m:t>
                                </m:r>
                                <m:r>
                                  <a:rPr lang="ko-KR" altLang="en-US" b="0" i="1" smtClean="0">
                                    <a:latin typeface="Cambria Math"/>
                                    <a:ea typeface="Cambria Math"/>
                                  </a:rPr>
                                  <m:t>𝜇</m:t>
                                </m:r>
                              </m:e>
                            </m:d>
                          </m:num>
                          <m:den>
                            <m:r>
                              <a:rPr lang="ko-KR" altLang="en-US" b="0" i="1" smtClean="0">
                                <a:latin typeface="Cambria Math"/>
                                <a:ea typeface="Cambria Math"/>
                              </a:rPr>
                              <m:t>𝜎</m:t>
                            </m:r>
                          </m:den>
                        </m:f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≤</m:t>
                        </m:r>
                        <m:f>
                          <m:fPr>
                            <m:ctrlP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  <m:t>𝑑</m:t>
                            </m:r>
                            <m:rad>
                              <m:radPr>
                                <m:degHide m:val="on"/>
                                <m:ctrlPr>
                                  <a:rPr lang="en-US" altLang="ko-KR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ko-KR" b="0" i="1" smtClean="0">
                                    <a:latin typeface="Cambria Math"/>
                                    <a:ea typeface="Cambria Math"/>
                                  </a:rPr>
                                  <m:t>𝑛</m:t>
                                </m:r>
                              </m:e>
                            </m:rad>
                          </m:num>
                          <m:den>
                            <m:r>
                              <a:rPr lang="ko-KR" altLang="en-US" b="0" i="1" smtClean="0">
                                <a:latin typeface="Cambria Math"/>
                                <a:ea typeface="Cambria Math"/>
                              </a:rPr>
                              <m:t>𝜎</m:t>
                            </m:r>
                          </m:den>
                        </m:f>
                      </m:e>
                    </m:d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 ≥1−</m:t>
                    </m:r>
                    <m:r>
                      <a:rPr lang="ko-KR" altLang="en-US" b="0" i="1" smtClean="0">
                        <a:latin typeface="Cambria Math"/>
                        <a:ea typeface="Cambria Math"/>
                      </a:rPr>
                      <m:t>𝛼</m:t>
                    </m:r>
                  </m:oMath>
                </a14:m>
                <a:r>
                  <a:rPr lang="en-US" altLang="ko-KR" dirty="0" smtClean="0"/>
                  <a:t> </a:t>
                </a:r>
                <a:br>
                  <a:rPr lang="en-US" altLang="ko-KR" dirty="0" smtClean="0"/>
                </a:br>
                <a:r>
                  <a:rPr lang="en-US" altLang="ko-KR" dirty="0" smtClean="0"/>
                  <a:t>         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  <a:ea typeface="Cambria Math"/>
                      </a:rPr>
                      <m:t>→</m:t>
                    </m:r>
                    <m:r>
                      <a:rPr lang="en-US" altLang="ko-KR" i="1">
                        <a:latin typeface="Cambria Math"/>
                        <a:ea typeface="Cambria Math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|</m:t>
                        </m:r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𝑍</m:t>
                        </m:r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|≤</m:t>
                        </m:r>
                        <m:f>
                          <m:fPr>
                            <m:ctrlPr>
                              <a:rPr lang="en-US" altLang="ko-KR" i="1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𝑑</m:t>
                            </m:r>
                            <m:rad>
                              <m:radPr>
                                <m:degHide m:val="on"/>
                                <m:ctrlP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  <m:t>𝑛</m:t>
                                </m:r>
                              </m:e>
                            </m:rad>
                          </m:num>
                          <m:den>
                            <m:r>
                              <a:rPr lang="ko-KR" altLang="en-US" i="1">
                                <a:latin typeface="Cambria Math"/>
                                <a:ea typeface="Cambria Math"/>
                              </a:rPr>
                              <m:t>𝜎</m:t>
                            </m:r>
                          </m:den>
                        </m:f>
                      </m:e>
                    </m:d>
                    <m:r>
                      <a:rPr lang="en-US" altLang="ko-KR" i="1">
                        <a:latin typeface="Cambria Math"/>
                        <a:ea typeface="Cambria Math"/>
                      </a:rPr>
                      <m:t> ≥1−</m:t>
                    </m:r>
                    <m:r>
                      <a:rPr lang="ko-KR" altLang="en-US" i="1">
                        <a:latin typeface="Cambria Math"/>
                        <a:ea typeface="Cambria Math"/>
                      </a:rPr>
                      <m:t>𝛼</m:t>
                    </m:r>
                  </m:oMath>
                </a14:m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:r>
                  <a:rPr lang="en-US" altLang="ko-KR" dirty="0" smtClean="0"/>
                  <a:t>         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/>
                        <a:ea typeface="Cambria Math"/>
                      </a:rPr>
                      <m:t>→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 </m:t>
                    </m:r>
                    <m:f>
                      <m:fPr>
                        <m:ctrlPr>
                          <a:rPr lang="en-US" altLang="ko-KR" b="0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𝑑</m:t>
                        </m:r>
                        <m:rad>
                          <m:radPr>
                            <m:degHide m:val="on"/>
                            <m:ctrlP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e>
                        </m:rad>
                      </m:num>
                      <m:den>
                        <m:r>
                          <a:rPr lang="ko-KR" altLang="en-US" b="0" i="1" smtClean="0">
                            <a:latin typeface="Cambria Math"/>
                            <a:ea typeface="Cambria Math"/>
                          </a:rPr>
                          <m:t>𝜎</m:t>
                        </m:r>
                      </m:den>
                    </m:f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 ≥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𝑧</m:t>
                        </m:r>
                      </m:e>
                      <m:sub>
                        <m:r>
                          <a:rPr lang="ko-KR" altLang="en-US" b="0" i="1" smtClean="0">
                            <a:latin typeface="Cambria Math"/>
                            <a:ea typeface="Cambria Math"/>
                          </a:rPr>
                          <m:t>𝛼</m:t>
                        </m:r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/2</m:t>
                        </m:r>
                      </m:sub>
                    </m:sSub>
                  </m:oMath>
                </a14:m>
                <a:r>
                  <a:rPr lang="en-US" altLang="ko-KR" dirty="0" smtClean="0"/>
                  <a:t>   </a:t>
                </a:r>
                <a:br>
                  <a:rPr lang="en-US" altLang="ko-KR" dirty="0" smtClean="0"/>
                </a:br>
                <a:r>
                  <a:rPr lang="en-US" altLang="ko-KR" dirty="0" smtClean="0"/>
                  <a:t>         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/>
                        <a:ea typeface="Cambria Math"/>
                      </a:rPr>
                      <m:t>→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𝑛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 ≥ </m:t>
                    </m:r>
                    <m:sSup>
                      <m:sSupPr>
                        <m:ctrlPr>
                          <a:rPr lang="en-US" altLang="ko-KR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/>
                                    <a:ea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ko-KR" altLang="en-US" b="0" i="1" smtClean="0">
                                    <a:latin typeface="Cambria Math"/>
                                    <a:ea typeface="Cambria Math"/>
                                  </a:rPr>
                                  <m:t>𝛼</m:t>
                                </m:r>
                                <m:r>
                                  <a:rPr lang="en-US" altLang="ko-KR" b="0" i="1" smtClean="0">
                                    <a:latin typeface="Cambria Math"/>
                                    <a:ea typeface="Cambria Math"/>
                                  </a:rPr>
                                  <m:t>/2</m:t>
                                </m:r>
                              </m:sub>
                            </m:sSub>
                            <m:f>
                              <m:fPr>
                                <m:ctrlPr>
                                  <a:rPr lang="en-US" altLang="ko-KR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fPr>
                              <m:num>
                                <m:r>
                                  <a:rPr lang="ko-KR" altLang="en-US" b="0" i="1" smtClean="0">
                                    <a:latin typeface="Cambria Math"/>
                                    <a:ea typeface="Cambria Math"/>
                                  </a:rPr>
                                  <m:t>𝜎</m:t>
                                </m:r>
                              </m:num>
                              <m:den>
                                <m:r>
                                  <a:rPr lang="en-US" altLang="ko-KR" b="0" i="1" smtClean="0">
                                    <a:latin typeface="Cambria Math"/>
                                    <a:ea typeface="Cambria Math"/>
                                  </a:rPr>
                                  <m:t>𝑑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dirty="0" smtClean="0"/>
                  <a:t> </a:t>
                </a:r>
              </a:p>
              <a:p>
                <a:endParaRPr lang="en-US" altLang="ko-KR" dirty="0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ko-KR" altLang="en-US" i="1"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p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ko-KR" altLang="en-US" dirty="0" smtClean="0"/>
                  <a:t>을 모르는 경우는 소규모의 예비조사를 통해 자료를 수집하여 표본표준편차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𝑆</m:t>
                    </m:r>
                  </m:oMath>
                </a14:m>
                <a:r>
                  <a:rPr lang="ko-KR" altLang="en-US" dirty="0" smtClean="0"/>
                  <a:t>를 구하여</a:t>
                </a:r>
                <a:r>
                  <a:rPr lang="en-US" altLang="ko-KR" dirty="0" smtClean="0"/>
                  <a:t>,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/>
                      </a:rPr>
                      <m:t>𝜎</m:t>
                    </m:r>
                  </m:oMath>
                </a14:m>
                <a:r>
                  <a:rPr lang="en-US" altLang="ko-KR" dirty="0" smtClean="0"/>
                  <a:t> </a:t>
                </a:r>
                <a:r>
                  <a:rPr lang="ko-KR" altLang="en-US" dirty="0" smtClean="0"/>
                  <a:t>대신에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𝑆</m:t>
                    </m:r>
                  </m:oMath>
                </a14:m>
                <a:r>
                  <a:rPr lang="ko-KR" altLang="en-US" dirty="0" smtClean="0"/>
                  <a:t>를 사용한다</a:t>
                </a:r>
                <a:r>
                  <a:rPr lang="en-US" altLang="ko-KR" dirty="0" smtClean="0"/>
                  <a:t>.</a:t>
                </a:r>
              </a:p>
              <a:p>
                <a:r>
                  <a:rPr lang="ko-KR" altLang="en-US" dirty="0" smtClean="0"/>
                  <a:t>모집단이 정규분포를 따르지 않는 경우에도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  <a:ea typeface="Cambria Math"/>
                      </a:rPr>
                      <m:t>𝑛</m:t>
                    </m:r>
                  </m:oMath>
                </a14:m>
                <a:r>
                  <a:rPr lang="ko-KR" altLang="en-US" dirty="0" smtClean="0"/>
                  <a:t>이 충분히 크면 위의 방법을 사용할 수 있다</a:t>
                </a:r>
                <a:r>
                  <a:rPr lang="en-US" altLang="ko-KR" dirty="0" smtClean="0"/>
                  <a:t>. (why?)</a:t>
                </a:r>
                <a:r>
                  <a:rPr lang="en-US" altLang="ko-KR" dirty="0"/>
                  <a:t/>
                </a:r>
                <a:br>
                  <a:rPr lang="en-US" altLang="ko-KR" dirty="0"/>
                </a:b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865" t="-1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7925D7-1F1C-41CE-88BA-A6C6073CF281}" type="slidenum">
              <a:rPr lang="ko-KR" altLang="en-US" smtClean="0"/>
              <a:pPr>
                <a:defRPr/>
              </a:pPr>
              <a:t>19</a:t>
            </a:fld>
            <a:endParaRPr lang="en-US" altLang="ko-KR" b="0" dirty="0">
              <a:latin typeface="Times New Roman" pitchFamily="18" charset="0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5181600" y="2057400"/>
            <a:ext cx="3738563" cy="1270000"/>
            <a:chOff x="5003800" y="1341438"/>
            <a:chExt cx="3738563" cy="1270000"/>
          </a:xfrm>
        </p:grpSpPr>
        <p:pic>
          <p:nvPicPr>
            <p:cNvPr id="18" name="Picture 4"/>
            <p:cNvPicPr>
              <a:picLocks noGrp="1" noChangeAspect="1" noChangeArrowheads="1"/>
            </p:cNvPicPr>
            <p:nvPr>
              <p:ph sz="quarter" idx="1"/>
            </p:nvPr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5003800" y="1341438"/>
              <a:ext cx="3738563" cy="950912"/>
            </a:xfrm>
            <a:solidFill>
              <a:srgbClr val="FF99CC">
                <a:alpha val="0"/>
              </a:srgbClr>
            </a:solidFill>
            <a:ln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20" name="Object 16"/>
                <p:cNvGraphicFramePr>
                  <a:graphicFrameLocks noGrp="1" noChangeAspect="1"/>
                </p:cNvGraphicFramePr>
                <p:nvPr>
                  <p:ph sz="quarter" idx="3"/>
                  <p:extLst>
                    <p:ext uri="{D42A27DB-BD31-4B8C-83A1-F6EECF244321}">
                      <p14:modId xmlns:p14="http://schemas.microsoft.com/office/powerpoint/2010/main" val="3351741601"/>
                    </p:ext>
                  </p:extLst>
                </p:nvPr>
              </p:nvGraphicFramePr>
              <p:xfrm>
                <a:off x="5724525" y="2332038"/>
                <a:ext cx="433388" cy="279400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2102" name="Equation" r:id="rId5" imgW="355320" imgH="228600" progId="Equation.DSMT4">
                        <p:embed/>
                      </p:oleObj>
                    </mc:Choice>
                    <mc:Fallback>
                      <p:oleObj name="Equation" r:id="rId5" imgW="355320" imgH="228600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5724525" y="2332038"/>
                              <a:ext cx="433388" cy="27940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91240B29-F687-4F45-9708-019B960494DF}">
                                <a14:hiddenLine w="9525">
                                  <a:solidFill>
                                    <a:schemeClr val="tx1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20" name="Object 16"/>
                <p:cNvGraphicFramePr>
                  <a:graphicFrameLocks noChangeAspect="1"/>
                </p:cNvGraphicFramePr>
                <p:nvPr>
                  <p:ph sz="quarter" idx="3"/>
                  <p:extLst>
                    <p:ext uri="{D42A27DB-BD31-4B8C-83A1-F6EECF244321}">
                      <p14:modId xmlns:p14="http://schemas.microsoft.com/office/powerpoint/2010/main" val="3351741601"/>
                    </p:ext>
                  </p:extLst>
                </p:nvPr>
              </p:nvGraphicFramePr>
              <p:xfrm>
                <a:off x="5724525" y="2332038"/>
                <a:ext cx="433388" cy="279400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2068" name="Equation" r:id="rId7" imgW="355320" imgH="228600" progId="Equation.DSMT4">
                        <p:embed/>
                      </p:oleObj>
                    </mc:Choice>
                    <mc:Fallback>
                      <p:oleObj name="Equation" r:id="rId7" imgW="355320" imgH="228600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5724525" y="2332038"/>
                              <a:ext cx="433388" cy="27940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chemeClr val="tx1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p:sp>
          <p:nvSpPr>
            <p:cNvPr id="21" name="Line 7"/>
            <p:cNvSpPr>
              <a:spLocks noChangeShapeType="1"/>
            </p:cNvSpPr>
            <p:nvPr/>
          </p:nvSpPr>
          <p:spPr bwMode="auto">
            <a:xfrm>
              <a:off x="6804025" y="2132013"/>
              <a:ext cx="1588" cy="1587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" name="Line 8"/>
            <p:cNvSpPr>
              <a:spLocks noChangeShapeType="1"/>
            </p:cNvSpPr>
            <p:nvPr/>
          </p:nvSpPr>
          <p:spPr bwMode="auto">
            <a:xfrm>
              <a:off x="5868988" y="2033210"/>
              <a:ext cx="1587" cy="1587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" name="Line 9"/>
            <p:cNvSpPr>
              <a:spLocks noChangeShapeType="1"/>
            </p:cNvSpPr>
            <p:nvPr/>
          </p:nvSpPr>
          <p:spPr bwMode="auto">
            <a:xfrm>
              <a:off x="7755482" y="2038434"/>
              <a:ext cx="1588" cy="1587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" name="Text Box 10"/>
            <p:cNvSpPr txBox="1">
              <a:spLocks noChangeArrowheads="1"/>
            </p:cNvSpPr>
            <p:nvPr/>
          </p:nvSpPr>
          <p:spPr bwMode="auto">
            <a:xfrm>
              <a:off x="5638800" y="1694656"/>
              <a:ext cx="576263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en-US" altLang="ko-KR" sz="1600" b="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26" name="Object 19"/>
                <p:cNvGraphicFramePr>
                  <a:graphicFrameLocks noGrp="1" noChangeAspect="1"/>
                </p:cNvGraphicFramePr>
                <p:nvPr>
                  <p:ph sz="quarter" idx="4"/>
                  <p:extLst>
                    <p:ext uri="{D42A27DB-BD31-4B8C-83A1-F6EECF244321}">
                      <p14:modId xmlns:p14="http://schemas.microsoft.com/office/powerpoint/2010/main" val="168453227"/>
                    </p:ext>
                  </p:extLst>
                </p:nvPr>
              </p:nvGraphicFramePr>
              <p:xfrm>
                <a:off x="7596188" y="2341563"/>
                <a:ext cx="306387" cy="261937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2103" name="Equation" r:id="rId9" imgW="266400" imgH="228600" progId="Equation.DSMT4">
                        <p:embed/>
                      </p:oleObj>
                    </mc:Choice>
                    <mc:Fallback>
                      <p:oleObj name="Equation" r:id="rId9" imgW="266400" imgH="228600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0">
                              <a:extLst>
                                <a:ext uri="{28A0092B-C50C-407E-A947-70E740481C1C}">
                                  <a14:useLocalDpi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7596188" y="2341563"/>
                              <a:ext cx="306387" cy="26193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91240B29-F687-4F45-9708-019B960494DF}">
                                <a14:hiddenLine w="9525">
                                  <a:solidFill>
                                    <a:schemeClr val="tx1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26" name="Object 19"/>
                <p:cNvGraphicFramePr>
                  <a:graphicFrameLocks noChangeAspect="1"/>
                </p:cNvGraphicFramePr>
                <p:nvPr>
                  <p:ph sz="quarter" idx="4"/>
                  <p:extLst>
                    <p:ext uri="{D42A27DB-BD31-4B8C-83A1-F6EECF244321}">
                      <p14:modId xmlns:p14="http://schemas.microsoft.com/office/powerpoint/2010/main" val="168453227"/>
                    </p:ext>
                  </p:extLst>
                </p:nvPr>
              </p:nvGraphicFramePr>
              <p:xfrm>
                <a:off x="7596188" y="2341563"/>
                <a:ext cx="306387" cy="261937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2069" name="Equation" r:id="rId11" imgW="266400" imgH="228600" progId="Equation.DSMT4">
                        <p:embed/>
                      </p:oleObj>
                    </mc:Choice>
                    <mc:Fallback>
                      <p:oleObj name="Equation" r:id="rId11" imgW="266400" imgH="228600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7596188" y="2341563"/>
                              <a:ext cx="306387" cy="26193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chemeClr val="tx1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6293644" y="1695197"/>
                  <a:ext cx="1023938" cy="36933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800" b="0" i="1" smtClean="0">
                            <a:latin typeface="Cambria Math"/>
                          </a:rPr>
                          <m:t>1−</m:t>
                        </m:r>
                        <m:r>
                          <a:rPr lang="ko-KR" altLang="en-US" sz="1800" b="0" i="1" smtClean="0">
                            <a:latin typeface="Cambria Math"/>
                          </a:rPr>
                          <m:t>𝛼</m:t>
                        </m:r>
                      </m:oMath>
                    </m:oMathPara>
                  </a14:m>
                  <a:endParaRPr lang="ko-KR" altLang="ko-KR" sz="1800" b="0" dirty="0"/>
                </a:p>
              </p:txBody>
            </p:sp>
          </mc:Choice>
          <mc:Fallback xmlns="">
            <p:sp>
              <p:nvSpPr>
                <p:cNvPr id="27" name="Text 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293644" y="1695197"/>
                  <a:ext cx="1023938" cy="369332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093496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통계적 추론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통계적 추론</a:t>
            </a:r>
            <a:r>
              <a:rPr lang="en-US" altLang="ko-KR" dirty="0" smtClean="0"/>
              <a:t>(statistical inference): </a:t>
            </a:r>
            <a:r>
              <a:rPr lang="ko-KR" altLang="en-US" dirty="0" err="1" smtClean="0"/>
              <a:t>모딥단에서</a:t>
            </a:r>
            <a:r>
              <a:rPr lang="ko-KR" altLang="en-US" dirty="0" smtClean="0"/>
              <a:t> 추출한 표본을 이용하여 모집단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모수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 대한 추측을 하는 것</a:t>
            </a:r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7925D7-1F1C-41CE-88BA-A6C6073CF281}" type="slidenum">
              <a:rPr lang="ko-KR" altLang="en-US" smtClean="0"/>
              <a:pPr>
                <a:defRPr/>
              </a:pPr>
              <a:t>2</a:t>
            </a:fld>
            <a:endParaRPr lang="en-US" altLang="ko-KR" b="0" dirty="0">
              <a:latin typeface="Times New Roman" pitchFamily="18" charset="0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993774" y="2632644"/>
            <a:ext cx="7086600" cy="3024187"/>
            <a:chOff x="1008063" y="1125538"/>
            <a:chExt cx="7086600" cy="3024187"/>
          </a:xfrm>
        </p:grpSpPr>
        <p:sp>
          <p:nvSpPr>
            <p:cNvPr id="6" name="Oval 4"/>
            <p:cNvSpPr>
              <a:spLocks noChangeArrowheads="1"/>
            </p:cNvSpPr>
            <p:nvPr/>
          </p:nvSpPr>
          <p:spPr bwMode="auto">
            <a:xfrm>
              <a:off x="6189663" y="2187575"/>
              <a:ext cx="1600200" cy="1524000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lIns="7200" tIns="46800" rIns="7200" bIns="46800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1008063" y="1730375"/>
              <a:ext cx="2819400" cy="2419350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lIns="7200" tIns="46800" rIns="7200" bIns="46800" anchor="ctr">
              <a:spAutoFit/>
            </a:bodyPr>
            <a:lstStyle/>
            <a:p>
              <a:endParaRPr lang="ko-KR" altLang="en-US"/>
            </a:p>
          </p:txBody>
        </p:sp>
        <p:pic>
          <p:nvPicPr>
            <p:cNvPr id="8" name="Picture 6" descr="BD15730_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4000" y="2295525"/>
              <a:ext cx="169863" cy="1539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7" descr="BD17610_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9200" y="2819400"/>
              <a:ext cx="168275" cy="1587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8" descr="BD17610_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57400" y="2895600"/>
              <a:ext cx="168275" cy="1587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9" descr="BD17610_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11388" y="2687638"/>
              <a:ext cx="168275" cy="1587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0" descr="BD17610_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28800" y="3505200"/>
              <a:ext cx="168275" cy="1587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11" descr="BD17610_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27150" y="3241675"/>
              <a:ext cx="168275" cy="1587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12" descr="BD17610_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38400" y="3352800"/>
              <a:ext cx="168275" cy="1587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3" descr="BD17610_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6188" y="2916238"/>
              <a:ext cx="168275" cy="1587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14" descr="BD15730_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6000" y="2219325"/>
              <a:ext cx="169863" cy="1539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15" descr="BD15730_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52600" y="2676525"/>
              <a:ext cx="169863" cy="1539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16" descr="BD15730_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03400" y="3660775"/>
              <a:ext cx="169863" cy="1539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17" descr="BD17610_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6400" y="2971800"/>
              <a:ext cx="168275" cy="1587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18" descr="BD17610_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35188" y="2230438"/>
              <a:ext cx="168275" cy="1587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19" descr="BD15730_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43200" y="2600325"/>
              <a:ext cx="169863" cy="1539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20" descr="BD15730_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28800" y="2066925"/>
              <a:ext cx="169863" cy="1539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21" descr="BD15730_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4413" y="3036888"/>
              <a:ext cx="169862" cy="1539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22" descr="BD15730_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51013" y="3036888"/>
              <a:ext cx="169862" cy="1539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24" descr="BD17610_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20988" y="2382838"/>
              <a:ext cx="168275" cy="1587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25" descr="BD15730_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0213" y="3341688"/>
              <a:ext cx="169862" cy="1539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26" descr="BD15730_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2613" y="2884488"/>
              <a:ext cx="169862" cy="1539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27" descr="BD15730_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95600" y="2219325"/>
              <a:ext cx="169863" cy="1539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28" descr="BD15730_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4413" y="3875088"/>
              <a:ext cx="169862" cy="1539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29" descr="BD15730_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65413" y="3113088"/>
              <a:ext cx="169862" cy="1539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30" descr="BD15730_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76600" y="2676525"/>
              <a:ext cx="169863" cy="1539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31" descr="BD17610_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19400" y="3581400"/>
              <a:ext cx="168275" cy="1587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33" descr="BD15730_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08213" y="3494088"/>
              <a:ext cx="169862" cy="1539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34" descr="BD17610_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33588" y="3671888"/>
              <a:ext cx="168275" cy="1587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35" descr="BD15730_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90800" y="1990725"/>
              <a:ext cx="169863" cy="1539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36" descr="BD15730_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65413" y="2884488"/>
              <a:ext cx="169862" cy="1539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37" descr="BD17610_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30388" y="2382838"/>
              <a:ext cx="168275" cy="1587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38" descr="BD15730_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67000" y="2219325"/>
              <a:ext cx="169863" cy="1539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" name="Picture 39" descr="BD15730_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41613" y="3875088"/>
              <a:ext cx="169862" cy="1539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" name="Picture 40" descr="BD17610_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1800" y="2971800"/>
              <a:ext cx="168275" cy="1587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4" name="Picture 42" descr="BD15730_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98613" y="3341688"/>
              <a:ext cx="169862" cy="1539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5" name="Picture 43" descr="BD15730_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4000" y="2752725"/>
              <a:ext cx="169863" cy="1539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7" name="Picture 45" descr="BD15730_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1200" y="2524125"/>
              <a:ext cx="169863" cy="1539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8" name="Picture 46" descr="BD17610_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5788" y="2382838"/>
              <a:ext cx="168275" cy="1587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9" name="Picture 47" descr="BD15730_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2613" y="3646488"/>
              <a:ext cx="169862" cy="1539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0" name="Picture 48" descr="BD15730_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97000" y="2940050"/>
              <a:ext cx="169863" cy="1539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" name="Picture 49" descr="BD17610_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38400" y="3581400"/>
              <a:ext cx="168275" cy="1587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2" name="Picture 51" descr="BD17610_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81400" y="2971800"/>
              <a:ext cx="168275" cy="1587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3" name="Picture 52" descr="BD15730_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75013" y="3113088"/>
              <a:ext cx="169862" cy="1539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4" name="Picture 53" descr="BD17610_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82988" y="2763838"/>
              <a:ext cx="168275" cy="1587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5" name="Picture 54" descr="BD17610_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52800" y="3429000"/>
              <a:ext cx="168275" cy="1587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6" name="Picture 55" descr="BD17610_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30588" y="2459038"/>
              <a:ext cx="168275" cy="1587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7" name="Picture 56" descr="BD15730_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8000" y="2143125"/>
              <a:ext cx="169863" cy="1539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8" name="Text Box 57"/>
            <p:cNvSpPr txBox="1">
              <a:spLocks noChangeArrowheads="1"/>
            </p:cNvSpPr>
            <p:nvPr/>
          </p:nvSpPr>
          <p:spPr bwMode="auto">
            <a:xfrm>
              <a:off x="1389063" y="1273175"/>
              <a:ext cx="2209800" cy="3407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" tIns="46800" rIns="72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ko-KR" altLang="en-US" sz="1600" dirty="0">
                  <a:latin typeface="함초롬돋움" pitchFamily="18" charset="-127"/>
                  <a:ea typeface="함초롬돋움" pitchFamily="18" charset="-127"/>
                  <a:cs typeface="함초롬돋움" pitchFamily="18" charset="-127"/>
                </a:rPr>
                <a:t>모집단</a:t>
              </a:r>
              <a:r>
                <a:rPr lang="en-US" altLang="ko-KR" sz="1600" dirty="0">
                  <a:latin typeface="함초롬돋움" pitchFamily="18" charset="-127"/>
                  <a:ea typeface="함초롬돋움" pitchFamily="18" charset="-127"/>
                  <a:cs typeface="함초롬돋움" pitchFamily="18" charset="-127"/>
                </a:rPr>
                <a:t>(Population)</a:t>
              </a:r>
            </a:p>
          </p:txBody>
        </p:sp>
        <p:sp>
          <p:nvSpPr>
            <p:cNvPr id="59" name="Text Box 58"/>
            <p:cNvSpPr txBox="1">
              <a:spLocks noChangeArrowheads="1"/>
            </p:cNvSpPr>
            <p:nvPr/>
          </p:nvSpPr>
          <p:spPr bwMode="auto">
            <a:xfrm>
              <a:off x="5884863" y="1730375"/>
              <a:ext cx="2209800" cy="3407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" tIns="46800" rIns="72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ko-KR" altLang="en-US" sz="1600" dirty="0">
                  <a:latin typeface="함초롬돋움" pitchFamily="18" charset="-127"/>
                  <a:ea typeface="함초롬돋움" pitchFamily="18" charset="-127"/>
                  <a:cs typeface="함초롬돋움" pitchFamily="18" charset="-127"/>
                </a:rPr>
                <a:t>표본</a:t>
              </a:r>
              <a:r>
                <a:rPr lang="en-US" altLang="ko-KR" sz="1600" dirty="0">
                  <a:latin typeface="함초롬돋움" pitchFamily="18" charset="-127"/>
                  <a:ea typeface="함초롬돋움" pitchFamily="18" charset="-127"/>
                  <a:cs typeface="함초롬돋움" pitchFamily="18" charset="-127"/>
                </a:rPr>
                <a:t>(Sample)</a:t>
              </a:r>
            </a:p>
          </p:txBody>
        </p:sp>
        <p:cxnSp>
          <p:nvCxnSpPr>
            <p:cNvPr id="60" name="AutoShape 59"/>
            <p:cNvCxnSpPr>
              <a:cxnSpLocks noChangeShapeType="1"/>
              <a:stCxn id="6" idx="1"/>
              <a:endCxn id="7" idx="7"/>
            </p:cNvCxnSpPr>
            <p:nvPr/>
          </p:nvCxnSpPr>
          <p:spPr bwMode="auto">
            <a:xfrm rot="5400000" flipH="1">
              <a:off x="4756150" y="742951"/>
              <a:ext cx="327025" cy="3009900"/>
            </a:xfrm>
            <a:prstGeom prst="curvedConnector3">
              <a:avLst>
                <a:gd name="adj1" fmla="val 278157"/>
              </a:avLst>
            </a:prstGeom>
            <a:noFill/>
            <a:ln w="222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1" name="Text Box 60"/>
            <p:cNvSpPr txBox="1">
              <a:spLocks noChangeArrowheads="1"/>
            </p:cNvSpPr>
            <p:nvPr/>
          </p:nvSpPr>
          <p:spPr bwMode="auto">
            <a:xfrm>
              <a:off x="4204095" y="1125538"/>
              <a:ext cx="1431134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ko-KR" altLang="en-US" sz="1800" dirty="0" smtClean="0">
                  <a:solidFill>
                    <a:srgbClr val="FF0000"/>
                  </a:solidFill>
                  <a:latin typeface="함초롬돋움" pitchFamily="18" charset="-127"/>
                  <a:ea typeface="함초롬돋움" pitchFamily="18" charset="-127"/>
                  <a:cs typeface="함초롬돋움" pitchFamily="18" charset="-127"/>
                </a:rPr>
                <a:t>통계적 추론</a:t>
              </a:r>
              <a:endParaRPr lang="ko-KR" altLang="en-US" sz="1800" dirty="0">
                <a:solidFill>
                  <a:srgbClr val="FF0000"/>
                </a:solidFill>
                <a:latin typeface="함초롬돋움" pitchFamily="18" charset="-127"/>
                <a:ea typeface="함초롬돋움" pitchFamily="18" charset="-127"/>
                <a:cs typeface="함초롬돋움" pitchFamily="18" charset="-127"/>
              </a:endParaRPr>
            </a:p>
          </p:txBody>
        </p:sp>
        <p:sp>
          <p:nvSpPr>
            <p:cNvPr id="62" name="Line 68"/>
            <p:cNvSpPr>
              <a:spLocks noChangeShapeType="1"/>
            </p:cNvSpPr>
            <p:nvPr/>
          </p:nvSpPr>
          <p:spPr bwMode="auto">
            <a:xfrm>
              <a:off x="4114800" y="2971800"/>
              <a:ext cx="17526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6327774" y="4283921"/>
                <a:ext cx="1447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8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800" b="0" i="1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altLang="ko-KR" sz="18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ko-KR" sz="1800" b="0" i="1" smtClean="0">
                          <a:latin typeface="Cambria Math"/>
                        </a:rPr>
                        <m:t>, </m:t>
                      </m:r>
                      <m:sSub>
                        <m:sSubPr>
                          <m:ctrlPr>
                            <a:rPr lang="en-US" altLang="ko-KR" sz="1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800" b="0" i="1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altLang="ko-KR" sz="18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ko-KR" sz="1800" b="0" i="1" smtClean="0">
                          <a:latin typeface="Cambria Math"/>
                        </a:rPr>
                        <m:t>, …, </m:t>
                      </m:r>
                      <m:sSub>
                        <m:sSubPr>
                          <m:ctrlPr>
                            <a:rPr lang="en-US" altLang="ko-KR" sz="1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800" b="0" i="1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altLang="ko-KR" sz="1800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ko-KR" altLang="en-US" sz="1800" dirty="0"/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7774" y="4283921"/>
                <a:ext cx="1447800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1915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표본크기의 결정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 smtClean="0"/>
                  <a:t>예제</a:t>
                </a:r>
                <a:r>
                  <a:rPr lang="en-US" altLang="ko-KR" dirty="0" smtClean="0"/>
                  <a:t> 6) </a:t>
                </a:r>
                <a:r>
                  <a:rPr lang="ko-KR" altLang="en-US" dirty="0" err="1" smtClean="0"/>
                  <a:t>인산염의</a:t>
                </a:r>
                <a:r>
                  <a:rPr lang="ko-KR" altLang="en-US" dirty="0" smtClean="0"/>
                  <a:t> 평균 무게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/>
                        <a:ea typeface="Cambria Math"/>
                      </a:rPr>
                      <m:t>𝜇</m:t>
                    </m:r>
                  </m:oMath>
                </a14:m>
                <a:r>
                  <a:rPr lang="ko-KR" altLang="en-US" dirty="0" smtClean="0"/>
                  <a:t>에 대한 추정</a:t>
                </a:r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14:m>
                  <m:oMath xmlns:m="http://schemas.openxmlformats.org/officeDocument/2006/math">
                    <m:r>
                      <a:rPr lang="ko-KR" altLang="en-US" i="1">
                        <a:latin typeface="Cambria Math"/>
                      </a:rPr>
                      <m:t>𝜎</m:t>
                    </m:r>
                    <m:r>
                      <a:rPr lang="en-US" altLang="ko-KR" b="0" i="1" smtClean="0">
                        <a:latin typeface="Cambria Math"/>
                      </a:rPr>
                      <m:t>=4</m:t>
                    </m:r>
                  </m:oMath>
                </a14:m>
                <a:r>
                  <a:rPr lang="ko-KR" altLang="en-US" dirty="0" smtClean="0"/>
                  <a:t>일 때</a:t>
                </a:r>
                <a:r>
                  <a:rPr lang="en-US" altLang="ko-KR" dirty="0" smtClean="0"/>
                  <a:t>,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/>
                        <a:ea typeface="Cambria Math"/>
                      </a:rPr>
                      <m:t>𝜇</m:t>
                    </m:r>
                  </m:oMath>
                </a14:m>
                <a:r>
                  <a:rPr lang="ko-KR" altLang="en-US" dirty="0"/>
                  <a:t>에</a:t>
                </a:r>
                <a:r>
                  <a:rPr lang="ko-KR" altLang="en-US" dirty="0" smtClean="0"/>
                  <a:t> 대한 오차가 </a:t>
                </a:r>
                <a:r>
                  <a:rPr lang="en-US" altLang="ko-KR" dirty="0" smtClean="0"/>
                  <a:t>0.75 </a:t>
                </a:r>
                <a:r>
                  <a:rPr lang="ko-KR" altLang="en-US" dirty="0" smtClean="0"/>
                  <a:t>이하일 확률이 최소한 </a:t>
                </a:r>
                <a:r>
                  <a:rPr lang="en-US" altLang="ko-KR" dirty="0" smtClean="0"/>
                  <a:t>0.9</a:t>
                </a:r>
                <a:r>
                  <a:rPr lang="ko-KR" altLang="en-US" dirty="0" smtClean="0"/>
                  <a:t>가 되기 위해 필요한 표본의 크기는</a:t>
                </a:r>
                <a:r>
                  <a:rPr lang="en-US" altLang="ko-KR" dirty="0" smtClean="0"/>
                  <a:t>?</a:t>
                </a:r>
              </a:p>
              <a:p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r>
                      <a:rPr lang="ko-KR" altLang="en-US" i="1">
                        <a:latin typeface="Cambria Math"/>
                        <a:ea typeface="Cambria Math"/>
                      </a:rPr>
                      <m:t>𝛼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=0.1,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𝑧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0.05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=1.645,  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𝑑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=0.75</m:t>
                    </m:r>
                  </m:oMath>
                </a14:m>
                <a:endParaRPr lang="en-US" altLang="ko-KR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  <a:ea typeface="Cambria Math"/>
                      </a:rPr>
                      <m:t>𝑛</m:t>
                    </m:r>
                    <m:r>
                      <a:rPr lang="en-US" altLang="ko-KR" i="1">
                        <a:latin typeface="Cambria Math"/>
                        <a:ea typeface="Cambria Math"/>
                      </a:rPr>
                      <m:t> ≥ </m:t>
                    </m:r>
                    <m:sSup>
                      <m:sSupPr>
                        <m:ctrlPr>
                          <a:rPr lang="en-US" altLang="ko-KR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i="1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ko-KR" altLang="en-US" i="1">
                                    <a:latin typeface="Cambria Math"/>
                                    <a:ea typeface="Cambria Math"/>
                                  </a:rPr>
                                  <m:t>𝛼</m:t>
                                </m:r>
                                <m: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  <m:t>/2</m:t>
                                </m:r>
                              </m:sub>
                            </m:sSub>
                            <m:f>
                              <m:fPr>
                                <m:ctrlP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</m:ctrlPr>
                              </m:fPr>
                              <m:num>
                                <m:r>
                                  <a:rPr lang="ko-KR" altLang="en-US" i="1">
                                    <a:latin typeface="Cambria Math"/>
                                    <a:ea typeface="Cambria Math"/>
                                  </a:rPr>
                                  <m:t>𝜎</m:t>
                                </m:r>
                              </m:num>
                              <m:den>
                                <m: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  <m:t>𝑑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  <m:t>1.645×</m:t>
                            </m:r>
                            <m:f>
                              <m:fPr>
                                <m:ctrlPr>
                                  <a:rPr lang="en-US" altLang="ko-KR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altLang="ko-KR" b="0" i="1" smtClean="0">
                                    <a:latin typeface="Cambria Math"/>
                                    <a:ea typeface="Cambria Math"/>
                                  </a:rPr>
                                  <m:t>4</m:t>
                                </m:r>
                              </m:num>
                              <m:den>
                                <m:r>
                                  <a:rPr lang="en-US" altLang="ko-KR" b="0" i="1" smtClean="0">
                                    <a:latin typeface="Cambria Math"/>
                                    <a:ea typeface="Cambria Math"/>
                                  </a:rPr>
                                  <m:t>0.75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=76.97</m:t>
                    </m:r>
                  </m:oMath>
                </a14:m>
                <a:endParaRPr lang="en-US" altLang="ko-KR" dirty="0" smtClean="0"/>
              </a:p>
              <a:p>
                <a:pPr lvl="1"/>
                <a:r>
                  <a:rPr lang="ko-KR" altLang="en-US" dirty="0" smtClean="0"/>
                  <a:t>따라서 필요한 표본 크기는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𝑛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≥77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65" t="-1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7925D7-1F1C-41CE-88BA-A6C6073CF281}" type="slidenum">
              <a:rPr lang="ko-KR" altLang="en-US" smtClean="0"/>
              <a:pPr>
                <a:defRPr/>
              </a:pPr>
              <a:t>20</a:t>
            </a:fld>
            <a:endParaRPr lang="en-US" altLang="ko-KR" b="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27515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가설검정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 smtClean="0"/>
                  <a:t>가설검정</a:t>
                </a:r>
                <a:r>
                  <a:rPr lang="en-US" altLang="ko-KR" dirty="0" smtClean="0"/>
                  <a:t>(hypotheses</a:t>
                </a:r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testing): </a:t>
                </a:r>
                <a:r>
                  <a:rPr lang="ko-KR" altLang="en-US" dirty="0" err="1" smtClean="0"/>
                  <a:t>모수에</a:t>
                </a:r>
                <a:r>
                  <a:rPr lang="en-US" altLang="ko-KR" dirty="0" smtClean="0"/>
                  <a:t> </a:t>
                </a:r>
                <a:r>
                  <a:rPr lang="ko-KR" altLang="en-US" dirty="0" smtClean="0"/>
                  <a:t>대한 가설이 적절한지 판단하는 방법</a:t>
                </a:r>
                <a:endParaRPr lang="en-US" altLang="ko-KR" dirty="0" smtClean="0"/>
              </a:p>
              <a:p>
                <a:endParaRPr lang="en-US" altLang="ko-KR" dirty="0"/>
              </a:p>
              <a:p>
                <a:r>
                  <a:rPr lang="ko-KR" altLang="en-US" dirty="0" smtClean="0"/>
                  <a:t>예</a:t>
                </a:r>
                <a:r>
                  <a:rPr lang="en-US" altLang="ko-KR" dirty="0" smtClean="0"/>
                  <a:t>) </a:t>
                </a:r>
                <a:r>
                  <a:rPr lang="ko-KR" altLang="en-US" dirty="0" smtClean="0"/>
                  <a:t>콜레스테롤 수치를 낮추기 위한 캠페인이 효과적인가를 판단하는 방법은</a:t>
                </a:r>
                <a:r>
                  <a:rPr lang="en-US" altLang="ko-KR" dirty="0" smtClean="0"/>
                  <a:t>?</a:t>
                </a:r>
              </a:p>
              <a:p>
                <a:pPr lvl="1"/>
                <a:r>
                  <a:rPr lang="ko-KR" altLang="en-US" dirty="0" smtClean="0"/>
                  <a:t>캠페인 시작 전에 성인의 콜레스테롤 수치</a:t>
                </a:r>
                <a:r>
                  <a:rPr lang="en-US" altLang="ko-KR" dirty="0" smtClean="0"/>
                  <a:t>: </a:t>
                </a:r>
                <a:r>
                  <a:rPr lang="ko-KR" altLang="en-US" dirty="0" smtClean="0"/>
                  <a:t>평균</a:t>
                </a:r>
                <a:r>
                  <a:rPr lang="en-US" altLang="ko-KR" dirty="0" smtClean="0"/>
                  <a:t>=200, </a:t>
                </a:r>
                <a:r>
                  <a:rPr lang="ko-KR" altLang="en-US" dirty="0" smtClean="0"/>
                  <a:t>표준편차</a:t>
                </a:r>
                <a:r>
                  <a:rPr lang="en-US" altLang="ko-KR" dirty="0" smtClean="0"/>
                  <a:t>=24</a:t>
                </a:r>
              </a:p>
              <a:p>
                <a:pPr lvl="1"/>
                <a:r>
                  <a:rPr lang="ko-KR" altLang="en-US" dirty="0" smtClean="0"/>
                  <a:t>캠페인 </a:t>
                </a:r>
                <a:r>
                  <a:rPr lang="en-US" altLang="ko-KR" dirty="0" smtClean="0"/>
                  <a:t>1</a:t>
                </a:r>
                <a:r>
                  <a:rPr lang="ko-KR" altLang="en-US" dirty="0" smtClean="0"/>
                  <a:t>년 후 성인 </a:t>
                </a:r>
                <a:r>
                  <a:rPr lang="en-US" altLang="ko-KR" dirty="0" smtClean="0"/>
                  <a:t>40</a:t>
                </a:r>
                <a:r>
                  <a:rPr lang="ko-KR" altLang="en-US" dirty="0" smtClean="0"/>
                  <a:t>명의 </a:t>
                </a:r>
                <a:r>
                  <a:rPr lang="ko-KR" altLang="en-US" dirty="0"/>
                  <a:t>콜레스테롤 </a:t>
                </a:r>
                <a:r>
                  <a:rPr lang="ko-KR" altLang="en-US" dirty="0" smtClean="0"/>
                  <a:t>수치 조사</a:t>
                </a:r>
                <a:r>
                  <a:rPr lang="en-US" altLang="ko-KR" dirty="0" smtClean="0"/>
                  <a:t>: </a:t>
                </a:r>
                <a:r>
                  <a:rPr lang="ko-KR" altLang="en-US" dirty="0" smtClean="0"/>
                  <a:t>표본평균 </a:t>
                </a:r>
                <a:r>
                  <a:rPr lang="en-US" altLang="ko-KR" dirty="0" smtClean="0"/>
                  <a:t>=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altLang="ko-KR" i="1" smtClean="0">
                            <a:latin typeface="Cambria Math"/>
                          </a:rPr>
                        </m:ctrlPr>
                      </m:bar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𝑋</m:t>
                        </m:r>
                      </m:e>
                    </m:bar>
                  </m:oMath>
                </a14:m>
                <a:endParaRPr lang="en-US" altLang="ko-KR" dirty="0" smtClean="0"/>
              </a:p>
              <a:p>
                <a:pPr lvl="1"/>
                <a:r>
                  <a:rPr lang="ko-KR" altLang="en-US" dirty="0" smtClean="0"/>
                  <a:t>두 가지 가설 </a:t>
                </a:r>
                <a:r>
                  <a:rPr lang="en-US" altLang="ko-KR" dirty="0" smtClean="0"/>
                  <a:t>(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/>
                        <a:ea typeface="Cambria Math"/>
                      </a:rPr>
                      <m:t>𝜇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=</m:t>
                    </m:r>
                  </m:oMath>
                </a14:m>
                <a:r>
                  <a:rPr lang="en-US" altLang="ko-KR" dirty="0" smtClean="0"/>
                  <a:t> 1</a:t>
                </a:r>
                <a:r>
                  <a:rPr lang="ko-KR" altLang="en-US" dirty="0" smtClean="0"/>
                  <a:t>년 후 성인 콜레스테롤 수치의 평균</a:t>
                </a:r>
                <a:r>
                  <a:rPr lang="en-US" altLang="ko-KR" dirty="0" smtClean="0"/>
                  <a:t>)</a:t>
                </a:r>
                <a:br>
                  <a:rPr lang="en-US" altLang="ko-KR" dirty="0" smtClean="0"/>
                </a:br>
                <a:r>
                  <a:rPr lang="ko-KR" altLang="en-US" dirty="0" smtClean="0"/>
                  <a:t>가설 </a:t>
                </a:r>
                <a:r>
                  <a:rPr lang="en-US" altLang="ko-KR" dirty="0" smtClean="0"/>
                  <a:t>1: </a:t>
                </a:r>
                <a:r>
                  <a:rPr lang="ko-KR" altLang="en-US" dirty="0" smtClean="0"/>
                  <a:t>캠페인의 효과가 없다</a:t>
                </a:r>
                <a:r>
                  <a:rPr lang="en-US" altLang="ko-KR" dirty="0" smtClean="0"/>
                  <a:t>. (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/>
                        <a:ea typeface="Cambria Math"/>
                      </a:rPr>
                      <m:t>𝜇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=200)</m:t>
                    </m:r>
                  </m:oMath>
                </a14:m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:r>
                  <a:rPr lang="ko-KR" altLang="en-US" dirty="0" smtClean="0"/>
                  <a:t>가설 </a:t>
                </a:r>
                <a:r>
                  <a:rPr lang="en-US" altLang="ko-KR" dirty="0" smtClean="0"/>
                  <a:t>2: </a:t>
                </a:r>
                <a:r>
                  <a:rPr lang="ko-KR" altLang="en-US" dirty="0" smtClean="0"/>
                  <a:t>캠페인의 효과가 있다</a:t>
                </a:r>
                <a:r>
                  <a:rPr lang="en-US" altLang="ko-KR" dirty="0" smtClean="0"/>
                  <a:t>. (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/>
                        <a:ea typeface="Cambria Math"/>
                      </a:rPr>
                      <m:t>𝜇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&lt;200)</m:t>
                    </m:r>
                  </m:oMath>
                </a14:m>
                <a:endParaRPr lang="en-US" altLang="ko-KR" dirty="0" smtClean="0"/>
              </a:p>
              <a:p>
                <a:pPr lvl="1"/>
                <a:endParaRPr lang="en-US" altLang="ko-KR" dirty="0"/>
              </a:p>
              <a:p>
                <a:pPr lvl="1"/>
                <a:r>
                  <a:rPr lang="ko-KR" altLang="en-US" dirty="0" smtClean="0"/>
                  <a:t>위의 두 가지 가설 중에서 어느 가설이 옳은지 판단하는 방법은</a:t>
                </a:r>
                <a:r>
                  <a:rPr lang="en-US" altLang="ko-KR" dirty="0" smtClean="0"/>
                  <a:t>?</a:t>
                </a:r>
              </a:p>
              <a:p>
                <a:pPr lvl="1"/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altLang="ko-KR" i="1" smtClean="0">
                            <a:latin typeface="Cambria Math"/>
                          </a:rPr>
                        </m:ctrlPr>
                      </m:bar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𝑥</m:t>
                        </m:r>
                      </m:e>
                    </m:bar>
                    <m:r>
                      <a:rPr lang="en-US" altLang="ko-KR" b="0" i="1" smtClean="0">
                        <a:latin typeface="Cambria Math"/>
                      </a:rPr>
                      <m:t>=195</m:t>
                    </m:r>
                  </m:oMath>
                </a14:m>
                <a:r>
                  <a:rPr lang="ko-KR" altLang="en-US" dirty="0" smtClean="0"/>
                  <a:t>라면</a:t>
                </a:r>
                <a:r>
                  <a:rPr lang="en-US" altLang="ko-KR" dirty="0" smtClean="0"/>
                  <a:t>?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altLang="ko-KR" i="1">
                            <a:latin typeface="Cambria Math"/>
                          </a:rPr>
                        </m:ctrlPr>
                      </m:barPr>
                      <m:e>
                        <m:r>
                          <a:rPr lang="en-US" altLang="ko-KR" i="1">
                            <a:latin typeface="Cambria Math"/>
                          </a:rPr>
                          <m:t>𝑥</m:t>
                        </m:r>
                      </m:e>
                    </m:bar>
                    <m:r>
                      <a:rPr lang="en-US" altLang="ko-KR" i="1">
                        <a:latin typeface="Cambria Math"/>
                      </a:rPr>
                      <m:t>=19</m:t>
                    </m:r>
                    <m:r>
                      <a:rPr lang="en-US" altLang="ko-KR" b="0" i="1" smtClean="0">
                        <a:latin typeface="Cambria Math"/>
                      </a:rPr>
                      <m:t>0</m:t>
                    </m:r>
                  </m:oMath>
                </a14:m>
                <a:r>
                  <a:rPr lang="ko-KR" altLang="en-US" dirty="0"/>
                  <a:t>라면</a:t>
                </a:r>
                <a:r>
                  <a:rPr lang="en-US" altLang="ko-KR" dirty="0"/>
                  <a:t>?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altLang="ko-KR" i="1">
                            <a:latin typeface="Cambria Math"/>
                          </a:rPr>
                        </m:ctrlPr>
                      </m:barPr>
                      <m:e>
                        <m:r>
                          <a:rPr lang="en-US" altLang="ko-KR" i="1">
                            <a:latin typeface="Cambria Math"/>
                          </a:rPr>
                          <m:t>𝑥</m:t>
                        </m:r>
                      </m:e>
                    </m:bar>
                    <m:r>
                      <a:rPr lang="en-US" altLang="ko-KR" i="1">
                        <a:latin typeface="Cambria Math"/>
                      </a:rPr>
                      <m:t>=1</m:t>
                    </m:r>
                    <m:r>
                      <a:rPr lang="en-US" altLang="ko-KR" b="0" i="1" smtClean="0">
                        <a:latin typeface="Cambria Math"/>
                      </a:rPr>
                      <m:t>70</m:t>
                    </m:r>
                  </m:oMath>
                </a14:m>
                <a:r>
                  <a:rPr lang="ko-KR" altLang="en-US" dirty="0"/>
                  <a:t>라면</a:t>
                </a:r>
                <a:r>
                  <a:rPr lang="en-US" altLang="ko-KR" dirty="0" smtClean="0"/>
                  <a:t>?</a:t>
                </a:r>
              </a:p>
              <a:p>
                <a:pPr lvl="1"/>
                <a:r>
                  <a:rPr lang="ko-KR" altLang="en-US" dirty="0" smtClean="0"/>
                  <a:t>판단방법</a:t>
                </a:r>
                <a:r>
                  <a:rPr lang="en-US" altLang="ko-KR" dirty="0" smtClean="0"/>
                  <a:t>: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altLang="ko-KR" i="1" smtClean="0">
                            <a:latin typeface="Cambria Math"/>
                          </a:rPr>
                        </m:ctrlPr>
                      </m:bar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𝑋</m:t>
                        </m:r>
                      </m:e>
                    </m:bar>
                    <m:r>
                      <a:rPr lang="en-US" altLang="ko-KR" i="1" smtClean="0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𝑐</m:t>
                    </m:r>
                  </m:oMath>
                </a14:m>
                <a:r>
                  <a:rPr lang="ko-KR" altLang="en-US" dirty="0" smtClean="0"/>
                  <a:t>일 때</a:t>
                </a:r>
                <a:r>
                  <a:rPr lang="en-US" altLang="ko-KR" dirty="0" smtClean="0"/>
                  <a:t>, </a:t>
                </a:r>
                <a:r>
                  <a:rPr lang="ko-KR" altLang="en-US" dirty="0" smtClean="0"/>
                  <a:t>가설 </a:t>
                </a:r>
                <a:r>
                  <a:rPr lang="en-US" altLang="ko-KR" dirty="0"/>
                  <a:t>2</a:t>
                </a:r>
                <a:r>
                  <a:rPr lang="ko-KR" altLang="en-US" dirty="0" smtClean="0"/>
                  <a:t>가 타당하다고 판단</a:t>
                </a:r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:r>
                  <a:rPr lang="ko-KR" altLang="en-US" dirty="0" smtClean="0"/>
                  <a:t>상수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𝑐</m:t>
                    </m:r>
                  </m:oMath>
                </a14:m>
                <a:r>
                  <a:rPr lang="ko-KR" altLang="en-US" dirty="0" smtClean="0"/>
                  <a:t>를 정하는 방법은</a:t>
                </a:r>
                <a:r>
                  <a:rPr lang="en-US" altLang="ko-KR" dirty="0" smtClean="0"/>
                  <a:t>? </a:t>
                </a:r>
                <a:endParaRPr lang="ko-KR" altLang="en-US" dirty="0"/>
              </a:p>
              <a:p>
                <a:pPr lvl="1"/>
                <a:endParaRPr lang="ko-KR" altLang="en-US" dirty="0"/>
              </a:p>
              <a:p>
                <a:pPr lvl="1"/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65" t="-1500" r="-1632" b="-23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7925D7-1F1C-41CE-88BA-A6C6073CF281}" type="slidenum">
              <a:rPr lang="ko-KR" altLang="en-US" smtClean="0"/>
              <a:pPr>
                <a:defRPr/>
              </a:pPr>
              <a:t>21</a:t>
            </a:fld>
            <a:endParaRPr lang="en-US" altLang="ko-KR" b="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55092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가설검정의</a:t>
            </a:r>
            <a:r>
              <a:rPr lang="en-US" altLang="ko-KR" dirty="0" smtClean="0"/>
              <a:t> IDEA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sz="1800" dirty="0" smtClean="0"/>
                  <a:t>가정</a:t>
                </a:r>
                <a:r>
                  <a:rPr lang="en-US" altLang="ko-KR" sz="1800" dirty="0" smtClean="0"/>
                  <a:t>: </a:t>
                </a:r>
                <a:r>
                  <a:rPr lang="en-US" altLang="ko-KR" sz="1800" dirty="0"/>
                  <a:t>1</a:t>
                </a:r>
                <a:r>
                  <a:rPr lang="ko-KR" altLang="en-US" sz="1800" dirty="0"/>
                  <a:t>년 후 성인 콜레스테롤 수치의 </a:t>
                </a:r>
                <a:r>
                  <a:rPr lang="ko-KR" altLang="en-US" sz="1800" dirty="0" smtClean="0"/>
                  <a:t>평균을 </a:t>
                </a:r>
                <a14:m>
                  <m:oMath xmlns:m="http://schemas.openxmlformats.org/officeDocument/2006/math">
                    <m:r>
                      <a:rPr lang="ko-KR" altLang="en-US" sz="1800" i="1">
                        <a:latin typeface="Cambria Math"/>
                        <a:ea typeface="Cambria Math"/>
                      </a:rPr>
                      <m:t>𝜇</m:t>
                    </m:r>
                  </m:oMath>
                </a14:m>
                <a:r>
                  <a:rPr lang="ko-KR" altLang="en-US" sz="1800" dirty="0" smtClean="0"/>
                  <a:t>라 할 때</a:t>
                </a:r>
                <a:r>
                  <a:rPr lang="en-US" altLang="ko-KR" sz="1800" dirty="0" smtClean="0"/>
                  <a:t>, </a:t>
                </a:r>
                <a:r>
                  <a:rPr lang="en-US" altLang="ko-KR" sz="1800" dirty="0"/>
                  <a:t>40</a:t>
                </a:r>
                <a:r>
                  <a:rPr lang="ko-KR" altLang="en-US" sz="1800" dirty="0"/>
                  <a:t>명의 콜레스테롤 </a:t>
                </a:r>
                <a:r>
                  <a:rPr lang="ko-KR" altLang="en-US" sz="1800" dirty="0" smtClean="0"/>
                  <a:t>수치의 표본평균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altLang="ko-KR" sz="1800" i="1">
                            <a:latin typeface="Cambria Math"/>
                          </a:rPr>
                        </m:ctrlPr>
                      </m:barPr>
                      <m:e>
                        <m:r>
                          <a:rPr lang="en-US" altLang="ko-KR" sz="1800" i="1">
                            <a:latin typeface="Cambria Math"/>
                          </a:rPr>
                          <m:t>𝑋</m:t>
                        </m:r>
                      </m:e>
                    </m:bar>
                  </m:oMath>
                </a14:m>
                <a:r>
                  <a:rPr lang="ko-KR" altLang="en-US" sz="1800" dirty="0" smtClean="0"/>
                  <a:t>는 정규분포 </a:t>
                </a:r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/>
                      </a:rPr>
                      <m:t>𝑁</m:t>
                    </m:r>
                    <m:d>
                      <m:dPr>
                        <m:ctrlPr>
                          <a:rPr lang="en-US" altLang="ko-KR" sz="18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sz="1800" i="1">
                            <a:latin typeface="Cambria Math"/>
                            <a:ea typeface="Cambria Math"/>
                          </a:rPr>
                          <m:t>𝜇</m:t>
                        </m:r>
                        <m:r>
                          <a:rPr lang="en-US" altLang="ko-KR" sz="1800" b="0" i="1" smtClean="0">
                            <a:latin typeface="Cambria Math"/>
                          </a:rPr>
                          <m:t>, </m:t>
                        </m:r>
                        <m:f>
                          <m:fPr>
                            <m:ctrlPr>
                              <a:rPr lang="en-US" altLang="ko-KR" sz="1800" b="0" i="1" smtClean="0">
                                <a:latin typeface="Cambria Math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ko-KR" sz="1800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800" b="0" i="1" smtClean="0">
                                    <a:latin typeface="Cambria Math"/>
                                  </a:rPr>
                                  <m:t>24</m:t>
                                </m:r>
                              </m:e>
                              <m:sup>
                                <m:r>
                                  <a:rPr lang="en-US" altLang="ko-KR" sz="1800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ko-KR" sz="1800" b="0" i="1" smtClean="0">
                                <a:latin typeface="Cambria Math"/>
                              </a:rPr>
                              <m:t>40</m:t>
                            </m:r>
                          </m:den>
                        </m:f>
                      </m:e>
                    </m:d>
                  </m:oMath>
                </a14:m>
                <a:r>
                  <a:rPr lang="ko-KR" altLang="en-US" sz="1800" dirty="0" smtClean="0"/>
                  <a:t>를</a:t>
                </a:r>
                <a:r>
                  <a:rPr lang="en-US" altLang="ko-KR" sz="1800" dirty="0" smtClean="0"/>
                  <a:t> </a:t>
                </a:r>
                <a:r>
                  <a:rPr lang="ko-KR" altLang="en-US" sz="1800" dirty="0" smtClean="0"/>
                  <a:t>따른다고 가정</a:t>
                </a:r>
                <a:endParaRPr lang="en-US" altLang="ko-KR" sz="1800" dirty="0" smtClean="0"/>
              </a:p>
              <a:p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altLang="ko-KR" sz="1800" i="1">
                            <a:latin typeface="Cambria Math"/>
                          </a:rPr>
                        </m:ctrlPr>
                      </m:barPr>
                      <m:e>
                        <m:r>
                          <a:rPr lang="en-US" altLang="ko-KR" sz="1800" i="1">
                            <a:latin typeface="Cambria Math"/>
                          </a:rPr>
                          <m:t>𝑋</m:t>
                        </m:r>
                      </m:e>
                    </m:bar>
                  </m:oMath>
                </a14:m>
                <a:r>
                  <a:rPr lang="ko-KR" altLang="en-US" sz="1800" dirty="0" smtClean="0"/>
                  <a:t>는 </a:t>
                </a:r>
                <a:r>
                  <a:rPr lang="ko-KR" altLang="en-US" sz="1800" dirty="0" err="1" smtClean="0"/>
                  <a:t>포본에</a:t>
                </a:r>
                <a:r>
                  <a:rPr lang="ko-KR" altLang="en-US" sz="1800" dirty="0" smtClean="0"/>
                  <a:t> 따라 달라지므로 캠페인의 효과가 없는 경우에도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altLang="ko-KR" sz="1800" i="1">
                            <a:latin typeface="Cambria Math"/>
                          </a:rPr>
                        </m:ctrlPr>
                      </m:barPr>
                      <m:e>
                        <m:r>
                          <a:rPr lang="en-US" altLang="ko-KR" sz="1800" i="1">
                            <a:latin typeface="Cambria Math"/>
                          </a:rPr>
                          <m:t>𝑋</m:t>
                        </m:r>
                      </m:e>
                    </m:bar>
                  </m:oMath>
                </a14:m>
                <a:r>
                  <a:rPr lang="ko-KR" altLang="en-US" sz="1800" dirty="0"/>
                  <a:t>는 </a:t>
                </a:r>
                <a:r>
                  <a:rPr lang="en-US" altLang="ko-KR" sz="1800" dirty="0" smtClean="0"/>
                  <a:t>200</a:t>
                </a:r>
                <a:r>
                  <a:rPr lang="ko-KR" altLang="en-US" sz="1800" dirty="0" smtClean="0"/>
                  <a:t>보다 작은 값을 가질 수 있다</a:t>
                </a:r>
                <a:r>
                  <a:rPr lang="en-US" altLang="ko-KR" sz="1800" dirty="0" smtClean="0"/>
                  <a:t>. </a:t>
                </a:r>
                <a:r>
                  <a:rPr lang="ko-KR" altLang="en-US" sz="1800" dirty="0" smtClean="0"/>
                  <a:t>즉 가설 </a:t>
                </a:r>
                <a:r>
                  <a:rPr lang="en-US" altLang="ko-KR" sz="1800" dirty="0" smtClean="0"/>
                  <a:t>1</a:t>
                </a:r>
                <a:r>
                  <a:rPr lang="ko-KR" altLang="en-US" sz="1800" dirty="0" smtClean="0"/>
                  <a:t>이 옳은 경우에도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altLang="ko-KR" sz="1800" i="1">
                            <a:latin typeface="Cambria Math"/>
                          </a:rPr>
                        </m:ctrlPr>
                      </m:barPr>
                      <m:e>
                        <m:r>
                          <a:rPr lang="en-US" altLang="ko-KR" sz="1800" i="1">
                            <a:latin typeface="Cambria Math"/>
                          </a:rPr>
                          <m:t>𝑋</m:t>
                        </m:r>
                      </m:e>
                    </m:bar>
                    <m:r>
                      <a:rPr lang="en-US" altLang="ko-KR" sz="1800" i="1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altLang="ko-KR" sz="1800" i="1">
                        <a:latin typeface="Cambria Math"/>
                        <a:ea typeface="Cambria Math"/>
                      </a:rPr>
                      <m:t>𝑐</m:t>
                    </m:r>
                  </m:oMath>
                </a14:m>
                <a:r>
                  <a:rPr lang="ko-KR" altLang="en-US" sz="1800" dirty="0" smtClean="0"/>
                  <a:t>이 성립하여 가설 </a:t>
                </a:r>
                <a:r>
                  <a:rPr lang="en-US" altLang="ko-KR" sz="1800" dirty="0" smtClean="0"/>
                  <a:t>2</a:t>
                </a:r>
                <a:r>
                  <a:rPr lang="ko-KR" altLang="en-US" sz="1800" dirty="0" smtClean="0"/>
                  <a:t>가 옳다고 잘못 판단할 수 있다</a:t>
                </a:r>
                <a:r>
                  <a:rPr lang="en-US" altLang="ko-KR" sz="1800" dirty="0" smtClean="0"/>
                  <a:t>. </a:t>
                </a:r>
                <a:r>
                  <a:rPr lang="ko-KR" altLang="en-US" sz="1800" dirty="0" smtClean="0"/>
                  <a:t>이러한 경우의 확률이 작도록 상수 </a:t>
                </a:r>
                <a14:m>
                  <m:oMath xmlns:m="http://schemas.openxmlformats.org/officeDocument/2006/math">
                    <m:r>
                      <a:rPr lang="en-US" altLang="ko-KR" sz="1800" i="1">
                        <a:latin typeface="Cambria Math"/>
                      </a:rPr>
                      <m:t>𝑐</m:t>
                    </m:r>
                  </m:oMath>
                </a14:m>
                <a:r>
                  <a:rPr lang="ko-KR" altLang="en-US" sz="1800" dirty="0"/>
                  <a:t>를 </a:t>
                </a:r>
                <a:r>
                  <a:rPr lang="ko-KR" altLang="en-US" sz="1800" dirty="0" smtClean="0"/>
                  <a:t>정한다</a:t>
                </a:r>
                <a:r>
                  <a:rPr lang="en-US" altLang="ko-KR" sz="1800" dirty="0" smtClean="0"/>
                  <a:t>.</a:t>
                </a:r>
              </a:p>
              <a:p>
                <a:r>
                  <a:rPr lang="ko-KR" altLang="en-US" sz="1800" dirty="0" smtClean="0"/>
                  <a:t>가설 </a:t>
                </a:r>
                <a:r>
                  <a:rPr lang="en-US" altLang="ko-KR" sz="1800" dirty="0" smtClean="0"/>
                  <a:t>1</a:t>
                </a:r>
                <a:r>
                  <a:rPr lang="ko-KR" altLang="en-US" sz="1800" dirty="0" smtClean="0"/>
                  <a:t>이 옳다면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altLang="ko-KR" sz="1800" i="1">
                            <a:latin typeface="Cambria Math"/>
                          </a:rPr>
                        </m:ctrlPr>
                      </m:barPr>
                      <m:e>
                        <m:r>
                          <a:rPr lang="en-US" altLang="ko-KR" sz="1800" i="1">
                            <a:latin typeface="Cambria Math"/>
                          </a:rPr>
                          <m:t>𝑋</m:t>
                        </m:r>
                      </m:e>
                    </m:bar>
                    <m:r>
                      <a:rPr lang="en-US" altLang="ko-KR" sz="1800" i="1" smtClean="0">
                        <a:latin typeface="Cambria Math"/>
                        <a:ea typeface="Cambria Math"/>
                      </a:rPr>
                      <m:t>~</m:t>
                    </m:r>
                  </m:oMath>
                </a14:m>
                <a:r>
                  <a:rPr lang="en-US" altLang="ko-KR" sz="1800" dirty="0"/>
                  <a:t> </a:t>
                </a:r>
                <a14:m>
                  <m:oMath xmlns:m="http://schemas.openxmlformats.org/officeDocument/2006/math">
                    <m:r>
                      <a:rPr lang="en-US" altLang="ko-KR" sz="1800" i="1">
                        <a:latin typeface="Cambria Math"/>
                      </a:rPr>
                      <m:t>𝑁</m:t>
                    </m:r>
                    <m:d>
                      <m:dPr>
                        <m:ctrlPr>
                          <a:rPr lang="en-US" altLang="ko-KR" sz="18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sz="1800" i="1">
                            <a:latin typeface="Cambria Math"/>
                          </a:rPr>
                          <m:t>40, </m:t>
                        </m:r>
                        <m:f>
                          <m:fPr>
                            <m:ctrlPr>
                              <a:rPr lang="en-US" altLang="ko-KR" sz="1800" i="1">
                                <a:latin typeface="Cambria Math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ko-KR" sz="1800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800" i="1">
                                    <a:latin typeface="Cambria Math"/>
                                  </a:rPr>
                                  <m:t>24</m:t>
                                </m:r>
                              </m:e>
                              <m:sup>
                                <m:r>
                                  <a:rPr lang="en-US" altLang="ko-KR" sz="1800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ko-KR" sz="1800" i="1">
                                <a:latin typeface="Cambria Math"/>
                              </a:rPr>
                              <m:t>40</m:t>
                            </m:r>
                          </m:den>
                        </m:f>
                      </m:e>
                    </m:d>
                  </m:oMath>
                </a14:m>
                <a:r>
                  <a:rPr lang="ko-KR" altLang="en-US" sz="1800" dirty="0" smtClean="0"/>
                  <a:t>이다</a:t>
                </a:r>
                <a:r>
                  <a:rPr lang="en-US" altLang="ko-KR" sz="1800" dirty="0" smtClean="0"/>
                  <a:t>. </a:t>
                </a:r>
                <a:r>
                  <a:rPr lang="ko-KR" altLang="en-US" sz="1800" dirty="0" smtClean="0"/>
                  <a:t>위의 잘못된 판단을 내릴 확률을 </a:t>
                </a:r>
                <a:r>
                  <a:rPr lang="en-US" altLang="ko-KR" sz="1800" dirty="0" smtClean="0"/>
                  <a:t>0.05</a:t>
                </a:r>
                <a:r>
                  <a:rPr lang="ko-KR" altLang="en-US" sz="1800" dirty="0" smtClean="0"/>
                  <a:t>가 되게 하려면</a:t>
                </a:r>
                <a:r>
                  <a:rPr lang="en-US" altLang="ko-KR" sz="1800" dirty="0" smtClean="0"/>
                  <a:t/>
                </a:r>
                <a:br>
                  <a:rPr lang="en-US" altLang="ko-KR" sz="1800" dirty="0" smtClean="0"/>
                </a:br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altLang="ko-KR" sz="1800" b="0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sz="1800" b="0" i="1" smtClean="0">
                                <a:latin typeface="Cambria Math"/>
                              </a:rPr>
                            </m:ctrlPr>
                          </m:fPr>
                          <m:num>
                            <m:bar>
                              <m:barPr>
                                <m:pos m:val="top"/>
                                <m:ctrlPr>
                                  <a:rPr lang="en-US" altLang="ko-KR" sz="1800" b="0" i="1" smtClean="0">
                                    <a:latin typeface="Cambria Math"/>
                                  </a:rPr>
                                </m:ctrlPr>
                              </m:barPr>
                              <m:e>
                                <m:r>
                                  <a:rPr lang="en-US" altLang="ko-KR" sz="1800" b="0" i="1" smtClean="0">
                                    <a:latin typeface="Cambria Math"/>
                                  </a:rPr>
                                  <m:t>𝑋</m:t>
                                </m:r>
                              </m:e>
                            </m:bar>
                            <m:r>
                              <a:rPr lang="en-US" altLang="ko-KR" sz="1800" b="0" i="1" smtClean="0">
                                <a:latin typeface="Cambria Math"/>
                              </a:rPr>
                              <m:t>−200</m:t>
                            </m:r>
                          </m:num>
                          <m:den>
                            <m:r>
                              <a:rPr lang="en-US" altLang="ko-KR" sz="1800" b="0" i="1" smtClean="0">
                                <a:latin typeface="Cambria Math"/>
                              </a:rPr>
                              <m:t>24/</m:t>
                            </m:r>
                            <m:rad>
                              <m:radPr>
                                <m:degHide m:val="on"/>
                                <m:ctrlPr>
                                  <a:rPr lang="en-US" altLang="ko-KR" sz="1800" b="0" i="1" smtClean="0">
                                    <a:latin typeface="Cambria Math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ko-KR" sz="1800" b="0" i="1" smtClean="0">
                                    <a:latin typeface="Cambria Math"/>
                                  </a:rPr>
                                  <m:t>40</m:t>
                                </m:r>
                              </m:e>
                            </m:rad>
                          </m:den>
                        </m:f>
                        <m:r>
                          <a:rPr lang="en-US" altLang="ko-KR" sz="1800" b="0" i="1" smtClean="0">
                            <a:latin typeface="Cambria Math"/>
                            <a:ea typeface="Cambria Math"/>
                          </a:rPr>
                          <m:t>≤</m:t>
                        </m:r>
                        <m:f>
                          <m:fPr>
                            <m:ctrlPr>
                              <a:rPr lang="en-US" altLang="ko-KR" sz="1800" b="0" i="1" smtClean="0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altLang="ko-KR" sz="1800" b="0" i="1" smtClean="0">
                                <a:latin typeface="Cambria Math"/>
                                <a:ea typeface="Cambria Math"/>
                              </a:rPr>
                              <m:t>𝑐</m:t>
                            </m:r>
                            <m:r>
                              <a:rPr lang="en-US" altLang="ko-KR" sz="1800" b="0" i="1" smtClean="0">
                                <a:latin typeface="Cambria Math"/>
                                <a:ea typeface="Cambria Math"/>
                              </a:rPr>
                              <m:t>−200</m:t>
                            </m:r>
                          </m:num>
                          <m:den>
                            <m:r>
                              <a:rPr lang="en-US" altLang="ko-KR" sz="1800" b="0" i="1" smtClean="0">
                                <a:latin typeface="Cambria Math"/>
                                <a:ea typeface="Cambria Math"/>
                              </a:rPr>
                              <m:t>24/</m:t>
                            </m:r>
                            <m:rad>
                              <m:radPr>
                                <m:degHide m:val="on"/>
                                <m:ctrlPr>
                                  <a:rPr lang="en-US" altLang="ko-KR" sz="1800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ko-KR" sz="1800" b="0" i="1" smtClean="0">
                                    <a:latin typeface="Cambria Math"/>
                                    <a:ea typeface="Cambria Math"/>
                                  </a:rPr>
                                  <m:t>40</m:t>
                                </m:r>
                              </m:e>
                            </m:rad>
                          </m:den>
                        </m:f>
                      </m:e>
                    </m:d>
                    <m:r>
                      <a:rPr lang="en-US" altLang="ko-KR" sz="1800" b="0" i="1" smtClean="0">
                        <a:latin typeface="Cambria Math"/>
                      </a:rPr>
                      <m:t>=0.05</m:t>
                    </m:r>
                  </m:oMath>
                </a14:m>
                <a:r>
                  <a:rPr lang="en-US" altLang="ko-KR" sz="1800" b="0" dirty="0" smtClean="0"/>
                  <a:t/>
                </a:r>
                <a:br>
                  <a:rPr lang="en-US" altLang="ko-KR" sz="1800" b="0" dirty="0" smtClean="0"/>
                </a:br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/>
                        <a:ea typeface="Cambria Math"/>
                      </a:rPr>
                      <m:t>→ </m:t>
                    </m:r>
                    <m:f>
                      <m:fPr>
                        <m:ctrlPr>
                          <a:rPr lang="en-US" altLang="ko-KR" sz="1800" b="0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altLang="ko-KR" sz="1800" b="0" i="1" smtClean="0">
                            <a:latin typeface="Cambria Math"/>
                            <a:ea typeface="Cambria Math"/>
                          </a:rPr>
                          <m:t>𝑐</m:t>
                        </m:r>
                        <m:r>
                          <a:rPr lang="en-US" altLang="ko-KR" sz="1800" b="0" i="1" smtClean="0">
                            <a:latin typeface="Cambria Math"/>
                            <a:ea typeface="Cambria Math"/>
                          </a:rPr>
                          <m:t>−200</m:t>
                        </m:r>
                      </m:num>
                      <m:den>
                        <m:r>
                          <a:rPr lang="en-US" altLang="ko-KR" sz="1800" b="0" i="1" smtClean="0">
                            <a:latin typeface="Cambria Math"/>
                            <a:ea typeface="Cambria Math"/>
                          </a:rPr>
                          <m:t>24/</m:t>
                        </m:r>
                        <m:rad>
                          <m:radPr>
                            <m:degHide m:val="on"/>
                            <m:ctrlPr>
                              <a:rPr lang="en-US" altLang="ko-KR" sz="1800" b="0" i="1" smtClean="0">
                                <a:latin typeface="Cambria Math"/>
                                <a:ea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1800" b="0" i="1" smtClean="0">
                                <a:latin typeface="Cambria Math"/>
                                <a:ea typeface="Cambria Math"/>
                              </a:rPr>
                              <m:t>40</m:t>
                            </m:r>
                          </m:e>
                        </m:rad>
                      </m:den>
                    </m:f>
                    <m:r>
                      <a:rPr lang="en-US" altLang="ko-KR" sz="1800" b="0" i="1" smtClean="0">
                        <a:latin typeface="Cambria Math"/>
                        <a:ea typeface="Cambria Math"/>
                      </a:rPr>
                      <m:t>=−1.645 →</m:t>
                    </m:r>
                    <m:r>
                      <a:rPr lang="en-US" altLang="ko-KR" sz="1800" b="0" i="1" smtClean="0">
                        <a:latin typeface="Cambria Math"/>
                        <a:ea typeface="Cambria Math"/>
                      </a:rPr>
                      <m:t>𝑐</m:t>
                    </m:r>
                    <m:r>
                      <a:rPr lang="en-US" altLang="ko-KR" sz="1800" b="0" i="1" smtClean="0">
                        <a:latin typeface="Cambria Math"/>
                        <a:ea typeface="Cambria Math"/>
                      </a:rPr>
                      <m:t>=200−1.645×</m:t>
                    </m:r>
                    <m:f>
                      <m:fPr>
                        <m:ctrlPr>
                          <a:rPr lang="en-US" altLang="ko-KR" sz="1800" b="0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altLang="ko-KR" sz="1800" b="0" i="1" smtClean="0">
                            <a:latin typeface="Cambria Math"/>
                            <a:ea typeface="Cambria Math"/>
                          </a:rPr>
                          <m:t>24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sz="1800" b="0" i="1" smtClean="0">
                                <a:latin typeface="Cambria Math"/>
                                <a:ea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1800" b="0" i="1" smtClean="0">
                                <a:latin typeface="Cambria Math"/>
                                <a:ea typeface="Cambria Math"/>
                              </a:rPr>
                              <m:t>40</m:t>
                            </m:r>
                          </m:e>
                        </m:rad>
                      </m:den>
                    </m:f>
                    <m:r>
                      <a:rPr lang="en-US" altLang="ko-KR" sz="1800" b="0" i="1" smtClean="0">
                        <a:latin typeface="Cambria Math"/>
                        <a:ea typeface="Cambria Math"/>
                      </a:rPr>
                      <m:t>=193.76</m:t>
                    </m:r>
                  </m:oMath>
                </a14:m>
                <a:endParaRPr lang="en-US" altLang="ko-KR" sz="1800" dirty="0" smtClean="0"/>
              </a:p>
              <a:p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altLang="ko-KR" sz="1800" i="1">
                            <a:latin typeface="Cambria Math"/>
                          </a:rPr>
                        </m:ctrlPr>
                      </m:barPr>
                      <m:e>
                        <m:r>
                          <a:rPr lang="en-US" altLang="ko-KR" sz="1800" i="1">
                            <a:latin typeface="Cambria Math"/>
                          </a:rPr>
                          <m:t>𝑋</m:t>
                        </m:r>
                      </m:e>
                    </m:bar>
                    <m:r>
                      <a:rPr lang="en-US" altLang="ko-KR" sz="1800" i="1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altLang="ko-KR" sz="1800" b="0" i="1" smtClean="0">
                        <a:latin typeface="Cambria Math"/>
                        <a:ea typeface="Cambria Math"/>
                      </a:rPr>
                      <m:t>193.76</m:t>
                    </m:r>
                  </m:oMath>
                </a14:m>
                <a:r>
                  <a:rPr lang="ko-KR" altLang="en-US" sz="1800" dirty="0"/>
                  <a:t>일 </a:t>
                </a:r>
                <a:r>
                  <a:rPr lang="ko-KR" altLang="en-US" sz="1800" dirty="0" smtClean="0"/>
                  <a:t>때</a:t>
                </a:r>
                <a:r>
                  <a:rPr lang="en-US" altLang="ko-KR" sz="1800" dirty="0" smtClean="0"/>
                  <a:t> </a:t>
                </a:r>
                <a:r>
                  <a:rPr lang="ko-KR" altLang="en-US" sz="1800" dirty="0"/>
                  <a:t>가설 </a:t>
                </a:r>
                <a:r>
                  <a:rPr lang="en-US" altLang="ko-KR" sz="1800" dirty="0"/>
                  <a:t>2</a:t>
                </a:r>
                <a:r>
                  <a:rPr lang="ko-KR" altLang="en-US" sz="1800" dirty="0"/>
                  <a:t>가 타당하다고 </a:t>
                </a:r>
                <a:r>
                  <a:rPr lang="ko-KR" altLang="en-US" sz="1800" dirty="0" smtClean="0"/>
                  <a:t>판단하는</a:t>
                </a:r>
                <a:r>
                  <a:rPr lang="en-US" altLang="ko-KR" sz="1800" dirty="0" smtClean="0"/>
                  <a:t> </a:t>
                </a:r>
                <a:r>
                  <a:rPr lang="ko-KR" altLang="en-US" sz="1800" dirty="0" smtClean="0"/>
                  <a:t>방법을 사용한다면</a:t>
                </a:r>
                <a:r>
                  <a:rPr lang="en-US" altLang="ko-KR" sz="1800" dirty="0" smtClean="0"/>
                  <a:t>, </a:t>
                </a:r>
                <a:r>
                  <a:rPr lang="ko-KR" altLang="en-US" sz="1800" dirty="0" smtClean="0"/>
                  <a:t>캠페인이 효과가 없을 때 효과가 있다고 잘못 판단할 확률이 </a:t>
                </a:r>
                <a:r>
                  <a:rPr lang="en-US" altLang="ko-KR" sz="1800" dirty="0" smtClean="0"/>
                  <a:t>0.05</a:t>
                </a:r>
                <a:r>
                  <a:rPr lang="ko-KR" altLang="en-US" sz="1800" dirty="0" smtClean="0"/>
                  <a:t>가 된다</a:t>
                </a:r>
                <a:r>
                  <a:rPr lang="en-US" altLang="ko-KR" sz="1800" dirty="0" smtClean="0"/>
                  <a:t>.</a:t>
                </a:r>
                <a:endParaRPr lang="en-US" altLang="ko-KR" sz="1800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709" t="-1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7925D7-1F1C-41CE-88BA-A6C6073CF281}" type="slidenum">
              <a:rPr lang="ko-KR" altLang="en-US" smtClean="0"/>
              <a:pPr>
                <a:defRPr/>
              </a:pPr>
              <a:t>22</a:t>
            </a:fld>
            <a:endParaRPr lang="en-US" altLang="ko-KR" b="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08754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가설검정의 용어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 smtClean="0"/>
                  <a:t>가설</a:t>
                </a:r>
                <a:endParaRPr lang="en-US" altLang="ko-KR" dirty="0" smtClean="0"/>
              </a:p>
              <a:p>
                <a:pPr lvl="1"/>
                <a:r>
                  <a:rPr lang="ko-KR" altLang="en-US" dirty="0" smtClean="0"/>
                  <a:t>대립가설</a:t>
                </a:r>
                <a:r>
                  <a:rPr lang="en-US" altLang="ko-KR" dirty="0" smtClean="0"/>
                  <a:t>(alternative hypothesis,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dirty="0" smtClean="0"/>
                  <a:t>): </a:t>
                </a:r>
                <a:r>
                  <a:rPr lang="ko-KR" altLang="en-US" dirty="0" smtClean="0"/>
                  <a:t>자료분석을 통하여 입증하고자 하는 가설</a:t>
                </a:r>
                <a:endParaRPr lang="en-US" altLang="ko-KR" dirty="0" smtClean="0"/>
              </a:p>
              <a:p>
                <a:pPr lvl="1"/>
                <a:r>
                  <a:rPr lang="ko-KR" altLang="en-US" dirty="0" err="1" smtClean="0"/>
                  <a:t>귀무가설</a:t>
                </a:r>
                <a:r>
                  <a:rPr lang="en-US" altLang="ko-KR" dirty="0" smtClean="0"/>
                  <a:t>(null hypothesis,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dirty="0"/>
                  <a:t>): </a:t>
                </a:r>
                <a:r>
                  <a:rPr lang="ko-KR" altLang="en-US" dirty="0" smtClean="0"/>
                  <a:t>대립가설의 반대 가설</a:t>
                </a:r>
                <a:endParaRPr lang="en-US" altLang="ko-KR" dirty="0" smtClean="0"/>
              </a:p>
              <a:p>
                <a:pPr lvl="1"/>
                <a:endParaRPr lang="en-US" altLang="ko-KR" dirty="0"/>
              </a:p>
              <a:p>
                <a:r>
                  <a:rPr lang="ko-KR" altLang="en-US" dirty="0" smtClean="0"/>
                  <a:t>예</a:t>
                </a:r>
                <a:r>
                  <a:rPr lang="en-US" altLang="ko-KR" dirty="0" smtClean="0"/>
                  <a:t>) </a:t>
                </a:r>
                <a:r>
                  <a:rPr lang="ko-KR" altLang="en-US" dirty="0" smtClean="0"/>
                  <a:t>콜레스테롤 캠페인</a:t>
                </a:r>
                <a:endParaRPr lang="en-US" altLang="ko-KR" dirty="0" smtClean="0"/>
              </a:p>
              <a:p>
                <a:pPr lvl="1"/>
                <a:r>
                  <a:rPr lang="ko-KR" altLang="en-US" dirty="0" smtClean="0"/>
                  <a:t>대립가설</a:t>
                </a:r>
                <a:r>
                  <a:rPr lang="en-US" altLang="ko-KR" dirty="0" smtClean="0"/>
                  <a:t>: </a:t>
                </a:r>
                <a:r>
                  <a:rPr lang="ko-KR" altLang="en-US" dirty="0" smtClean="0"/>
                  <a:t>캠페인의 효과가 있다</a:t>
                </a:r>
                <a:r>
                  <a:rPr lang="en-US" altLang="ko-KR" dirty="0" smtClean="0"/>
                  <a:t>.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 : </m:t>
                    </m:r>
                    <m:r>
                      <a:rPr lang="ko-KR" altLang="en-US" i="1">
                        <a:latin typeface="Cambria Math"/>
                        <a:ea typeface="Cambria Math"/>
                      </a:rPr>
                      <m:t>𝜇</m:t>
                    </m:r>
                    <m:r>
                      <a:rPr lang="en-US" altLang="ko-KR" i="1">
                        <a:latin typeface="Cambria Math"/>
                        <a:ea typeface="Cambria Math"/>
                      </a:rPr>
                      <m:t>&lt;200)</m:t>
                    </m:r>
                  </m:oMath>
                </a14:m>
                <a:endParaRPr lang="en-US" altLang="ko-KR" dirty="0" smtClean="0"/>
              </a:p>
              <a:p>
                <a:pPr lvl="1"/>
                <a:r>
                  <a:rPr lang="ko-KR" altLang="en-US" dirty="0" err="1" smtClean="0"/>
                  <a:t>귀무가설</a:t>
                </a:r>
                <a:r>
                  <a:rPr lang="en-US" altLang="ko-KR" dirty="0" smtClean="0"/>
                  <a:t>: </a:t>
                </a:r>
                <a:r>
                  <a:rPr lang="ko-KR" altLang="en-US" dirty="0" smtClean="0"/>
                  <a:t>캠페인의 효과가 없다</a:t>
                </a:r>
                <a:r>
                  <a:rPr lang="en-US" altLang="ko-KR" dirty="0" smtClean="0"/>
                  <a:t>. </a:t>
                </a:r>
                <a:r>
                  <a:rPr lang="en-US" altLang="ko-KR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 : </m:t>
                    </m:r>
                    <m:r>
                      <a:rPr lang="ko-KR" altLang="en-US" i="1">
                        <a:latin typeface="Cambria Math"/>
                        <a:ea typeface="Cambria Math"/>
                      </a:rPr>
                      <m:t>𝜇</m:t>
                    </m:r>
                    <m:r>
                      <a:rPr lang="en-US" altLang="ko-KR" i="1">
                        <a:latin typeface="Cambria Math"/>
                        <a:ea typeface="Cambria Math"/>
                      </a:rPr>
                      <m:t>=200)</m:t>
                    </m:r>
                  </m:oMath>
                </a14:m>
                <a:r>
                  <a:rPr lang="en-US" altLang="ko-KR" dirty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65" t="-1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7925D7-1F1C-41CE-88BA-A6C6073CF281}" type="slidenum">
              <a:rPr lang="ko-KR" altLang="en-US" smtClean="0"/>
              <a:pPr>
                <a:defRPr/>
              </a:pPr>
              <a:t>23</a:t>
            </a:fld>
            <a:endParaRPr lang="en-US" altLang="ko-KR" b="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48946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오류의 종류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 smtClean="0"/>
                  <a:t>실제 모집단의 상태</a:t>
                </a:r>
                <a:endParaRPr lang="en-US" altLang="ko-KR" dirty="0" smtClean="0"/>
              </a:p>
              <a:p>
                <a:pPr lvl="1"/>
                <a:r>
                  <a:rPr lang="ko-KR" altLang="en-US" dirty="0" err="1" smtClean="0"/>
                  <a:t>귀무가설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(</m:t>
                        </m:r>
                        <m:r>
                          <a:rPr lang="en-US" altLang="ko-KR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ko-KR" altLang="en-US" dirty="0" err="1" smtClean="0"/>
                  <a:t>이</a:t>
                </a:r>
                <a:r>
                  <a:rPr lang="ko-KR" altLang="en-US" dirty="0" smtClean="0"/>
                  <a:t> 참</a:t>
                </a:r>
                <a:endParaRPr lang="en-US" altLang="ko-KR" dirty="0" smtClean="0"/>
              </a:p>
              <a:p>
                <a:pPr lvl="1"/>
                <a:r>
                  <a:rPr lang="ko-KR" altLang="en-US" dirty="0" smtClean="0"/>
                  <a:t>대립가설</a:t>
                </a:r>
                <a:r>
                  <a:rPr lang="en-US" altLang="ko-KR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ko-KR" altLang="en-US" dirty="0" smtClean="0"/>
                  <a:t>이 참</a:t>
                </a:r>
                <a:endParaRPr lang="en-US" altLang="ko-KR" dirty="0" smtClean="0"/>
              </a:p>
              <a:p>
                <a:endParaRPr lang="en-US" altLang="ko-KR" dirty="0" smtClean="0"/>
              </a:p>
              <a:p>
                <a:r>
                  <a:rPr lang="ko-KR" altLang="en-US" dirty="0" smtClean="0"/>
                  <a:t>검정의 결과</a:t>
                </a:r>
                <a:endParaRPr lang="en-US" altLang="ko-KR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ko-KR" altLang="en-US" dirty="0" smtClean="0"/>
                  <a:t>를 기각하지 못함 </a:t>
                </a:r>
                <a:r>
                  <a:rPr lang="en-US" altLang="ko-KR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ko-KR" altLang="en-US" dirty="0" smtClean="0"/>
                  <a:t>가 옳다고 판단</a:t>
                </a:r>
                <a:r>
                  <a:rPr lang="en-US" altLang="ko-KR" dirty="0" smtClean="0"/>
                  <a:t>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ko-KR" altLang="en-US" dirty="0" smtClean="0"/>
                  <a:t>를 기각 </a:t>
                </a:r>
                <a:r>
                  <a:rPr lang="en-US" altLang="ko-KR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dirty="0" smtClean="0"/>
                  <a:t>이 옳다고 판단</a:t>
                </a:r>
                <a:r>
                  <a:rPr lang="en-US" altLang="ko-KR" dirty="0" smtClean="0"/>
                  <a:t>)</a:t>
                </a:r>
              </a:p>
              <a:p>
                <a:pPr lvl="1"/>
                <a:endParaRPr lang="en-US" altLang="ko-KR" dirty="0"/>
              </a:p>
              <a:p>
                <a:r>
                  <a:rPr lang="ko-KR" altLang="en-US" dirty="0" smtClean="0"/>
                  <a:t>오류의 종류</a:t>
                </a:r>
                <a:endParaRPr lang="en-US" altLang="ko-KR" dirty="0" smtClean="0"/>
              </a:p>
              <a:p>
                <a:pPr lvl="1"/>
                <a:r>
                  <a:rPr lang="ko-KR" altLang="en-US" dirty="0" smtClean="0"/>
                  <a:t>제</a:t>
                </a:r>
                <a:r>
                  <a:rPr lang="en-US" altLang="ko-KR" dirty="0" smtClean="0"/>
                  <a:t>1</a:t>
                </a:r>
                <a:r>
                  <a:rPr lang="ko-KR" altLang="en-US" dirty="0" smtClean="0"/>
                  <a:t>종 오류</a:t>
                </a:r>
                <a:r>
                  <a:rPr lang="en-US" altLang="ko-KR" dirty="0" smtClean="0"/>
                  <a:t>(type I error): </a:t>
                </a:r>
                <a:r>
                  <a:rPr lang="ko-KR" altLang="en-US" dirty="0" err="1" smtClean="0"/>
                  <a:t>귀무가설이</a:t>
                </a:r>
                <a:r>
                  <a:rPr lang="ko-KR" altLang="en-US" dirty="0" smtClean="0"/>
                  <a:t> 참일 때</a:t>
                </a:r>
                <a:r>
                  <a:rPr lang="en-US" altLang="ko-KR" dirty="0" smtClean="0"/>
                  <a:t>, </a:t>
                </a:r>
                <a:r>
                  <a:rPr lang="ko-KR" altLang="en-US" dirty="0" err="1" smtClean="0"/>
                  <a:t>귀무가설을</a:t>
                </a:r>
                <a:r>
                  <a:rPr lang="ko-KR" altLang="en-US" dirty="0" smtClean="0"/>
                  <a:t> 기각하는 오류</a:t>
                </a:r>
                <a:endParaRPr lang="en-US" altLang="ko-KR" dirty="0" smtClean="0"/>
              </a:p>
              <a:p>
                <a:pPr lvl="1"/>
                <a:r>
                  <a:rPr lang="ko-KR" altLang="en-US" dirty="0" smtClean="0"/>
                  <a:t>제</a:t>
                </a:r>
                <a:r>
                  <a:rPr lang="en-US" altLang="ko-KR" dirty="0" smtClean="0"/>
                  <a:t>2</a:t>
                </a:r>
                <a:r>
                  <a:rPr lang="ko-KR" altLang="en-US" dirty="0" smtClean="0"/>
                  <a:t>종 오류</a:t>
                </a:r>
                <a:r>
                  <a:rPr lang="en-US" altLang="ko-KR" dirty="0" smtClean="0"/>
                  <a:t>(type II error): </a:t>
                </a:r>
                <a:r>
                  <a:rPr lang="ko-KR" altLang="en-US" dirty="0" smtClean="0"/>
                  <a:t>대립가설이 참일 때</a:t>
                </a:r>
                <a:r>
                  <a:rPr lang="en-US" altLang="ko-KR" dirty="0" smtClean="0"/>
                  <a:t>,</a:t>
                </a:r>
                <a:r>
                  <a:rPr lang="ko-KR" altLang="en-US" dirty="0" smtClean="0"/>
                  <a:t> </a:t>
                </a:r>
                <a:r>
                  <a:rPr lang="ko-KR" altLang="en-US" dirty="0" err="1" smtClean="0"/>
                  <a:t>귀무가설을</a:t>
                </a:r>
                <a:r>
                  <a:rPr lang="ko-KR" altLang="en-US" dirty="0" smtClean="0"/>
                  <a:t> 기각하지 못하는 오류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65" t="-1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7925D7-1F1C-41CE-88BA-A6C6073CF281}" type="slidenum">
              <a:rPr lang="ko-KR" altLang="en-US" smtClean="0"/>
              <a:pPr>
                <a:defRPr/>
              </a:pPr>
              <a:t>24</a:t>
            </a:fld>
            <a:endParaRPr lang="en-US" altLang="ko-KR" b="0" dirty="0">
              <a:latin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90600" y="5638800"/>
            <a:ext cx="708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 smtClean="0">
                <a:solidFill>
                  <a:srgbClr val="FF0000"/>
                </a:solidFill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왜 </a:t>
            </a:r>
            <a:r>
              <a:rPr lang="en-US" altLang="ko-KR" sz="1800" dirty="0" smtClean="0">
                <a:solidFill>
                  <a:srgbClr val="FF0000"/>
                </a:solidFill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‘</a:t>
            </a:r>
            <a:r>
              <a:rPr lang="ko-KR" altLang="en-US" sz="1800" dirty="0" err="1" smtClean="0">
                <a:solidFill>
                  <a:srgbClr val="FF0000"/>
                </a:solidFill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귀무가설을</a:t>
            </a:r>
            <a:r>
              <a:rPr lang="ko-KR" altLang="en-US" sz="1800" dirty="0" smtClean="0">
                <a:solidFill>
                  <a:srgbClr val="FF0000"/>
                </a:solidFill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 기각하지 못함</a:t>
            </a:r>
            <a:r>
              <a:rPr lang="en-US" altLang="ko-KR" sz="1800" dirty="0" smtClean="0">
                <a:solidFill>
                  <a:srgbClr val="FF0000"/>
                </a:solidFill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’ </a:t>
            </a:r>
            <a:r>
              <a:rPr lang="ko-KR" altLang="en-US" sz="1800" dirty="0" smtClean="0">
                <a:solidFill>
                  <a:srgbClr val="FF0000"/>
                </a:solidFill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혹은 </a:t>
            </a:r>
            <a:r>
              <a:rPr lang="en-US" altLang="ko-KR" sz="1800" dirty="0" smtClean="0">
                <a:solidFill>
                  <a:srgbClr val="FF0000"/>
                </a:solidFill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‘</a:t>
            </a:r>
            <a:r>
              <a:rPr lang="ko-KR" altLang="en-US" sz="1800" dirty="0" err="1" smtClean="0">
                <a:solidFill>
                  <a:srgbClr val="FF0000"/>
                </a:solidFill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귀무가설을</a:t>
            </a:r>
            <a:r>
              <a:rPr lang="ko-KR" altLang="en-US" sz="1800" dirty="0" smtClean="0">
                <a:solidFill>
                  <a:srgbClr val="FF0000"/>
                </a:solidFill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 기각</a:t>
            </a:r>
            <a:r>
              <a:rPr lang="en-US" altLang="ko-KR" sz="1800" dirty="0" smtClean="0">
                <a:solidFill>
                  <a:srgbClr val="FF0000"/>
                </a:solidFill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’</a:t>
            </a:r>
            <a:r>
              <a:rPr lang="ko-KR" altLang="en-US" sz="1800" dirty="0" smtClean="0">
                <a:solidFill>
                  <a:srgbClr val="FF0000"/>
                </a:solidFill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과 같은 표현을 사용하는가</a:t>
            </a:r>
            <a:r>
              <a:rPr lang="en-US" altLang="ko-KR" sz="1800" dirty="0" smtClean="0">
                <a:solidFill>
                  <a:srgbClr val="FF0000"/>
                </a:solidFill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?</a:t>
            </a:r>
            <a:endParaRPr lang="ko-KR" altLang="en-US" sz="1800" dirty="0">
              <a:solidFill>
                <a:srgbClr val="FF0000"/>
              </a:solidFill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33131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오류의 종류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오류의 종류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콜레스테롤 캠페인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제</a:t>
            </a:r>
            <a:r>
              <a:rPr lang="en-US" altLang="ko-KR" dirty="0" smtClean="0"/>
              <a:t>1</a:t>
            </a:r>
            <a:r>
              <a:rPr lang="ko-KR" altLang="en-US" dirty="0" smtClean="0"/>
              <a:t>종 오류</a:t>
            </a:r>
            <a:r>
              <a:rPr lang="en-US" altLang="ko-KR" dirty="0" smtClean="0"/>
              <a:t>: </a:t>
            </a:r>
            <a:r>
              <a:rPr lang="ko-KR" altLang="en-US" dirty="0" smtClean="0"/>
              <a:t>실제로는 캠페인의 효과가 없을 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캠페인의 효과가 있다고 판단하는 오류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제</a:t>
            </a:r>
            <a:r>
              <a:rPr lang="en-US" altLang="ko-KR" dirty="0" smtClean="0"/>
              <a:t>2</a:t>
            </a:r>
            <a:r>
              <a:rPr lang="ko-KR" altLang="en-US" dirty="0" smtClean="0"/>
              <a:t>종 </a:t>
            </a:r>
            <a:r>
              <a:rPr lang="ko-KR" altLang="en-US" dirty="0"/>
              <a:t>오류</a:t>
            </a:r>
            <a:r>
              <a:rPr lang="en-US" altLang="ko-KR" dirty="0"/>
              <a:t>: </a:t>
            </a:r>
            <a:r>
              <a:rPr lang="ko-KR" altLang="en-US" dirty="0" smtClean="0"/>
              <a:t>실제로 </a:t>
            </a:r>
            <a:r>
              <a:rPr lang="ko-KR" altLang="en-US" dirty="0"/>
              <a:t>캠페인의 효과가 </a:t>
            </a:r>
            <a:r>
              <a:rPr lang="ko-KR" altLang="en-US" dirty="0" smtClean="0"/>
              <a:t>있을 </a:t>
            </a:r>
            <a:r>
              <a:rPr lang="ko-KR" altLang="en-US" dirty="0"/>
              <a:t>때</a:t>
            </a:r>
            <a:r>
              <a:rPr lang="en-US" altLang="ko-KR" dirty="0"/>
              <a:t>, </a:t>
            </a:r>
            <a:r>
              <a:rPr lang="ko-KR" altLang="en-US" dirty="0"/>
              <a:t>캠페인의 효과가 </a:t>
            </a:r>
            <a:r>
              <a:rPr lang="ko-KR" altLang="en-US" dirty="0" smtClean="0"/>
              <a:t>없다고 </a:t>
            </a:r>
            <a:r>
              <a:rPr lang="ko-KR" altLang="en-US" dirty="0"/>
              <a:t>판단하는 </a:t>
            </a:r>
            <a:r>
              <a:rPr lang="ko-KR" altLang="en-US" dirty="0" smtClean="0"/>
              <a:t>오류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7925D7-1F1C-41CE-88BA-A6C6073CF281}" type="slidenum">
              <a:rPr lang="ko-KR" altLang="en-US" smtClean="0"/>
              <a:pPr>
                <a:defRPr/>
              </a:pPr>
              <a:t>25</a:t>
            </a:fld>
            <a:endParaRPr lang="en-US" altLang="ko-KR" b="0" dirty="0"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표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84332772"/>
                  </p:ext>
                </p:extLst>
              </p:nvPr>
            </p:nvGraphicFramePr>
            <p:xfrm>
              <a:off x="1295400" y="1772194"/>
              <a:ext cx="6553200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84400"/>
                    <a:gridCol w="2184400"/>
                    <a:gridCol w="2184400"/>
                  </a:tblGrid>
                  <a:tr h="76200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dirty="0" smtClean="0"/>
                            <a:t>                검정 결과</a:t>
                          </a:r>
                          <a:endParaRPr lang="en-US" altLang="ko-KR" dirty="0" smtClean="0"/>
                        </a:p>
                        <a:p>
                          <a:pPr marL="0" marR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dirty="0" smtClean="0"/>
                            <a:t> 실제 상태  </a:t>
                          </a:r>
                          <a:endParaRPr lang="en-US" altLang="ko-KR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i="1" dirty="0" smtClean="0">
                            <a:latin typeface="Cambria Math"/>
                          </a:endParaRPr>
                        </a:p>
                        <a:p>
                          <a:pPr algn="ctr" latinLnBrk="1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ko-KR" altLang="en-US" dirty="0" smtClean="0"/>
                            <a:t>를 기각하지 못함 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i="1" dirty="0" smtClean="0">
                            <a:latin typeface="Cambria Math"/>
                          </a:endParaRPr>
                        </a:p>
                        <a:p>
                          <a:pPr algn="ctr" latinLnBrk="1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ko-KR" altLang="en-US" dirty="0" smtClean="0"/>
                            <a:t>를 기각 </a:t>
                          </a:r>
                          <a:endParaRPr lang="ko-KR" altLang="en-US" dirty="0"/>
                        </a:p>
                      </a:txBody>
                      <a:tcPr/>
                    </a:tc>
                  </a:tr>
                  <a:tr h="53340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ko-KR" altLang="en-US" dirty="0" smtClean="0"/>
                            <a:t>가 참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 smtClean="0"/>
                            <a:t>올바른 판단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 smtClean="0"/>
                            <a:t>제</a:t>
                          </a:r>
                          <a:r>
                            <a:rPr lang="en-US" altLang="ko-KR" dirty="0" smtClean="0"/>
                            <a:t>1</a:t>
                          </a:r>
                          <a:r>
                            <a:rPr lang="ko-KR" altLang="en-US" dirty="0" smtClean="0"/>
                            <a:t>종 오류</a:t>
                          </a:r>
                          <a:endParaRPr lang="ko-KR" altLang="en-US" dirty="0"/>
                        </a:p>
                      </a:txBody>
                      <a:tcPr/>
                    </a:tc>
                  </a:tr>
                  <a:tr h="53340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ko-KR" altLang="en-US" dirty="0" smtClean="0"/>
                            <a:t>이 참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 smtClean="0"/>
                            <a:t>제</a:t>
                          </a:r>
                          <a:r>
                            <a:rPr lang="en-US" altLang="ko-KR" dirty="0" smtClean="0"/>
                            <a:t>2</a:t>
                          </a:r>
                          <a:r>
                            <a:rPr lang="ko-KR" altLang="en-US" dirty="0" smtClean="0"/>
                            <a:t>종 오류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dirty="0" smtClean="0"/>
                            <a:t>올바른 판단</a:t>
                          </a: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표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84332772"/>
                  </p:ext>
                </p:extLst>
              </p:nvPr>
            </p:nvGraphicFramePr>
            <p:xfrm>
              <a:off x="1295400" y="1772194"/>
              <a:ext cx="6553200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84400"/>
                    <a:gridCol w="2184400"/>
                    <a:gridCol w="2184400"/>
                  </a:tblGrid>
                  <a:tr h="76200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dirty="0" smtClean="0"/>
                            <a:t>                검정 결과</a:t>
                          </a:r>
                          <a:endParaRPr lang="en-US" altLang="ko-KR" dirty="0" smtClean="0"/>
                        </a:p>
                        <a:p>
                          <a:pPr marL="0" marR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dirty="0" smtClean="0"/>
                            <a:t> </a:t>
                          </a:r>
                          <a:r>
                            <a:rPr lang="ko-KR" altLang="en-US" dirty="0" smtClean="0"/>
                            <a:t>실제 상태  </a:t>
                          </a:r>
                          <a:endParaRPr lang="en-US" altLang="ko-KR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00000" t="-5600" r="-99721" b="-14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00559" t="-5600" b="-140000"/>
                          </a:stretch>
                        </a:blipFill>
                      </a:tcPr>
                    </a:tc>
                  </a:tr>
                  <a:tr h="5334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79" t="-150000" r="-200279" b="-988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 smtClean="0"/>
                            <a:t>올바른 판단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 smtClean="0"/>
                            <a:t>제</a:t>
                          </a:r>
                          <a:r>
                            <a:rPr lang="en-US" altLang="ko-KR" dirty="0" smtClean="0"/>
                            <a:t>1</a:t>
                          </a:r>
                          <a:r>
                            <a:rPr lang="ko-KR" altLang="en-US" dirty="0" smtClean="0"/>
                            <a:t>종 오류</a:t>
                          </a:r>
                          <a:endParaRPr lang="ko-KR" altLang="en-US" dirty="0"/>
                        </a:p>
                      </a:txBody>
                      <a:tcPr/>
                    </a:tc>
                  </a:tr>
                  <a:tr h="5334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79" t="-252874" r="-200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 smtClean="0"/>
                            <a:t>제</a:t>
                          </a:r>
                          <a:r>
                            <a:rPr lang="en-US" altLang="ko-KR" dirty="0" smtClean="0"/>
                            <a:t>2</a:t>
                          </a:r>
                          <a:r>
                            <a:rPr lang="ko-KR" altLang="en-US" dirty="0" smtClean="0"/>
                            <a:t>종 오류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dirty="0" smtClean="0"/>
                            <a:t>올바른 판단</a:t>
                          </a:r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8" name="Line 1078"/>
          <p:cNvSpPr>
            <a:spLocks noChangeShapeType="1"/>
          </p:cNvSpPr>
          <p:nvPr/>
        </p:nvSpPr>
        <p:spPr bwMode="auto">
          <a:xfrm flipH="1" flipV="1">
            <a:off x="1319347" y="1807026"/>
            <a:ext cx="2133602" cy="6705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04690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검정 결과의 표현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latin typeface="함초롬돋움" pitchFamily="18" charset="-127"/>
              </a:rPr>
              <a:t>‘</a:t>
            </a:r>
            <a:r>
              <a:rPr lang="ko-KR" altLang="en-US" dirty="0" err="1">
                <a:latin typeface="함초롬돋움" pitchFamily="18" charset="-127"/>
              </a:rPr>
              <a:t>귀무가설</a:t>
            </a:r>
            <a:r>
              <a:rPr lang="ko-KR" altLang="en-US" dirty="0" err="1" smtClean="0">
                <a:latin typeface="함초롬돋움" pitchFamily="18" charset="-127"/>
              </a:rPr>
              <a:t>을</a:t>
            </a:r>
            <a:r>
              <a:rPr lang="ko-KR" altLang="en-US" dirty="0" smtClean="0">
                <a:latin typeface="함초롬돋움" pitchFamily="18" charset="-127"/>
              </a:rPr>
              <a:t> 채택</a:t>
            </a:r>
            <a:r>
              <a:rPr lang="en-US" altLang="ko-KR" dirty="0" smtClean="0">
                <a:latin typeface="함초롬돋움" pitchFamily="18" charset="-127"/>
              </a:rPr>
              <a:t>’ </a:t>
            </a:r>
            <a:r>
              <a:rPr lang="ko-KR" altLang="en-US" dirty="0" smtClean="0">
                <a:latin typeface="함초롬돋움" pitchFamily="18" charset="-127"/>
              </a:rPr>
              <a:t>대신에 </a:t>
            </a:r>
            <a:r>
              <a:rPr lang="en-US" altLang="ko-KR" dirty="0" smtClean="0">
                <a:latin typeface="함초롬돋움" pitchFamily="18" charset="-127"/>
              </a:rPr>
              <a:t>‘</a:t>
            </a:r>
            <a:r>
              <a:rPr lang="ko-KR" altLang="en-US" dirty="0" err="1">
                <a:latin typeface="함초롬돋움" pitchFamily="18" charset="-127"/>
              </a:rPr>
              <a:t>귀무가설을</a:t>
            </a:r>
            <a:r>
              <a:rPr lang="ko-KR" altLang="en-US" dirty="0">
                <a:latin typeface="함초롬돋움" pitchFamily="18" charset="-127"/>
              </a:rPr>
              <a:t> 기각하지 못함</a:t>
            </a:r>
            <a:r>
              <a:rPr lang="en-US" altLang="ko-KR" dirty="0" smtClean="0">
                <a:latin typeface="함초롬돋움" pitchFamily="18" charset="-127"/>
              </a:rPr>
              <a:t>’</a:t>
            </a:r>
            <a:r>
              <a:rPr lang="ko-KR" altLang="en-US" dirty="0" smtClean="0">
                <a:latin typeface="함초롬돋움" pitchFamily="18" charset="-127"/>
              </a:rPr>
              <a:t>이라고 표현하고</a:t>
            </a:r>
            <a:r>
              <a:rPr lang="en-US" altLang="ko-KR" dirty="0" smtClean="0">
                <a:latin typeface="함초롬돋움" pitchFamily="18" charset="-127"/>
              </a:rPr>
              <a:t>, ‘</a:t>
            </a:r>
            <a:r>
              <a:rPr lang="ko-KR" altLang="en-US" dirty="0" smtClean="0">
                <a:latin typeface="함초롬돋움" pitchFamily="18" charset="-127"/>
              </a:rPr>
              <a:t>대립가설을 채택</a:t>
            </a:r>
            <a:r>
              <a:rPr lang="en-US" altLang="ko-KR" dirty="0" smtClean="0">
                <a:latin typeface="함초롬돋움" pitchFamily="18" charset="-127"/>
              </a:rPr>
              <a:t>’ </a:t>
            </a:r>
            <a:r>
              <a:rPr lang="ko-KR" altLang="en-US" dirty="0" smtClean="0">
                <a:latin typeface="함초롬돋움" pitchFamily="18" charset="-127"/>
              </a:rPr>
              <a:t>대신에 </a:t>
            </a:r>
            <a:r>
              <a:rPr lang="en-US" altLang="ko-KR" dirty="0" smtClean="0">
                <a:latin typeface="함초롬돋움" pitchFamily="18" charset="-127"/>
              </a:rPr>
              <a:t>‘</a:t>
            </a:r>
            <a:r>
              <a:rPr lang="ko-KR" altLang="en-US" dirty="0" err="1">
                <a:latin typeface="함초롬돋움" pitchFamily="18" charset="-127"/>
              </a:rPr>
              <a:t>귀무가설을</a:t>
            </a:r>
            <a:r>
              <a:rPr lang="ko-KR" altLang="en-US" dirty="0">
                <a:latin typeface="함초롬돋움" pitchFamily="18" charset="-127"/>
              </a:rPr>
              <a:t> 기각</a:t>
            </a:r>
            <a:r>
              <a:rPr lang="en-US" altLang="ko-KR" dirty="0">
                <a:latin typeface="함초롬돋움" pitchFamily="18" charset="-127"/>
              </a:rPr>
              <a:t>’</a:t>
            </a:r>
            <a:r>
              <a:rPr lang="ko-KR" altLang="en-US" dirty="0">
                <a:latin typeface="함초롬돋움" pitchFamily="18" charset="-127"/>
              </a:rPr>
              <a:t>과 같은 표현을 </a:t>
            </a:r>
            <a:r>
              <a:rPr lang="ko-KR" altLang="en-US" dirty="0" smtClean="0">
                <a:latin typeface="함초롬돋움" pitchFamily="18" charset="-127"/>
              </a:rPr>
              <a:t>사용한다</a:t>
            </a:r>
            <a:r>
              <a:rPr lang="en-US" altLang="ko-KR" dirty="0" smtClean="0">
                <a:latin typeface="함초롬돋움" pitchFamily="18" charset="-127"/>
              </a:rPr>
              <a:t>.</a:t>
            </a:r>
          </a:p>
          <a:p>
            <a:endParaRPr lang="ko-KR" altLang="en-US" dirty="0">
              <a:latin typeface="함초롬돋움" pitchFamily="18" charset="-127"/>
            </a:endParaRPr>
          </a:p>
          <a:p>
            <a:r>
              <a:rPr lang="ko-KR" altLang="en-US" dirty="0" smtClean="0"/>
              <a:t>가설검정에서는 대립가설을 입증하기 위해 먼저 </a:t>
            </a:r>
            <a:r>
              <a:rPr lang="ko-KR" altLang="en-US" dirty="0" err="1" smtClean="0"/>
              <a:t>귀무가설이</a:t>
            </a:r>
            <a:r>
              <a:rPr lang="ko-KR" altLang="en-US" dirty="0" smtClean="0"/>
              <a:t> 옳다고 가정하고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 가정 하에서 관측한 </a:t>
            </a:r>
            <a:r>
              <a:rPr lang="ko-KR" altLang="en-US" dirty="0" err="1" smtClean="0"/>
              <a:t>자료값을</a:t>
            </a:r>
            <a:r>
              <a:rPr lang="ko-KR" altLang="en-US" dirty="0" smtClean="0"/>
              <a:t> 얻을 확률을 계산하여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 확률이 매우 작다면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귀무가설이</a:t>
            </a:r>
            <a:r>
              <a:rPr lang="ko-KR" altLang="en-US" dirty="0" smtClean="0"/>
              <a:t> 옳다는 가정이 타</a:t>
            </a:r>
            <a:r>
              <a:rPr lang="ko-KR" altLang="en-US" dirty="0"/>
              <a:t>당</a:t>
            </a:r>
            <a:r>
              <a:rPr lang="ko-KR" altLang="en-US" dirty="0" smtClean="0"/>
              <a:t>하지 않다고 판단 </a:t>
            </a:r>
            <a:r>
              <a:rPr lang="en-US" altLang="ko-KR" dirty="0" smtClean="0"/>
              <a:t>(</a:t>
            </a:r>
            <a:r>
              <a:rPr lang="ko-KR" altLang="en-US" dirty="0" err="1">
                <a:latin typeface="함초롬돋움" pitchFamily="18" charset="-127"/>
              </a:rPr>
              <a:t>귀무가설을</a:t>
            </a:r>
            <a:r>
              <a:rPr lang="ko-KR" altLang="en-US" dirty="0">
                <a:latin typeface="함초롬돋움" pitchFamily="18" charset="-127"/>
              </a:rPr>
              <a:t> </a:t>
            </a:r>
            <a:r>
              <a:rPr lang="ko-KR" altLang="en-US" dirty="0" smtClean="0">
                <a:latin typeface="함초롬돋움" pitchFamily="18" charset="-127"/>
              </a:rPr>
              <a:t>기각</a:t>
            </a:r>
            <a:r>
              <a:rPr lang="en-US" altLang="ko-KR" dirty="0" smtClean="0">
                <a:latin typeface="함초롬돋움" pitchFamily="18" charset="-127"/>
              </a:rPr>
              <a:t>)</a:t>
            </a:r>
          </a:p>
          <a:p>
            <a:pPr lvl="1"/>
            <a:r>
              <a:rPr lang="ko-KR" altLang="en-US" dirty="0" smtClean="0">
                <a:latin typeface="함초롬돋움" pitchFamily="18" charset="-127"/>
              </a:rPr>
              <a:t>이 확률이 작지 않으면</a:t>
            </a:r>
            <a:r>
              <a:rPr lang="en-US" altLang="ko-KR" dirty="0" smtClean="0">
                <a:latin typeface="함초롬돋움" pitchFamily="18" charset="-127"/>
              </a:rPr>
              <a:t>, </a:t>
            </a:r>
            <a:r>
              <a:rPr lang="ko-KR" altLang="en-US" dirty="0" err="1" smtClean="0">
                <a:latin typeface="함초롬돋움" pitchFamily="18" charset="-127"/>
              </a:rPr>
              <a:t>귀무가설</a:t>
            </a:r>
            <a:r>
              <a:rPr lang="ko-KR" altLang="en-US" dirty="0" smtClean="0">
                <a:latin typeface="함초롬돋움" pitchFamily="18" charset="-127"/>
              </a:rPr>
              <a:t> 하에서 나올 확률이 작지 않으므로 </a:t>
            </a:r>
            <a:r>
              <a:rPr lang="ko-KR" altLang="en-US" dirty="0" err="1" smtClean="0">
                <a:latin typeface="함초롬돋움" pitchFamily="18" charset="-127"/>
              </a:rPr>
              <a:t>귀무가설이</a:t>
            </a:r>
            <a:r>
              <a:rPr lang="ko-KR" altLang="en-US" dirty="0" smtClean="0">
                <a:latin typeface="함초롬돋움" pitchFamily="18" charset="-127"/>
              </a:rPr>
              <a:t> 옳다는 가정을 반박하기 힘들다고 판단 </a:t>
            </a:r>
            <a:r>
              <a:rPr lang="en-US" altLang="ko-KR" dirty="0" smtClean="0">
                <a:latin typeface="함초롬돋움" pitchFamily="18" charset="-127"/>
              </a:rPr>
              <a:t>(</a:t>
            </a:r>
            <a:r>
              <a:rPr lang="ko-KR" altLang="en-US" dirty="0" err="1">
                <a:latin typeface="함초롬돋움" pitchFamily="18" charset="-127"/>
              </a:rPr>
              <a:t>귀무가설을</a:t>
            </a:r>
            <a:r>
              <a:rPr lang="ko-KR" altLang="en-US" dirty="0">
                <a:latin typeface="함초롬돋움" pitchFamily="18" charset="-127"/>
              </a:rPr>
              <a:t> 기각하지 </a:t>
            </a:r>
            <a:r>
              <a:rPr lang="ko-KR" altLang="en-US" dirty="0" smtClean="0">
                <a:latin typeface="함초롬돋움" pitchFamily="18" charset="-127"/>
              </a:rPr>
              <a:t>못함</a:t>
            </a:r>
            <a:r>
              <a:rPr lang="en-US" altLang="ko-KR" dirty="0" smtClean="0">
                <a:latin typeface="함초롬돋움" pitchFamily="18" charset="-127"/>
              </a:rPr>
              <a:t>)</a:t>
            </a:r>
          </a:p>
          <a:p>
            <a:endParaRPr lang="en-US" altLang="ko-KR" dirty="0">
              <a:latin typeface="함초롬돋움" pitchFamily="18" charset="-127"/>
            </a:endParaRPr>
          </a:p>
          <a:p>
            <a:r>
              <a:rPr lang="ko-KR" altLang="en-US" dirty="0" smtClean="0">
                <a:latin typeface="함초롬돋움" pitchFamily="18" charset="-127"/>
              </a:rPr>
              <a:t>즉 </a:t>
            </a:r>
            <a:r>
              <a:rPr lang="ko-KR" altLang="en-US" dirty="0" err="1" smtClean="0">
                <a:latin typeface="함초롬돋움" pitchFamily="18" charset="-127"/>
              </a:rPr>
              <a:t>귀무가설이</a:t>
            </a:r>
            <a:r>
              <a:rPr lang="ko-KR" altLang="en-US" dirty="0" smtClean="0">
                <a:latin typeface="함초롬돋움" pitchFamily="18" charset="-127"/>
              </a:rPr>
              <a:t> 옳다는 가정 하에서 </a:t>
            </a:r>
            <a:r>
              <a:rPr lang="ko-KR" altLang="en-US" dirty="0" err="1" smtClean="0">
                <a:latin typeface="함초롬돋움" pitchFamily="18" charset="-127"/>
              </a:rPr>
              <a:t>관측값을</a:t>
            </a:r>
            <a:r>
              <a:rPr lang="ko-KR" altLang="en-US" dirty="0" smtClean="0">
                <a:latin typeface="함초롬돋움" pitchFamily="18" charset="-127"/>
              </a:rPr>
              <a:t> 얻을 </a:t>
            </a:r>
            <a:r>
              <a:rPr lang="ko-KR" altLang="en-US" dirty="0" err="1" smtClean="0">
                <a:latin typeface="함초롬돋움" pitchFamily="18" charset="-127"/>
              </a:rPr>
              <a:t>확률를</a:t>
            </a:r>
            <a:r>
              <a:rPr lang="ko-KR" altLang="en-US" dirty="0" smtClean="0">
                <a:latin typeface="함초롬돋움" pitchFamily="18" charset="-127"/>
              </a:rPr>
              <a:t> 구하고</a:t>
            </a:r>
            <a:r>
              <a:rPr lang="en-US" altLang="ko-KR" dirty="0" smtClean="0">
                <a:latin typeface="함초롬돋움" pitchFamily="18" charset="-127"/>
              </a:rPr>
              <a:t>, </a:t>
            </a:r>
            <a:r>
              <a:rPr lang="ko-KR" altLang="en-US" dirty="0" smtClean="0">
                <a:latin typeface="함초롬돋움" pitchFamily="18" charset="-127"/>
              </a:rPr>
              <a:t>이를 바탕으로 판단하므로 검정의 결과도 </a:t>
            </a:r>
            <a:r>
              <a:rPr lang="ko-KR" altLang="en-US" dirty="0" err="1" smtClean="0">
                <a:latin typeface="함초롬돋움" pitchFamily="18" charset="-127"/>
              </a:rPr>
              <a:t>귀무가설을</a:t>
            </a:r>
            <a:r>
              <a:rPr lang="ko-KR" altLang="en-US" dirty="0" smtClean="0">
                <a:latin typeface="함초롬돋움" pitchFamily="18" charset="-127"/>
              </a:rPr>
              <a:t> 기각하거나 기각하지 </a:t>
            </a:r>
            <a:r>
              <a:rPr lang="ko-KR" altLang="en-US" dirty="0" err="1" smtClean="0">
                <a:latin typeface="함초롬돋움" pitchFamily="18" charset="-127"/>
              </a:rPr>
              <a:t>못하거나라는</a:t>
            </a:r>
            <a:r>
              <a:rPr lang="ko-KR" altLang="en-US" dirty="0" smtClean="0">
                <a:latin typeface="함초롬돋움" pitchFamily="18" charset="-127"/>
              </a:rPr>
              <a:t> 표현을 사용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7925D7-1F1C-41CE-88BA-A6C6073CF281}" type="slidenum">
              <a:rPr lang="ko-KR" altLang="en-US" smtClean="0"/>
              <a:pPr>
                <a:defRPr/>
              </a:pPr>
              <a:t>26</a:t>
            </a:fld>
            <a:endParaRPr lang="en-US" altLang="ko-KR" b="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65944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검정통계량과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기각역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 smtClean="0"/>
                  <a:t>검정통계량</a:t>
                </a:r>
                <a:r>
                  <a:rPr lang="en-US" altLang="ko-KR" dirty="0" smtClean="0"/>
                  <a:t>(test statistic): </a:t>
                </a:r>
                <a:r>
                  <a:rPr lang="ko-KR" altLang="en-US" dirty="0" smtClean="0"/>
                  <a:t>가설검정에</a:t>
                </a:r>
                <a:r>
                  <a:rPr lang="en-US" altLang="ko-KR" dirty="0" smtClean="0"/>
                  <a:t> </a:t>
                </a:r>
                <a:r>
                  <a:rPr lang="ko-KR" altLang="en-US" dirty="0" smtClean="0"/>
                  <a:t>이용되는 통계량</a:t>
                </a:r>
                <a:endParaRPr lang="en-US" altLang="ko-KR" dirty="0" smtClean="0"/>
              </a:p>
              <a:p>
                <a:pPr lvl="1"/>
                <a:r>
                  <a:rPr lang="ko-KR" altLang="en-US" dirty="0" smtClean="0"/>
                  <a:t>예</a:t>
                </a:r>
                <a:r>
                  <a:rPr lang="en-US" altLang="ko-KR" dirty="0" smtClean="0"/>
                  <a:t>) </a:t>
                </a:r>
                <a:r>
                  <a:rPr lang="ko-KR" altLang="en-US" dirty="0" smtClean="0"/>
                  <a:t>콜레스테롤 캠페인</a:t>
                </a:r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:r>
                  <a:rPr lang="ko-KR" altLang="en-US" dirty="0" smtClean="0"/>
                  <a:t>검정통계량</a:t>
                </a:r>
                <a:r>
                  <a:rPr lang="en-US" altLang="ko-KR" dirty="0" smtClean="0"/>
                  <a:t>: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altLang="ko-KR" i="1" smtClean="0">
                            <a:latin typeface="Cambria Math"/>
                          </a:rPr>
                        </m:ctrlPr>
                      </m:bar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𝑋</m:t>
                        </m:r>
                      </m:e>
                    </m:bar>
                  </m:oMath>
                </a14:m>
                <a:r>
                  <a:rPr lang="ko-KR" altLang="en-US" dirty="0" smtClean="0"/>
                  <a:t>  </a:t>
                </a:r>
                <a:r>
                  <a:rPr lang="en-US" altLang="ko-KR" dirty="0" smtClean="0"/>
                  <a:t>or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latin typeface="Cambria Math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ko-KR" i="1" smtClean="0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40</m:t>
                            </m:r>
                          </m:e>
                        </m:rad>
                        <m:r>
                          <a:rPr lang="en-US" altLang="ko-KR" b="0" i="1" smtClean="0">
                            <a:latin typeface="Cambria Math"/>
                          </a:rPr>
                          <m:t>(</m:t>
                        </m:r>
                        <m:bar>
                          <m:barPr>
                            <m:pos m:val="top"/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bar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𝑋</m:t>
                            </m:r>
                          </m:e>
                        </m:bar>
                        <m:r>
                          <a:rPr lang="en-US" altLang="ko-KR" b="0" i="1" smtClean="0">
                            <a:latin typeface="Cambria Math"/>
                          </a:rPr>
                          <m:t>−200)</m:t>
                        </m:r>
                      </m:num>
                      <m:den>
                        <m:r>
                          <a:rPr lang="en-US" altLang="ko-KR" b="0" i="1" smtClean="0">
                            <a:latin typeface="Cambria Math"/>
                          </a:rPr>
                          <m:t>24</m:t>
                        </m:r>
                      </m:den>
                    </m:f>
                  </m:oMath>
                </a14:m>
                <a:endParaRPr lang="en-US" altLang="ko-KR" dirty="0" smtClean="0"/>
              </a:p>
              <a:p>
                <a:pPr lvl="1"/>
                <a:endParaRPr lang="en-US" altLang="ko-KR" dirty="0"/>
              </a:p>
              <a:p>
                <a:r>
                  <a:rPr lang="ko-KR" altLang="en-US" dirty="0" smtClean="0"/>
                  <a:t>가설검정에서는 </a:t>
                </a:r>
                <a:r>
                  <a:rPr lang="ko-KR" altLang="en-US" dirty="0" err="1" smtClean="0"/>
                  <a:t>귀무가설</a:t>
                </a:r>
                <a:r>
                  <a:rPr lang="ko-KR" altLang="en-US" dirty="0" smtClean="0"/>
                  <a:t> 하에서 검정통계량의 확률분포를 구하고</a:t>
                </a:r>
                <a:r>
                  <a:rPr lang="en-US" altLang="ko-KR" dirty="0" smtClean="0"/>
                  <a:t>, </a:t>
                </a:r>
                <a:r>
                  <a:rPr lang="ko-KR" altLang="en-US" dirty="0" smtClean="0"/>
                  <a:t>이를 이용하여 </a:t>
                </a:r>
                <a:r>
                  <a:rPr lang="ko-KR" altLang="en-US" dirty="0" err="1" smtClean="0"/>
                  <a:t>귀무가설</a:t>
                </a:r>
                <a:r>
                  <a:rPr lang="ko-KR" altLang="en-US" dirty="0" smtClean="0"/>
                  <a:t> 하에서 주어진 </a:t>
                </a:r>
                <a:r>
                  <a:rPr lang="ko-KR" altLang="en-US" dirty="0" err="1" smtClean="0"/>
                  <a:t>관측값을</a:t>
                </a:r>
                <a:r>
                  <a:rPr lang="ko-KR" altLang="en-US" dirty="0" smtClean="0"/>
                  <a:t> 얻을 확률을 계산한다</a:t>
                </a:r>
                <a:r>
                  <a:rPr lang="en-US" altLang="ko-KR" dirty="0" smtClean="0"/>
                  <a:t>.</a:t>
                </a:r>
              </a:p>
              <a:p>
                <a:pPr lvl="1"/>
                <a:r>
                  <a:rPr lang="ko-KR" altLang="en-US" dirty="0" smtClean="0"/>
                  <a:t>이 확률이 작으면 </a:t>
                </a:r>
                <a:r>
                  <a:rPr lang="ko-KR" altLang="en-US" dirty="0" err="1" smtClean="0"/>
                  <a:t>귀무가설을</a:t>
                </a:r>
                <a:r>
                  <a:rPr lang="ko-KR" altLang="en-US" dirty="0" smtClean="0"/>
                  <a:t> 기각하고</a:t>
                </a:r>
                <a:r>
                  <a:rPr lang="en-US" altLang="ko-KR" dirty="0" smtClean="0"/>
                  <a:t>, </a:t>
                </a:r>
                <a:r>
                  <a:rPr lang="ko-KR" altLang="en-US" dirty="0" smtClean="0"/>
                  <a:t>작지 않으면 </a:t>
                </a:r>
                <a:r>
                  <a:rPr lang="ko-KR" altLang="en-US" dirty="0" err="1" smtClean="0"/>
                  <a:t>귀무가설을</a:t>
                </a:r>
                <a:r>
                  <a:rPr lang="ko-KR" altLang="en-US" dirty="0" smtClean="0"/>
                  <a:t> 기각하지 못한다</a:t>
                </a:r>
                <a:r>
                  <a:rPr lang="en-US" altLang="ko-KR" dirty="0" smtClean="0"/>
                  <a:t>.</a:t>
                </a:r>
              </a:p>
              <a:p>
                <a:endParaRPr lang="en-US" altLang="ko-KR" dirty="0"/>
              </a:p>
              <a:p>
                <a:r>
                  <a:rPr lang="ko-KR" altLang="en-US" dirty="0" err="1" smtClean="0"/>
                  <a:t>기각역</a:t>
                </a:r>
                <a:r>
                  <a:rPr lang="en-US" altLang="ko-KR" dirty="0" smtClean="0"/>
                  <a:t>(rejection</a:t>
                </a:r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region,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𝑅</m:t>
                    </m:r>
                  </m:oMath>
                </a14:m>
                <a:r>
                  <a:rPr lang="en-US" altLang="ko-KR" dirty="0" smtClean="0"/>
                  <a:t>) : </a:t>
                </a:r>
                <a:r>
                  <a:rPr lang="ko-KR" altLang="en-US" dirty="0" err="1" smtClean="0"/>
                  <a:t>귀무가설을</a:t>
                </a:r>
                <a:r>
                  <a:rPr lang="ko-KR" altLang="en-US" dirty="0" smtClean="0"/>
                  <a:t> 기각하게 되는 </a:t>
                </a:r>
                <a:r>
                  <a:rPr lang="ko-KR" altLang="en-US" dirty="0" err="1" smtClean="0"/>
                  <a:t>관측값의</a:t>
                </a:r>
                <a:r>
                  <a:rPr lang="ko-KR" altLang="en-US" dirty="0" smtClean="0"/>
                  <a:t> 영역</a:t>
                </a:r>
                <a:endParaRPr lang="en-US" altLang="ko-KR" dirty="0" smtClean="0"/>
              </a:p>
              <a:p>
                <a:pPr lvl="1"/>
                <a:r>
                  <a:rPr lang="ko-KR" altLang="en-US" dirty="0" smtClean="0"/>
                  <a:t>예</a:t>
                </a:r>
                <a:r>
                  <a:rPr lang="en-US" altLang="ko-KR" dirty="0" smtClean="0"/>
                  <a:t>) </a:t>
                </a:r>
                <a:r>
                  <a:rPr lang="ko-KR" altLang="en-US" dirty="0"/>
                  <a:t>콜레스테롤 </a:t>
                </a:r>
                <a:r>
                  <a:rPr lang="ko-KR" altLang="en-US" dirty="0" err="1"/>
                  <a:t>켐페인</a:t>
                </a:r>
                <a:r>
                  <a:rPr lang="en-US" altLang="ko-KR" dirty="0"/>
                  <a:t/>
                </a:r>
                <a:br>
                  <a:rPr lang="en-US" altLang="ko-KR" dirty="0"/>
                </a:br>
                <a:r>
                  <a:rPr lang="ko-KR" altLang="en-US" dirty="0" err="1" smtClean="0"/>
                  <a:t>기각역</a:t>
                </a:r>
                <a:r>
                  <a:rPr lang="en-US" altLang="ko-KR" dirty="0" smtClean="0"/>
                  <a:t>(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𝑅</m:t>
                    </m:r>
                  </m:oMath>
                </a14:m>
                <a:r>
                  <a:rPr lang="en-US" altLang="ko-KR" dirty="0"/>
                  <a:t>) :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altLang="ko-KR" i="1" smtClean="0">
                            <a:latin typeface="Cambria Math"/>
                          </a:rPr>
                        </m:ctrlPr>
                      </m:bar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𝑋</m:t>
                        </m:r>
                      </m:e>
                    </m:bar>
                    <m:r>
                      <a:rPr lang="en-US" altLang="ko-KR" i="1" smtClean="0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𝑐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65" t="-1500" r="-3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7925D7-1F1C-41CE-88BA-A6C6073CF281}" type="slidenum">
              <a:rPr lang="ko-KR" altLang="en-US" smtClean="0"/>
              <a:pPr>
                <a:defRPr/>
              </a:pPr>
              <a:t>27</a:t>
            </a:fld>
            <a:endParaRPr lang="en-US" altLang="ko-KR" b="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96401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</a:t>
            </a:r>
            <a:r>
              <a:rPr lang="en-US" altLang="ko-KR" dirty="0"/>
              <a:t>1</a:t>
            </a:r>
            <a:r>
              <a:rPr lang="ko-KR" altLang="en-US" dirty="0"/>
              <a:t>종 </a:t>
            </a:r>
            <a:r>
              <a:rPr lang="ko-KR" altLang="en-US" dirty="0" smtClean="0"/>
              <a:t>오류와</a:t>
            </a:r>
            <a:r>
              <a:rPr lang="en-US" altLang="ko-KR" dirty="0" smtClean="0"/>
              <a:t> </a:t>
            </a:r>
            <a:r>
              <a:rPr lang="ko-KR" altLang="en-US" dirty="0" smtClean="0"/>
              <a:t>제</a:t>
            </a:r>
            <a:r>
              <a:rPr lang="en-US" altLang="ko-KR" dirty="0" smtClean="0"/>
              <a:t>2</a:t>
            </a:r>
            <a:r>
              <a:rPr lang="ko-KR" altLang="en-US" dirty="0" smtClean="0"/>
              <a:t>종 오류를 범할 확률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 smtClean="0"/>
                  <a:t>제</a:t>
                </a:r>
                <a:r>
                  <a:rPr lang="en-US" altLang="ko-KR" dirty="0"/>
                  <a:t>1</a:t>
                </a:r>
                <a:r>
                  <a:rPr lang="ko-KR" altLang="en-US" dirty="0"/>
                  <a:t>종 </a:t>
                </a:r>
                <a:r>
                  <a:rPr lang="ko-KR" altLang="en-US" dirty="0" smtClean="0"/>
                  <a:t>오류를 범할 확률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r>
                      <a:rPr lang="en-US" altLang="ko-KR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ko-KR" altLang="en-US" b="0" i="1" smtClean="0">
                            <a:latin typeface="Cambria Math"/>
                          </a:rPr>
                          <m:t>관측값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∈</m:t>
                        </m:r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𝑅</m:t>
                        </m:r>
                      </m:e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ko-KR" i="1">
                        <a:latin typeface="Cambria Math"/>
                        <a:ea typeface="Cambria Math"/>
                      </a:rPr>
                      <m:t>≡</m:t>
                    </m:r>
                    <m:r>
                      <a:rPr lang="ko-KR" altLang="en-US" i="1" smtClean="0">
                        <a:latin typeface="Cambria Math"/>
                        <a:ea typeface="Cambria Math"/>
                      </a:rPr>
                      <m:t>𝛼</m:t>
                    </m:r>
                  </m:oMath>
                </a14:m>
                <a:endParaRPr lang="en-US" altLang="ko-KR" dirty="0" smtClean="0"/>
              </a:p>
              <a:p>
                <a:r>
                  <a:rPr lang="ko-KR" altLang="en-US" dirty="0" smtClean="0"/>
                  <a:t>제</a:t>
                </a:r>
                <a:r>
                  <a:rPr lang="en-US" altLang="ko-KR" dirty="0"/>
                  <a:t>2</a:t>
                </a:r>
                <a:r>
                  <a:rPr lang="ko-KR" altLang="en-US" dirty="0" smtClean="0"/>
                  <a:t>종 </a:t>
                </a:r>
                <a:r>
                  <a:rPr lang="ko-KR" altLang="en-US" dirty="0"/>
                  <a:t>오류를 범할 확률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=</m:t>
                    </m:r>
                    <m:r>
                      <a:rPr lang="en-US" altLang="ko-KR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/>
                          </a:rPr>
                        </m:ctrlPr>
                      </m:dPr>
                      <m:e>
                        <m:r>
                          <a:rPr lang="ko-KR" altLang="en-US" i="1">
                            <a:latin typeface="Cambria Math"/>
                          </a:rPr>
                          <m:t>관측값</m:t>
                        </m:r>
                        <m:r>
                          <a:rPr lang="en-US" altLang="ko-KR" i="1">
                            <a:latin typeface="Cambria Math"/>
                          </a:rPr>
                          <m:t> </m:t>
                        </m:r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∈</m:t>
                        </m:r>
                        <m:sSup>
                          <m:sSupPr>
                            <m:ctrlPr>
                              <a:rPr lang="en-US" altLang="ko-KR" i="1" smtClean="0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  <m:t>𝑅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  <m:t>𝑐</m:t>
                            </m:r>
                          </m:sup>
                        </m:sSup>
                      </m:e>
                      <m:e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ko-KR" i="1">
                        <a:latin typeface="Cambria Math"/>
                        <a:ea typeface="Cambria Math"/>
                      </a:rPr>
                      <m:t>≡</m:t>
                    </m:r>
                    <m:r>
                      <a:rPr lang="ko-KR" altLang="en-US" i="1" smtClean="0">
                        <a:latin typeface="Cambria Math"/>
                        <a:ea typeface="Cambria Math"/>
                      </a:rPr>
                      <m:t>𝛽</m:t>
                    </m:r>
                  </m:oMath>
                </a14:m>
                <a:endParaRPr lang="en-US" altLang="ko-KR" dirty="0" smtClean="0"/>
              </a:p>
              <a:p>
                <a:endParaRPr lang="en-US" altLang="ko-KR" dirty="0"/>
              </a:p>
              <a:p>
                <a:r>
                  <a:rPr lang="ko-KR" altLang="en-US" dirty="0" smtClean="0"/>
                  <a:t>예</a:t>
                </a:r>
                <a:r>
                  <a:rPr lang="en-US" altLang="ko-KR" dirty="0" smtClean="0"/>
                  <a:t>) </a:t>
                </a:r>
                <a:r>
                  <a:rPr lang="ko-KR" altLang="en-US" dirty="0"/>
                  <a:t>콜레스테롤 </a:t>
                </a:r>
                <a:r>
                  <a:rPr lang="ko-KR" altLang="en-US" dirty="0" err="1" smtClean="0"/>
                  <a:t>켐페인</a:t>
                </a:r>
                <a:endParaRPr lang="en-US" altLang="ko-KR" dirty="0" smtClean="0"/>
              </a:p>
              <a:p>
                <a:pPr lvl="1"/>
                <a:r>
                  <a:rPr lang="ko-KR" altLang="en-US" dirty="0" err="1" smtClean="0"/>
                  <a:t>기각역</a:t>
                </a:r>
                <a:r>
                  <a:rPr lang="en-US" altLang="ko-KR" dirty="0" smtClean="0"/>
                  <a:t>: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altLang="ko-KR" i="1">
                            <a:latin typeface="Cambria Math"/>
                          </a:rPr>
                        </m:ctrlPr>
                      </m:barPr>
                      <m:e>
                        <m:r>
                          <a:rPr lang="en-US" altLang="ko-KR" i="1">
                            <a:latin typeface="Cambria Math"/>
                          </a:rPr>
                          <m:t>𝑋</m:t>
                        </m:r>
                      </m:e>
                    </m:bar>
                    <m:r>
                      <a:rPr lang="en-US" altLang="ko-KR" i="1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altLang="ko-KR" i="1">
                        <a:latin typeface="Cambria Math"/>
                        <a:ea typeface="Cambria Math"/>
                      </a:rPr>
                      <m:t>𝑐</m:t>
                    </m:r>
                  </m:oMath>
                </a14:m>
                <a:endParaRPr lang="en-US" altLang="ko-KR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/>
                      </a:rPr>
                      <m:t>𝛼</m:t>
                    </m:r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r>
                      <a:rPr lang="en-US" altLang="ko-KR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bar>
                          <m:barPr>
                            <m:pos m:val="top"/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bar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𝑋</m:t>
                            </m:r>
                          </m:e>
                        </m:bar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≤</m:t>
                        </m:r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𝑐</m:t>
                        </m:r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|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r>
                      <a:rPr lang="en-US" altLang="ko-KR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fPr>
                          <m:num>
                            <m:rad>
                              <m:radPr>
                                <m:degHide m:val="on"/>
                                <m:ctrlPr>
                                  <a:rPr lang="en-US" altLang="ko-KR" b="0" i="1" smtClean="0">
                                    <a:latin typeface="Cambria Math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40</m:t>
                                </m:r>
                              </m:e>
                            </m:rad>
                            <m:r>
                              <a:rPr lang="en-US" altLang="ko-KR" b="0" i="1" smtClean="0">
                                <a:latin typeface="Cambria Math"/>
                              </a:rPr>
                              <m:t>(</m:t>
                            </m:r>
                            <m:bar>
                              <m:barPr>
                                <m:pos m:val="top"/>
                                <m:ctrlPr>
                                  <a:rPr lang="en-US" altLang="ko-KR" b="0" i="1" smtClean="0">
                                    <a:latin typeface="Cambria Math"/>
                                  </a:rPr>
                                </m:ctrlPr>
                              </m:barPr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𝑋</m:t>
                                </m:r>
                              </m:e>
                            </m:bar>
                            <m:r>
                              <a:rPr lang="en-US" altLang="ko-KR" b="0" i="1" smtClean="0">
                                <a:latin typeface="Cambria Math"/>
                              </a:rPr>
                              <m:t>−200)</m:t>
                            </m:r>
                          </m:num>
                          <m:den>
                            <m:r>
                              <a:rPr lang="en-US" altLang="ko-KR" b="0" i="1" smtClean="0">
                                <a:latin typeface="Cambria Math"/>
                              </a:rPr>
                              <m:t>24</m:t>
                            </m:r>
                          </m:den>
                        </m:f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≤</m:t>
                        </m:r>
                        <m:f>
                          <m:f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fPr>
                          <m:num>
                            <m:rad>
                              <m:radPr>
                                <m:degHide m:val="on"/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ko-KR" i="1">
                                    <a:latin typeface="Cambria Math"/>
                                  </a:rPr>
                                  <m:t>40</m:t>
                                </m:r>
                              </m:e>
                            </m:rad>
                            <m:d>
                              <m:dPr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𝑐</m:t>
                                </m:r>
                                <m:r>
                                  <a:rPr lang="en-US" altLang="ko-KR" i="1">
                                    <a:latin typeface="Cambria Math"/>
                                  </a:rPr>
                                  <m:t>−200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ko-KR" i="1">
                                <a:latin typeface="Cambria Math"/>
                              </a:rPr>
                              <m:t>24</m:t>
                            </m:r>
                          </m:den>
                        </m:f>
                        <m:r>
                          <a:rPr lang="en-US" altLang="ko-KR" b="0" i="1" smtClean="0">
                            <a:latin typeface="Cambria Math"/>
                          </a:rPr>
                          <m:t>|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b="0" i="1" dirty="0" smtClean="0">
                    <a:latin typeface="Cambria Math"/>
                  </a:rPr>
                  <a:t/>
                </a:r>
                <a:br>
                  <a:rPr lang="en-US" altLang="ko-KR" b="0" i="1" dirty="0" smtClean="0">
                    <a:latin typeface="Cambria Math"/>
                  </a:rPr>
                </a:br>
                <a:r>
                  <a:rPr lang="en-US" altLang="ko-KR" b="0" i="1" dirty="0" smtClean="0">
                    <a:latin typeface="Cambria Math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r>
                      <a:rPr lang="en-US" altLang="ko-KR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𝑍</m:t>
                        </m:r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≤</m:t>
                        </m:r>
                        <m:f>
                          <m:f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fPr>
                          <m:num>
                            <m:rad>
                              <m:radPr>
                                <m:degHide m:val="on"/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ko-KR" i="1">
                                    <a:latin typeface="Cambria Math"/>
                                  </a:rPr>
                                  <m:t>40</m:t>
                                </m:r>
                              </m:e>
                            </m:rad>
                            <m:d>
                              <m:dPr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/>
                                  </a:rPr>
                                  <m:t>𝑐</m:t>
                                </m:r>
                                <m:r>
                                  <a:rPr lang="en-US" altLang="ko-KR" i="1">
                                    <a:latin typeface="Cambria Math"/>
                                  </a:rPr>
                                  <m:t>−200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ko-KR" i="1">
                                <a:latin typeface="Cambria Math"/>
                              </a:rPr>
                              <m:t>24</m:t>
                            </m:r>
                          </m:den>
                        </m:f>
                      </m:e>
                    </m:d>
                  </m:oMath>
                </a14:m>
                <a:endParaRPr lang="en-US" altLang="ko-KR" i="1" dirty="0" smtClean="0">
                  <a:latin typeface="Cambria Math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/>
                      </a:rPr>
                      <m:t>𝛽</m:t>
                    </m:r>
                    <m:r>
                      <a:rPr lang="en-US" altLang="ko-KR" i="1">
                        <a:latin typeface="Cambria Math"/>
                      </a:rPr>
                      <m:t>=</m:t>
                    </m:r>
                    <m:r>
                      <a:rPr lang="en-US" altLang="ko-KR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/>
                          </a:rPr>
                        </m:ctrlPr>
                      </m:dPr>
                      <m:e>
                        <m:bar>
                          <m:barPr>
                            <m:pos m:val="top"/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bar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𝑋</m:t>
                            </m:r>
                          </m:e>
                        </m:bar>
                        <m:r>
                          <a:rPr lang="en-US" altLang="ko-KR" b="0" i="1" smtClean="0">
                            <a:latin typeface="Cambria Math"/>
                          </a:rPr>
                          <m:t>&gt;</m:t>
                        </m:r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𝑐</m:t>
                        </m:r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|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ko-KR" i="1">
                        <a:latin typeface="Cambria Math"/>
                      </a:rPr>
                      <m:t>=</m:t>
                    </m:r>
                    <m:r>
                      <a:rPr lang="en-US" altLang="ko-KR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fPr>
                          <m:num>
                            <m:rad>
                              <m:radPr>
                                <m:degHide m:val="on"/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ko-KR" i="1">
                                    <a:latin typeface="Cambria Math"/>
                                  </a:rPr>
                                  <m:t>40</m:t>
                                </m:r>
                              </m:e>
                            </m:rad>
                            <m:r>
                              <a:rPr lang="en-US" altLang="ko-KR" i="1">
                                <a:latin typeface="Cambria Math"/>
                              </a:rPr>
                              <m:t>(</m:t>
                            </m:r>
                            <m:bar>
                              <m:barPr>
                                <m:pos m:val="top"/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barPr>
                              <m:e>
                                <m:r>
                                  <a:rPr lang="en-US" altLang="ko-KR" i="1">
                                    <a:latin typeface="Cambria Math"/>
                                  </a:rPr>
                                  <m:t>𝑋</m:t>
                                </m:r>
                              </m:e>
                            </m:bar>
                            <m:r>
                              <a:rPr lang="en-US" altLang="ko-KR" i="1">
                                <a:latin typeface="Cambria Math"/>
                              </a:rPr>
                              <m:t>−</m:t>
                            </m:r>
                            <m:r>
                              <a:rPr lang="ko-KR" altLang="en-US" i="1" smtClean="0">
                                <a:latin typeface="Cambria Math"/>
                              </a:rPr>
                              <m:t>𝜇</m:t>
                            </m:r>
                            <m:r>
                              <a:rPr lang="en-US" altLang="ko-KR" i="1">
                                <a:latin typeface="Cambria Math"/>
                              </a:rPr>
                              <m:t>)</m:t>
                            </m:r>
                          </m:num>
                          <m:den>
                            <m:r>
                              <a:rPr lang="en-US" altLang="ko-KR" i="1">
                                <a:latin typeface="Cambria Math"/>
                              </a:rPr>
                              <m:t>24</m:t>
                            </m:r>
                          </m:den>
                        </m:f>
                        <m:r>
                          <a:rPr lang="en-US" altLang="ko-KR" b="0" i="1" smtClean="0">
                            <a:latin typeface="Cambria Math"/>
                          </a:rPr>
                          <m:t>&gt;</m:t>
                        </m:r>
                        <m:f>
                          <m:f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fPr>
                          <m:num>
                            <m:rad>
                              <m:radPr>
                                <m:degHide m:val="on"/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ko-KR" i="1">
                                    <a:latin typeface="Cambria Math"/>
                                  </a:rPr>
                                  <m:t>40</m:t>
                                </m:r>
                              </m:e>
                            </m:rad>
                            <m:d>
                              <m:dPr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/>
                                  </a:rPr>
                                  <m:t>𝑐</m:t>
                                </m:r>
                                <m:r>
                                  <a:rPr lang="en-US" altLang="ko-KR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ko-KR" altLang="en-US" i="1" smtClean="0">
                                    <a:latin typeface="Cambria Math"/>
                                  </a:rPr>
                                  <m:t>𝜇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ko-KR" i="1">
                                <a:latin typeface="Cambria Math"/>
                              </a:rPr>
                              <m:t>24</m:t>
                            </m:r>
                          </m:den>
                        </m:f>
                        <m:r>
                          <a:rPr lang="en-US" altLang="ko-KR" i="1">
                            <a:latin typeface="Cambria Math"/>
                          </a:rPr>
                          <m:t>|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i="1" dirty="0">
                    <a:latin typeface="Cambria Math"/>
                  </a:rPr>
                  <a:t/>
                </a:r>
                <a:br>
                  <a:rPr lang="en-US" altLang="ko-KR" i="1" dirty="0">
                    <a:latin typeface="Cambria Math"/>
                  </a:rPr>
                </a:br>
                <a:r>
                  <a:rPr lang="en-US" altLang="ko-KR" i="1" dirty="0">
                    <a:latin typeface="Cambria Math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=</m:t>
                    </m:r>
                    <m:r>
                      <a:rPr lang="en-US" altLang="ko-KR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/>
                          </a:rPr>
                          <m:t>𝑍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&gt;</m:t>
                        </m:r>
                        <m:f>
                          <m:f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fPr>
                          <m:num>
                            <m:rad>
                              <m:radPr>
                                <m:degHide m:val="on"/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ko-KR" i="1">
                                    <a:latin typeface="Cambria Math"/>
                                  </a:rPr>
                                  <m:t>40</m:t>
                                </m:r>
                              </m:e>
                            </m:rad>
                            <m:d>
                              <m:dPr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/>
                                  </a:rPr>
                                  <m:t>𝑐</m:t>
                                </m:r>
                                <m:r>
                                  <a:rPr lang="en-US" altLang="ko-KR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ko-KR" altLang="en-US" i="1" smtClean="0">
                                    <a:latin typeface="Cambria Math"/>
                                  </a:rPr>
                                  <m:t>𝜇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ko-KR" i="1">
                                <a:latin typeface="Cambria Math"/>
                              </a:rPr>
                              <m:t>24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ko-KR" i="1" dirty="0" smtClean="0">
                    <a:latin typeface="Cambria Math"/>
                  </a:rPr>
                  <a:t> </a:t>
                </a:r>
                <a:r>
                  <a:rPr lang="en-US" altLang="ko-KR" dirty="0" smtClean="0">
                    <a:latin typeface="Cambria Math"/>
                  </a:rPr>
                  <a:t>        (</a:t>
                </a:r>
                <a:r>
                  <a:rPr lang="ko-KR" altLang="en-US" dirty="0" smtClean="0">
                    <a:latin typeface="Cambria Math"/>
                  </a:rPr>
                  <a:t>실제 모평균이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/>
                      </a:rPr>
                      <m:t>𝜇</m:t>
                    </m:r>
                  </m:oMath>
                </a14:m>
                <a:r>
                  <a:rPr lang="ko-KR" altLang="en-US" dirty="0" smtClean="0">
                    <a:latin typeface="Cambria Math"/>
                  </a:rPr>
                  <a:t>일 때</a:t>
                </a:r>
                <a:r>
                  <a:rPr lang="en-US" altLang="ko-KR" dirty="0" smtClean="0">
                    <a:latin typeface="Cambria Math"/>
                  </a:rPr>
                  <a:t>)</a:t>
                </a:r>
                <a:endParaRPr lang="en-US" altLang="ko-KR" i="1" dirty="0">
                  <a:latin typeface="Cambria Math"/>
                </a:endParaRPr>
              </a:p>
              <a:p>
                <a:pPr lvl="1"/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65" t="-1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7925D7-1F1C-41CE-88BA-A6C6073CF281}" type="slidenum">
              <a:rPr lang="ko-KR" altLang="en-US" smtClean="0"/>
              <a:pPr>
                <a:defRPr/>
              </a:pPr>
              <a:t>28</a:t>
            </a:fld>
            <a:endParaRPr lang="en-US" altLang="ko-KR" b="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6692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기각역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 smtClean="0"/>
                  <a:t>가설검정에서는 두 가지 오류를 범할 확률인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/>
                        <a:ea typeface="Cambria Math"/>
                      </a:rPr>
                      <m:t>𝛼</m:t>
                    </m:r>
                  </m:oMath>
                </a14:m>
                <a:r>
                  <a:rPr lang="ko-KR" altLang="en-US" dirty="0" smtClean="0"/>
                  <a:t>와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/>
                        <a:ea typeface="Cambria Math"/>
                      </a:rPr>
                      <m:t>𝛽</m:t>
                    </m:r>
                  </m:oMath>
                </a14:m>
                <a:r>
                  <a:rPr lang="ko-KR" altLang="en-US" dirty="0" smtClean="0"/>
                  <a:t>를 고려하여 </a:t>
                </a:r>
                <a:r>
                  <a:rPr lang="ko-KR" altLang="en-US" dirty="0" err="1" smtClean="0"/>
                  <a:t>기각역을</a:t>
                </a:r>
                <a:r>
                  <a:rPr lang="ko-KR" altLang="en-US" dirty="0" smtClean="0"/>
                  <a:t> 정한다</a:t>
                </a:r>
                <a:r>
                  <a:rPr lang="en-US" altLang="ko-KR" dirty="0" smtClean="0"/>
                  <a:t>.</a:t>
                </a:r>
              </a:p>
              <a:p>
                <a:pPr lvl="1"/>
                <a:r>
                  <a:rPr lang="ko-KR" altLang="en-US" dirty="0" smtClean="0"/>
                  <a:t>가능하면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/>
                        <a:ea typeface="Cambria Math"/>
                      </a:rPr>
                      <m:t>𝛼</m:t>
                    </m:r>
                  </m:oMath>
                </a14:m>
                <a:r>
                  <a:rPr lang="ko-KR" altLang="en-US" dirty="0"/>
                  <a:t>와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/>
                        <a:ea typeface="Cambria Math"/>
                      </a:rPr>
                      <m:t>𝛽</m:t>
                    </m:r>
                  </m:oMath>
                </a14:m>
                <a:r>
                  <a:rPr lang="ko-KR" altLang="en-US" dirty="0"/>
                  <a:t>를 </a:t>
                </a:r>
                <a:r>
                  <a:rPr lang="ko-KR" altLang="en-US" dirty="0" err="1" smtClean="0"/>
                  <a:t>작게하는</a:t>
                </a:r>
                <a:r>
                  <a:rPr lang="ko-KR" altLang="en-US" dirty="0" smtClean="0"/>
                  <a:t> </a:t>
                </a:r>
                <a:r>
                  <a:rPr lang="ko-KR" altLang="en-US" dirty="0" err="1" smtClean="0"/>
                  <a:t>기각역을</a:t>
                </a:r>
                <a:r>
                  <a:rPr lang="ko-KR" altLang="en-US" dirty="0" smtClean="0"/>
                  <a:t> 정한다</a:t>
                </a:r>
                <a:r>
                  <a:rPr lang="en-US" altLang="ko-KR" dirty="0" smtClean="0"/>
                  <a:t>.</a:t>
                </a:r>
              </a:p>
              <a:p>
                <a:pPr lvl="1"/>
                <a:endParaRPr lang="en-US" altLang="ko-KR" dirty="0"/>
              </a:p>
              <a:p>
                <a14:m>
                  <m:oMath xmlns:m="http://schemas.openxmlformats.org/officeDocument/2006/math">
                    <m:r>
                      <a:rPr lang="ko-KR" altLang="en-US" i="1">
                        <a:latin typeface="Cambria Math"/>
                        <a:ea typeface="Cambria Math"/>
                      </a:rPr>
                      <m:t>𝛼</m:t>
                    </m:r>
                  </m:oMath>
                </a14:m>
                <a:r>
                  <a:rPr lang="ko-KR" altLang="en-US" dirty="0" smtClean="0"/>
                  <a:t>를 줄이려면 </a:t>
                </a:r>
                <a:r>
                  <a:rPr lang="ko-KR" altLang="en-US" dirty="0" err="1" smtClean="0"/>
                  <a:t>기각역을</a:t>
                </a:r>
                <a:r>
                  <a:rPr lang="ko-KR" altLang="en-US" dirty="0" smtClean="0"/>
                  <a:t> 작게 해야 하지만</a:t>
                </a:r>
                <a:r>
                  <a:rPr lang="en-US" altLang="ko-KR" dirty="0" smtClean="0"/>
                  <a:t>, </a:t>
                </a:r>
                <a:r>
                  <a:rPr lang="ko-KR" altLang="en-US" dirty="0" smtClean="0"/>
                  <a:t>이 경우에는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/>
                        <a:ea typeface="Cambria Math"/>
                      </a:rPr>
                      <m:t>𝛽</m:t>
                    </m:r>
                  </m:oMath>
                </a14:m>
                <a:r>
                  <a:rPr lang="ko-KR" altLang="en-US" dirty="0" smtClean="0"/>
                  <a:t>가 커진다</a:t>
                </a:r>
                <a:r>
                  <a:rPr lang="en-US" altLang="ko-KR" dirty="0" smtClean="0"/>
                  <a:t>. </a:t>
                </a:r>
                <a:r>
                  <a:rPr lang="ko-KR" altLang="en-US" dirty="0" smtClean="0"/>
                  <a:t>일반적으로는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/>
                        <a:ea typeface="Cambria Math"/>
                      </a:rPr>
                      <m:t>𝛼</m:t>
                    </m:r>
                  </m:oMath>
                </a14:m>
                <a:r>
                  <a:rPr lang="ko-KR" altLang="en-US" dirty="0"/>
                  <a:t>와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/>
                        <a:ea typeface="Cambria Math"/>
                      </a:rPr>
                      <m:t>𝛽</m:t>
                    </m:r>
                  </m:oMath>
                </a14:m>
                <a:r>
                  <a:rPr lang="ko-KR" altLang="en-US" dirty="0"/>
                  <a:t>를</a:t>
                </a:r>
                <a:r>
                  <a:rPr lang="ko-KR" altLang="en-US" dirty="0" smtClean="0"/>
                  <a:t> 동시에 줄일 수는 없다</a:t>
                </a:r>
                <a:r>
                  <a:rPr lang="en-US" altLang="ko-KR" dirty="0" smtClean="0"/>
                  <a:t>.</a:t>
                </a:r>
              </a:p>
              <a:p>
                <a:pPr lvl="1"/>
                <a:r>
                  <a:rPr lang="ko-KR" altLang="en-US" dirty="0" smtClean="0"/>
                  <a:t>예</a:t>
                </a:r>
                <a:r>
                  <a:rPr lang="en-US" altLang="ko-KR" dirty="0" smtClean="0"/>
                  <a:t>) </a:t>
                </a:r>
                <a:r>
                  <a:rPr lang="ko-KR" altLang="en-US" dirty="0" smtClean="0"/>
                  <a:t>콜레스테롤 캠페인</a:t>
                </a:r>
                <a:r>
                  <a:rPr lang="en-US" altLang="ko-KR" dirty="0" smtClean="0"/>
                  <a:t>: </a:t>
                </a:r>
                <a:r>
                  <a:rPr lang="ko-KR" altLang="en-US" dirty="0" err="1" smtClean="0"/>
                  <a:t>기각역이</a:t>
                </a:r>
                <a:r>
                  <a:rPr lang="ko-KR" altLang="en-US" dirty="0" smtClean="0"/>
                  <a:t>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altLang="ko-KR" i="1">
                            <a:latin typeface="Cambria Math"/>
                          </a:rPr>
                        </m:ctrlPr>
                      </m:barPr>
                      <m:e>
                        <m:r>
                          <a:rPr lang="en-US" altLang="ko-KR" i="1">
                            <a:latin typeface="Cambria Math"/>
                          </a:rPr>
                          <m:t>𝑋</m:t>
                        </m:r>
                      </m:e>
                    </m:bar>
                    <m:r>
                      <a:rPr lang="en-US" altLang="ko-KR" i="1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altLang="ko-KR" i="1">
                        <a:latin typeface="Cambria Math"/>
                        <a:ea typeface="Cambria Math"/>
                      </a:rPr>
                      <m:t>𝑐</m:t>
                    </m:r>
                  </m:oMath>
                </a14:m>
                <a:r>
                  <a:rPr lang="ko-KR" altLang="en-US" dirty="0" smtClean="0"/>
                  <a:t>일 때</a:t>
                </a:r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:r>
                  <a:rPr lang="en-US" altLang="ko-KR" dirty="0" smtClean="0"/>
                  <a:t>      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/>
                      </a:rPr>
                      <m:t>𝛼</m:t>
                    </m:r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r>
                      <a:rPr lang="en-US" altLang="ko-KR" b="0" i="1" smtClean="0">
                        <a:latin typeface="Cambria Math"/>
                      </a:rPr>
                      <m:t>𝑃</m:t>
                    </m:r>
                    <m:r>
                      <a:rPr lang="en-US" altLang="ko-KR" b="0" i="1" smtClean="0">
                        <a:latin typeface="Cambria Math"/>
                      </a:rPr>
                      <m:t>(</m:t>
                    </m:r>
                    <m:bar>
                      <m:barPr>
                        <m:pos m:val="top"/>
                        <m:ctrlPr>
                          <a:rPr lang="en-US" altLang="ko-KR" i="1">
                            <a:latin typeface="Cambria Math"/>
                          </a:rPr>
                        </m:ctrlPr>
                      </m:barPr>
                      <m:e>
                        <m:r>
                          <a:rPr lang="en-US" altLang="ko-KR" i="1">
                            <a:latin typeface="Cambria Math"/>
                          </a:rPr>
                          <m:t>𝑋</m:t>
                        </m:r>
                      </m:e>
                    </m:bar>
                    <m:r>
                      <a:rPr lang="en-US" altLang="ko-KR" i="1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altLang="ko-KR" i="1">
                        <a:latin typeface="Cambria Math"/>
                        <a:ea typeface="Cambria Math"/>
                      </a:rPr>
                      <m:t>𝑐</m:t>
                    </m:r>
                  </m:oMath>
                </a14:m>
                <a:r>
                  <a:rPr lang="en-US" altLang="ko-KR" dirty="0" smtClean="0"/>
                  <a:t>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altLang="ko-KR" b="0" i="1" dirty="0" smtClean="0">
                        <a:latin typeface="Cambria Math"/>
                      </a:rPr>
                      <m:t>),  </m:t>
                    </m:r>
                    <m:r>
                      <a:rPr lang="ko-KR" altLang="en-US" b="0" i="1" dirty="0" smtClean="0">
                        <a:latin typeface="Cambria Math"/>
                      </a:rPr>
                      <m:t>𝛽</m:t>
                    </m:r>
                    <m:r>
                      <a:rPr lang="en-US" altLang="ko-KR" b="0" i="1" dirty="0" smtClean="0">
                        <a:latin typeface="Cambria Math"/>
                      </a:rPr>
                      <m:t>=</m:t>
                    </m:r>
                    <m:r>
                      <a:rPr lang="en-US" altLang="ko-KR" b="0" i="1" dirty="0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altLang="ko-KR" b="0" i="1" dirty="0" smtClean="0">
                            <a:latin typeface="Cambria Math"/>
                          </a:rPr>
                        </m:ctrlPr>
                      </m:dPr>
                      <m:e>
                        <m:bar>
                          <m:barPr>
                            <m:pos m:val="top"/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bar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𝑋</m:t>
                            </m:r>
                          </m:e>
                        </m:bar>
                        <m:r>
                          <a:rPr lang="en-US" altLang="ko-KR" b="0" i="1" smtClean="0">
                            <a:latin typeface="Cambria Math"/>
                          </a:rPr>
                          <m:t>&gt;</m:t>
                        </m:r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𝑐</m:t>
                        </m:r>
                        <m:r>
                          <m:rPr>
                            <m:nor/>
                          </m:rPr>
                          <a:rPr lang="en-US" altLang="ko-KR" dirty="0"/>
                          <m:t>|</m:t>
                        </m:r>
                        <m:sSub>
                          <m:sSubPr>
                            <m:ctrlPr>
                              <a:rPr lang="en-US" altLang="ko-KR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i="1" dirty="0">
                                <a:latin typeface="Cambria Math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ko-KR" b="0" i="1" dirty="0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14:m>
                  <m:oMath xmlns:m="http://schemas.openxmlformats.org/officeDocument/2006/math">
                    <m:r>
                      <a:rPr lang="ko-KR" altLang="en-US" i="1">
                        <a:latin typeface="Cambria Math"/>
                      </a:rPr>
                      <m:t>𝛼</m:t>
                    </m:r>
                  </m:oMath>
                </a14:m>
                <a:r>
                  <a:rPr lang="ko-KR" altLang="en-US" dirty="0" smtClean="0"/>
                  <a:t>를</a:t>
                </a:r>
                <a:r>
                  <a:rPr lang="en-US" altLang="ko-KR" dirty="0" smtClean="0"/>
                  <a:t> </a:t>
                </a:r>
                <a:r>
                  <a:rPr lang="ko-KR" altLang="en-US" dirty="0" smtClean="0"/>
                  <a:t>줄이려면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  <a:ea typeface="Cambria Math"/>
                      </a:rPr>
                      <m:t>𝑐</m:t>
                    </m:r>
                  </m:oMath>
                </a14:m>
                <a:r>
                  <a:rPr lang="ko-KR" altLang="en-US" dirty="0" smtClean="0"/>
                  <a:t>를 작게 해야 하지만</a:t>
                </a:r>
                <a:r>
                  <a:rPr lang="en-US" altLang="ko-KR" dirty="0" smtClean="0"/>
                  <a:t>, </a:t>
                </a:r>
                <a:r>
                  <a:rPr lang="ko-KR" altLang="en-US" dirty="0" smtClean="0"/>
                  <a:t>이 때 </a:t>
                </a:r>
                <a14:m>
                  <m:oMath xmlns:m="http://schemas.openxmlformats.org/officeDocument/2006/math">
                    <m:r>
                      <a:rPr lang="ko-KR" altLang="en-US" i="1" dirty="0">
                        <a:latin typeface="Cambria Math"/>
                      </a:rPr>
                      <m:t>𝛽</m:t>
                    </m:r>
                  </m:oMath>
                </a14:m>
                <a:r>
                  <a:rPr lang="ko-KR" altLang="en-US" dirty="0" smtClean="0"/>
                  <a:t>는 커진다</a:t>
                </a:r>
                <a:r>
                  <a:rPr lang="en-US" altLang="ko-KR" dirty="0" smtClean="0"/>
                  <a:t>.</a:t>
                </a:r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65" t="-1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7925D7-1F1C-41CE-88BA-A6C6073CF281}" type="slidenum">
              <a:rPr lang="ko-KR" altLang="en-US" smtClean="0"/>
              <a:pPr>
                <a:defRPr/>
              </a:pPr>
              <a:t>29</a:t>
            </a:fld>
            <a:endParaRPr lang="en-US" altLang="ko-KR" b="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0651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모수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 smtClean="0"/>
                  <a:t>모수</a:t>
                </a:r>
                <a:r>
                  <a:rPr lang="en-US" altLang="ko-KR" dirty="0" smtClean="0"/>
                  <a:t>(</a:t>
                </a:r>
                <a:r>
                  <a:rPr lang="en-US" altLang="ko-KR" dirty="0" err="1" smtClean="0"/>
                  <a:t>paremeter</a:t>
                </a:r>
                <a:r>
                  <a:rPr lang="en-US" altLang="ko-KR" dirty="0" smtClean="0"/>
                  <a:t>): </a:t>
                </a:r>
                <a:r>
                  <a:rPr lang="ko-KR" altLang="en-US" dirty="0" smtClean="0"/>
                  <a:t>모집단의 특성을 나타내는 수치</a:t>
                </a:r>
                <a:endParaRPr lang="en-US" altLang="ko-KR" dirty="0" smtClean="0"/>
              </a:p>
              <a:p>
                <a:pPr lvl="1"/>
                <a:r>
                  <a:rPr lang="ko-KR" altLang="en-US" dirty="0" smtClean="0"/>
                  <a:t>예</a:t>
                </a:r>
                <a:r>
                  <a:rPr lang="en-US" altLang="ko-KR" dirty="0" smtClean="0"/>
                  <a:t>) </a:t>
                </a:r>
                <a:r>
                  <a:rPr lang="ko-KR" altLang="en-US" dirty="0" smtClean="0"/>
                  <a:t>모집단이 정규분포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𝑁</m:t>
                    </m:r>
                    <m:r>
                      <a:rPr lang="en-US" altLang="ko-KR" b="0" i="1" smtClean="0">
                        <a:latin typeface="Cambria Math"/>
                      </a:rPr>
                      <m:t>(</m:t>
                    </m:r>
                    <m:r>
                      <a:rPr lang="ko-KR" altLang="en-US" b="0" i="1" smtClean="0">
                        <a:latin typeface="Cambria Math"/>
                      </a:rPr>
                      <m:t>𝜇</m:t>
                    </m:r>
                    <m:r>
                      <a:rPr lang="en-US" altLang="ko-KR" b="0" i="1" smtClean="0">
                        <a:latin typeface="Cambria Math"/>
                      </a:rPr>
                      <m:t>, </m:t>
                    </m:r>
                    <m:sSup>
                      <m:sSup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ko-KR" altLang="en-US" b="0" i="1" smtClean="0">
                            <a:latin typeface="Cambria Math"/>
                          </a:rPr>
                          <m:t>𝜎</m:t>
                        </m:r>
                      </m:e>
                      <m:sup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ko-KR" altLang="en-US" dirty="0" smtClean="0"/>
                  <a:t>을 따를 때</a:t>
                </a:r>
                <a:r>
                  <a:rPr lang="en-US" altLang="ko-KR" dirty="0" smtClean="0"/>
                  <a:t>, </a:t>
                </a:r>
                <a:r>
                  <a:rPr lang="ko-KR" altLang="en-US" dirty="0" err="1" smtClean="0"/>
                  <a:t>모수는</a:t>
                </a:r>
                <a:r>
                  <a:rPr lang="ko-KR" altLang="en-US" dirty="0" smtClean="0"/>
                  <a:t>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/>
                      </a:rPr>
                      <m:t>𝜇</m:t>
                    </m:r>
                  </m:oMath>
                </a14:m>
                <a:r>
                  <a:rPr lang="ko-KR" altLang="en-US" dirty="0" smtClean="0"/>
                  <a:t> 와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/>
                          </a:rPr>
                        </m:ctrlPr>
                      </m:sSupPr>
                      <m:e>
                        <m:r>
                          <a:rPr lang="ko-KR" altLang="en-US" i="1">
                            <a:latin typeface="Cambria Math"/>
                          </a:rPr>
                          <m:t>𝜎</m:t>
                        </m:r>
                      </m:e>
                      <m:sup>
                        <m:r>
                          <a:rPr lang="en-US" altLang="ko-KR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en-US" altLang="ko-KR" dirty="0" smtClean="0"/>
              </a:p>
              <a:p>
                <a:endParaRPr lang="en-US" altLang="ko-KR" dirty="0"/>
              </a:p>
              <a:p>
                <a:r>
                  <a:rPr lang="ko-KR" altLang="en-US" dirty="0" smtClean="0"/>
                  <a:t>통계적</a:t>
                </a:r>
                <a:r>
                  <a:rPr lang="en-US" altLang="ko-KR" dirty="0" smtClean="0"/>
                  <a:t> </a:t>
                </a:r>
                <a:r>
                  <a:rPr lang="ko-KR" altLang="en-US" dirty="0" smtClean="0"/>
                  <a:t>추론은 표본을 이용하여 </a:t>
                </a:r>
                <a:r>
                  <a:rPr lang="ko-KR" altLang="en-US" dirty="0" err="1" smtClean="0"/>
                  <a:t>모수에</a:t>
                </a:r>
                <a:r>
                  <a:rPr lang="ko-KR" altLang="en-US" dirty="0" smtClean="0"/>
                  <a:t> 대한 추측을 하는 것</a:t>
                </a:r>
                <a:endParaRPr lang="en-US" altLang="ko-KR" dirty="0" smtClean="0"/>
              </a:p>
              <a:p>
                <a:endParaRPr lang="en-US" altLang="ko-KR" dirty="0"/>
              </a:p>
              <a:p>
                <a:r>
                  <a:rPr lang="ko-KR" altLang="en-US" dirty="0" smtClean="0"/>
                  <a:t>통계적 추론은 모집단 전체를 관찰하지 않고</a:t>
                </a:r>
                <a:r>
                  <a:rPr lang="en-US" altLang="ko-KR" dirty="0" smtClean="0"/>
                  <a:t>, </a:t>
                </a:r>
                <a:r>
                  <a:rPr lang="ko-KR" altLang="en-US" dirty="0" smtClean="0"/>
                  <a:t>모집단의 일부인 표본만을 이용하여 추측하므로 불확실성을 내포하고 있음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65" t="-1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7925D7-1F1C-41CE-88BA-A6C6073CF281}" type="slidenum">
              <a:rPr lang="ko-KR" altLang="en-US" smtClean="0"/>
              <a:pPr>
                <a:defRPr/>
              </a:pPr>
              <a:t>3</a:t>
            </a:fld>
            <a:endParaRPr lang="en-US" altLang="ko-KR" b="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68686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기각역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 smtClean="0"/>
                  <a:t>예</a:t>
                </a:r>
                <a:r>
                  <a:rPr lang="en-US" altLang="ko-KR" dirty="0" smtClean="0"/>
                  <a:t>) </a:t>
                </a:r>
                <a:r>
                  <a:rPr lang="ko-KR" altLang="en-US" dirty="0" smtClean="0"/>
                  <a:t>콜레스테롤 캠페인</a:t>
                </a:r>
                <a:endParaRPr lang="en-US" altLang="ko-KR" dirty="0" smtClean="0"/>
              </a:p>
              <a:p>
                <a:pPr lvl="1"/>
                <a:r>
                  <a:rPr lang="ko-KR" altLang="en-US" dirty="0" err="1" smtClean="0"/>
                  <a:t>귀무가설이</a:t>
                </a:r>
                <a:r>
                  <a:rPr lang="ko-KR" altLang="en-US" dirty="0" smtClean="0"/>
                  <a:t> 참일 때</a:t>
                </a:r>
                <a:r>
                  <a:rPr lang="en-US" altLang="ko-KR" dirty="0" smtClean="0"/>
                  <a:t>,</a:t>
                </a:r>
                <a:r>
                  <a:rPr lang="ko-KR" altLang="en-US" dirty="0" smtClean="0"/>
                  <a:t>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altLang="ko-KR" i="1">
                            <a:latin typeface="Cambria Math"/>
                          </a:rPr>
                        </m:ctrlPr>
                      </m:barPr>
                      <m:e>
                        <m:r>
                          <a:rPr lang="en-US" altLang="ko-KR" i="1">
                            <a:latin typeface="Cambria Math"/>
                          </a:rPr>
                          <m:t>𝑋</m:t>
                        </m:r>
                      </m:e>
                    </m:bar>
                    <m:r>
                      <a:rPr lang="en-US" altLang="ko-KR" i="1" smtClean="0">
                        <a:latin typeface="Cambria Math"/>
                        <a:ea typeface="Cambria Math"/>
                      </a:rPr>
                      <m:t>~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𝑁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2</m:t>
                        </m:r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0</m:t>
                        </m:r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0, </m:t>
                        </m:r>
                        <m:f>
                          <m:fPr>
                            <m:ctrlPr>
                              <a:rPr lang="en-US" altLang="ko-KR" i="1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  <m:t>24</m:t>
                                </m:r>
                              </m:e>
                              <m:sup>
                                <m: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40</m:t>
                            </m:r>
                          </m:den>
                        </m:f>
                      </m:e>
                    </m:d>
                  </m:oMath>
                </a14:m>
                <a:endParaRPr lang="en-US" altLang="ko-KR" dirty="0" smtClean="0"/>
              </a:p>
              <a:p>
                <a:pPr lvl="1"/>
                <a:r>
                  <a:rPr lang="ko-KR" altLang="en-US" dirty="0" smtClean="0"/>
                  <a:t>대립가설이 참일 때</a:t>
                </a:r>
                <a:r>
                  <a:rPr lang="en-US" altLang="ko-KR" dirty="0" smtClean="0"/>
                  <a:t>,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altLang="ko-KR" i="1">
                            <a:latin typeface="Cambria Math"/>
                          </a:rPr>
                        </m:ctrlPr>
                      </m:barPr>
                      <m:e>
                        <m:r>
                          <a:rPr lang="en-US" altLang="ko-KR" i="1">
                            <a:latin typeface="Cambria Math"/>
                          </a:rPr>
                          <m:t>𝑋</m:t>
                        </m:r>
                      </m:e>
                    </m:bar>
                    <m:r>
                      <a:rPr lang="en-US" altLang="ko-KR" i="1">
                        <a:latin typeface="Cambria Math"/>
                        <a:ea typeface="Cambria Math"/>
                      </a:rPr>
                      <m:t>~</m:t>
                    </m:r>
                    <m:r>
                      <a:rPr lang="en-US" altLang="ko-KR" i="1">
                        <a:latin typeface="Cambria Math"/>
                        <a:ea typeface="Cambria Math"/>
                      </a:rPr>
                      <m:t>𝑁</m:t>
                    </m:r>
                    <m:d>
                      <m:dPr>
                        <m:ctrlPr>
                          <a:rPr lang="en-US" altLang="ko-KR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195</m:t>
                        </m:r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, </m:t>
                        </m:r>
                        <m:f>
                          <m:fPr>
                            <m:ctrlPr>
                              <a:rPr lang="en-US" altLang="ko-KR" i="1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  <m:t>24</m:t>
                                </m:r>
                              </m:e>
                              <m:sup>
                                <m: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40</m:t>
                            </m:r>
                          </m:den>
                        </m:f>
                      </m:e>
                    </m:d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865" t="-1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7925D7-1F1C-41CE-88BA-A6C6073CF281}" type="slidenum">
              <a:rPr lang="ko-KR" altLang="en-US" smtClean="0"/>
              <a:pPr>
                <a:defRPr/>
              </a:pPr>
              <a:t>30</a:t>
            </a:fld>
            <a:endParaRPr lang="en-US" altLang="ko-KR" b="0" dirty="0">
              <a:latin typeface="Times New Roman" pitchFamily="18" charset="0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1116012" y="3251477"/>
            <a:ext cx="6840538" cy="2385457"/>
            <a:chOff x="1619250" y="2420938"/>
            <a:chExt cx="6840538" cy="2385457"/>
          </a:xfrm>
        </p:grpSpPr>
        <p:graphicFrame>
          <p:nvGraphicFramePr>
            <p:cNvPr id="6" name="Object 4"/>
            <p:cNvGraphicFramePr>
              <a:graphicFrameLocks noGrp="1" noChangeAspect="1"/>
            </p:cNvGraphicFramePr>
            <p:nvPr>
              <p:ph sz="quarter" idx="1"/>
              <p:extLst>
                <p:ext uri="{D42A27DB-BD31-4B8C-83A1-F6EECF244321}">
                  <p14:modId xmlns:p14="http://schemas.microsoft.com/office/powerpoint/2010/main" val="4063201239"/>
                </p:ext>
              </p:extLst>
            </p:nvPr>
          </p:nvGraphicFramePr>
          <p:xfrm>
            <a:off x="1619250" y="2420938"/>
            <a:ext cx="6840538" cy="20875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71" name="비트맵 이미지" r:id="rId4" imgW="5315692" imgH="1781424" progId="PBrush">
                    <p:embed/>
                  </p:oleObj>
                </mc:Choice>
                <mc:Fallback>
                  <p:oleObj name="비트맵 이미지" r:id="rId4" imgW="5315692" imgH="1781424" progId="PBrush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19250" y="2420938"/>
                          <a:ext cx="6840538" cy="20875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Object 23"/>
            <p:cNvGraphicFramePr>
              <a:graphicFrameLocks noGrp="1" noChangeAspect="1"/>
            </p:cNvGraphicFramePr>
            <p:nvPr>
              <p:ph sz="quarter" idx="4"/>
              <p:extLst>
                <p:ext uri="{D42A27DB-BD31-4B8C-83A1-F6EECF244321}">
                  <p14:modId xmlns:p14="http://schemas.microsoft.com/office/powerpoint/2010/main" val="2086417897"/>
                </p:ext>
              </p:extLst>
            </p:nvPr>
          </p:nvGraphicFramePr>
          <p:xfrm>
            <a:off x="2124075" y="2636838"/>
            <a:ext cx="217488" cy="200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72" name="Equation" r:id="rId6" imgW="152280" imgH="139680" progId="Equation.DSMT4">
                    <p:embed/>
                  </p:oleObj>
                </mc:Choice>
                <mc:Fallback>
                  <p:oleObj name="Equation" r:id="rId6" imgW="152280" imgH="1396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24075" y="2636838"/>
                          <a:ext cx="217488" cy="2000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" name="Line 10"/>
            <p:cNvSpPr>
              <a:spLocks noChangeShapeType="1"/>
            </p:cNvSpPr>
            <p:nvPr/>
          </p:nvSpPr>
          <p:spPr bwMode="auto">
            <a:xfrm flipH="1" flipV="1">
              <a:off x="2339975" y="2852738"/>
              <a:ext cx="215900" cy="2159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" name="Line 11"/>
            <p:cNvSpPr>
              <a:spLocks noChangeShapeType="1"/>
            </p:cNvSpPr>
            <p:nvPr/>
          </p:nvSpPr>
          <p:spPr bwMode="auto">
            <a:xfrm flipH="1" flipV="1">
              <a:off x="4284663" y="2924175"/>
              <a:ext cx="215900" cy="2889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" name="Line 12"/>
            <p:cNvSpPr>
              <a:spLocks noChangeShapeType="1"/>
            </p:cNvSpPr>
            <p:nvPr/>
          </p:nvSpPr>
          <p:spPr bwMode="auto">
            <a:xfrm flipH="1" flipV="1">
              <a:off x="6443663" y="2997200"/>
              <a:ext cx="215900" cy="2159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" name="Line 13"/>
            <p:cNvSpPr>
              <a:spLocks noChangeShapeType="1"/>
            </p:cNvSpPr>
            <p:nvPr/>
          </p:nvSpPr>
          <p:spPr bwMode="auto">
            <a:xfrm flipV="1">
              <a:off x="3059113" y="3933825"/>
              <a:ext cx="217487" cy="2159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" name="Line 14"/>
            <p:cNvSpPr>
              <a:spLocks noChangeShapeType="1"/>
            </p:cNvSpPr>
            <p:nvPr/>
          </p:nvSpPr>
          <p:spPr bwMode="auto">
            <a:xfrm flipV="1">
              <a:off x="5219700" y="3860800"/>
              <a:ext cx="217488" cy="2159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" name="Line 15"/>
            <p:cNvSpPr>
              <a:spLocks noChangeShapeType="1"/>
            </p:cNvSpPr>
            <p:nvPr/>
          </p:nvSpPr>
          <p:spPr bwMode="auto">
            <a:xfrm flipV="1">
              <a:off x="7380288" y="3789363"/>
              <a:ext cx="217487" cy="2159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graphicFrame>
          <p:nvGraphicFramePr>
            <p:cNvPr id="14" name="Object 2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84645994"/>
                </p:ext>
              </p:extLst>
            </p:nvPr>
          </p:nvGraphicFramePr>
          <p:xfrm>
            <a:off x="3276600" y="3716338"/>
            <a:ext cx="217488" cy="2889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73" name="Equation" r:id="rId8" imgW="152280" imgH="203040" progId="Equation.DSMT4">
                    <p:embed/>
                  </p:oleObj>
                </mc:Choice>
                <mc:Fallback>
                  <p:oleObj name="Equation" r:id="rId8" imgW="15228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76600" y="3716338"/>
                          <a:ext cx="217488" cy="2889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Object 3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19226029"/>
                </p:ext>
              </p:extLst>
            </p:nvPr>
          </p:nvGraphicFramePr>
          <p:xfrm>
            <a:off x="4067175" y="2781300"/>
            <a:ext cx="217488" cy="200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74" name="Equation" r:id="rId10" imgW="152280" imgH="139680" progId="Equation.DSMT4">
                    <p:embed/>
                  </p:oleObj>
                </mc:Choice>
                <mc:Fallback>
                  <p:oleObj name="Equation" r:id="rId10" imgW="152280" imgH="1396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67175" y="2781300"/>
                          <a:ext cx="217488" cy="2000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" name="Object 3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96425653"/>
                </p:ext>
              </p:extLst>
            </p:nvPr>
          </p:nvGraphicFramePr>
          <p:xfrm>
            <a:off x="6227763" y="2781300"/>
            <a:ext cx="217487" cy="200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75" name="Equation" r:id="rId11" imgW="152280" imgH="139680" progId="Equation.DSMT4">
                    <p:embed/>
                  </p:oleObj>
                </mc:Choice>
                <mc:Fallback>
                  <p:oleObj name="Equation" r:id="rId11" imgW="152280" imgH="1396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27763" y="2781300"/>
                          <a:ext cx="217487" cy="2000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" name="Object 3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03412087"/>
                </p:ext>
              </p:extLst>
            </p:nvPr>
          </p:nvGraphicFramePr>
          <p:xfrm>
            <a:off x="5435600" y="3644900"/>
            <a:ext cx="217488" cy="2889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76" name="Equation" r:id="rId12" imgW="152280" imgH="203040" progId="Equation.DSMT4">
                    <p:embed/>
                  </p:oleObj>
                </mc:Choice>
                <mc:Fallback>
                  <p:oleObj name="Equation" r:id="rId12" imgW="15228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35600" y="3644900"/>
                          <a:ext cx="217488" cy="2889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" name="Object 3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41249815"/>
                </p:ext>
              </p:extLst>
            </p:nvPr>
          </p:nvGraphicFramePr>
          <p:xfrm>
            <a:off x="7596188" y="3644900"/>
            <a:ext cx="217487" cy="2889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77" name="Equation" r:id="rId13" imgW="152280" imgH="203040" progId="Equation.DSMT4">
                    <p:embed/>
                  </p:oleObj>
                </mc:Choice>
                <mc:Fallback>
                  <p:oleObj name="Equation" r:id="rId13" imgW="15228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596188" y="3644900"/>
                          <a:ext cx="217487" cy="2889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" name="Text Box 35"/>
            <p:cNvSpPr txBox="1">
              <a:spLocks noChangeArrowheads="1"/>
            </p:cNvSpPr>
            <p:nvPr/>
          </p:nvSpPr>
          <p:spPr bwMode="auto">
            <a:xfrm>
              <a:off x="2700337" y="3357563"/>
              <a:ext cx="576263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1800" dirty="0" smtClean="0"/>
                <a:t>200</a:t>
              </a:r>
              <a:endParaRPr lang="en-US" altLang="ko-KR" sz="1800" dirty="0"/>
            </a:p>
          </p:txBody>
        </p:sp>
        <p:sp>
          <p:nvSpPr>
            <p:cNvPr id="20" name="Text Box 36"/>
            <p:cNvSpPr txBox="1">
              <a:spLocks noChangeArrowheads="1"/>
            </p:cNvSpPr>
            <p:nvPr/>
          </p:nvSpPr>
          <p:spPr bwMode="auto">
            <a:xfrm>
              <a:off x="5003800" y="3357563"/>
              <a:ext cx="576263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1800" dirty="0" smtClean="0"/>
                <a:t>200</a:t>
              </a:r>
              <a:endParaRPr lang="en-US" altLang="ko-KR" sz="1800" dirty="0"/>
            </a:p>
          </p:txBody>
        </p:sp>
        <p:sp>
          <p:nvSpPr>
            <p:cNvPr id="21" name="Text Box 37"/>
            <p:cNvSpPr txBox="1">
              <a:spLocks noChangeArrowheads="1"/>
            </p:cNvSpPr>
            <p:nvPr/>
          </p:nvSpPr>
          <p:spPr bwMode="auto">
            <a:xfrm>
              <a:off x="7235825" y="3357563"/>
              <a:ext cx="576263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1800" dirty="0" smtClean="0"/>
                <a:t>200</a:t>
              </a:r>
              <a:endParaRPr lang="en-US" altLang="ko-KR" sz="1800" dirty="0"/>
            </a:p>
          </p:txBody>
        </p:sp>
        <p:sp>
          <p:nvSpPr>
            <p:cNvPr id="22" name="Text Box 38"/>
            <p:cNvSpPr txBox="1">
              <a:spLocks noChangeArrowheads="1"/>
            </p:cNvSpPr>
            <p:nvPr/>
          </p:nvSpPr>
          <p:spPr bwMode="auto">
            <a:xfrm>
              <a:off x="2339975" y="4437063"/>
              <a:ext cx="576263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1800" dirty="0" smtClean="0"/>
                <a:t>195</a:t>
              </a:r>
              <a:endParaRPr lang="en-US" altLang="ko-KR" sz="1800" dirty="0"/>
            </a:p>
          </p:txBody>
        </p:sp>
        <p:sp>
          <p:nvSpPr>
            <p:cNvPr id="23" name="Text Box 39"/>
            <p:cNvSpPr txBox="1">
              <a:spLocks noChangeArrowheads="1"/>
            </p:cNvSpPr>
            <p:nvPr/>
          </p:nvSpPr>
          <p:spPr bwMode="auto">
            <a:xfrm>
              <a:off x="4572000" y="4437063"/>
              <a:ext cx="576263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1800" dirty="0" smtClean="0"/>
                <a:t>195</a:t>
              </a:r>
              <a:endParaRPr lang="en-US" altLang="ko-KR" sz="1800" dirty="0"/>
            </a:p>
          </p:txBody>
        </p:sp>
        <p:sp>
          <p:nvSpPr>
            <p:cNvPr id="24" name="Text Box 40"/>
            <p:cNvSpPr txBox="1">
              <a:spLocks noChangeArrowheads="1"/>
            </p:cNvSpPr>
            <p:nvPr/>
          </p:nvSpPr>
          <p:spPr bwMode="auto">
            <a:xfrm>
              <a:off x="6804025" y="4437063"/>
              <a:ext cx="576263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1800" dirty="0" smtClean="0"/>
                <a:t>195</a:t>
              </a:r>
              <a:endParaRPr lang="en-US" altLang="ko-KR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308013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기각역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두 가지 오류 중에서 제</a:t>
            </a:r>
            <a:r>
              <a:rPr lang="en-US" altLang="ko-KR" dirty="0"/>
              <a:t>1</a:t>
            </a:r>
            <a:r>
              <a:rPr lang="ko-KR" altLang="en-US" dirty="0"/>
              <a:t>종 </a:t>
            </a:r>
            <a:r>
              <a:rPr lang="ko-KR" altLang="en-US" dirty="0" smtClean="0"/>
              <a:t>오류가 </a:t>
            </a:r>
            <a:r>
              <a:rPr lang="ko-KR" altLang="en-US" dirty="0"/>
              <a:t>제</a:t>
            </a:r>
            <a:r>
              <a:rPr lang="en-US" altLang="ko-KR" dirty="0"/>
              <a:t>2</a:t>
            </a:r>
            <a:r>
              <a:rPr lang="ko-KR" altLang="en-US" dirty="0"/>
              <a:t>종 오류보다 심각하다</a:t>
            </a:r>
            <a:r>
              <a:rPr lang="en-US" altLang="ko-KR" dirty="0"/>
              <a:t>. (why</a:t>
            </a:r>
            <a:r>
              <a:rPr lang="en-US" altLang="ko-KR" dirty="0" smtClean="0"/>
              <a:t>?)</a:t>
            </a:r>
          </a:p>
          <a:p>
            <a:pPr lvl="1"/>
            <a:r>
              <a:rPr lang="ko-KR" altLang="en-US" dirty="0" smtClean="0"/>
              <a:t>일반적으로 </a:t>
            </a:r>
            <a:r>
              <a:rPr lang="ko-KR" altLang="en-US" dirty="0" err="1" smtClean="0"/>
              <a:t>귀무가설은</a:t>
            </a:r>
            <a:r>
              <a:rPr lang="ko-KR" altLang="en-US" dirty="0" smtClean="0"/>
              <a:t> 기존의 믿음을 나타내는 가설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대립가설은 자료분석을 통하여 주장하고자 하는 새로운 믿음을 나타내는 가설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제</a:t>
            </a:r>
            <a:r>
              <a:rPr lang="en-US" altLang="ko-KR" dirty="0" smtClean="0"/>
              <a:t>1</a:t>
            </a:r>
            <a:r>
              <a:rPr lang="ko-KR" altLang="en-US" dirty="0" smtClean="0"/>
              <a:t>종 오류는 </a:t>
            </a:r>
            <a:r>
              <a:rPr lang="ko-KR" altLang="en-US" dirty="0" err="1" smtClean="0"/>
              <a:t>귀무가설이</a:t>
            </a:r>
            <a:r>
              <a:rPr lang="ko-KR" altLang="en-US" dirty="0" smtClean="0"/>
              <a:t> 참일 때</a:t>
            </a:r>
            <a:r>
              <a:rPr lang="en-US" altLang="ko-KR" dirty="0"/>
              <a:t> </a:t>
            </a:r>
            <a:r>
              <a:rPr lang="ko-KR" altLang="en-US" dirty="0" err="1" smtClean="0"/>
              <a:t>귀무가설을</a:t>
            </a:r>
            <a:r>
              <a:rPr lang="ko-KR" altLang="en-US" dirty="0" smtClean="0"/>
              <a:t> 기각하는 오류로써</a:t>
            </a:r>
            <a:r>
              <a:rPr lang="en-US" altLang="ko-KR" dirty="0" smtClean="0"/>
              <a:t>,</a:t>
            </a:r>
            <a:r>
              <a:rPr lang="ko-KR" altLang="en-US" dirty="0" smtClean="0"/>
              <a:t> 이는 기존의 믿음이 사실인데도 불구하고 이를 버리고 올바르지 않은 새로운 믿음을 받아들이는 오류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제</a:t>
            </a:r>
            <a:r>
              <a:rPr lang="en-US" altLang="ko-KR" dirty="0"/>
              <a:t>2</a:t>
            </a:r>
            <a:r>
              <a:rPr lang="ko-KR" altLang="en-US" dirty="0" smtClean="0"/>
              <a:t>종 </a:t>
            </a:r>
            <a:r>
              <a:rPr lang="ko-KR" altLang="en-US" dirty="0"/>
              <a:t>오류는 </a:t>
            </a:r>
            <a:r>
              <a:rPr lang="ko-KR" altLang="en-US" dirty="0" smtClean="0"/>
              <a:t>대</a:t>
            </a:r>
            <a:r>
              <a:rPr lang="ko-KR" altLang="en-US" dirty="0"/>
              <a:t>립</a:t>
            </a:r>
            <a:r>
              <a:rPr lang="ko-KR" altLang="en-US" dirty="0" smtClean="0"/>
              <a:t>가설이 </a:t>
            </a:r>
            <a:r>
              <a:rPr lang="ko-KR" altLang="en-US" dirty="0"/>
              <a:t>참일 때</a:t>
            </a:r>
            <a:r>
              <a:rPr lang="en-US" altLang="ko-KR" dirty="0"/>
              <a:t> </a:t>
            </a:r>
            <a:r>
              <a:rPr lang="ko-KR" altLang="en-US" dirty="0" err="1"/>
              <a:t>귀무가설을</a:t>
            </a:r>
            <a:r>
              <a:rPr lang="ko-KR" altLang="en-US" dirty="0"/>
              <a:t> </a:t>
            </a:r>
            <a:r>
              <a:rPr lang="ko-KR" altLang="en-US" dirty="0" smtClean="0"/>
              <a:t>기각하지 못하는 </a:t>
            </a:r>
            <a:r>
              <a:rPr lang="ko-KR" altLang="en-US" dirty="0"/>
              <a:t>오류로써</a:t>
            </a:r>
            <a:r>
              <a:rPr lang="en-US" altLang="ko-KR" dirty="0"/>
              <a:t>,</a:t>
            </a:r>
            <a:r>
              <a:rPr lang="ko-KR" altLang="en-US" dirty="0"/>
              <a:t> 이는 </a:t>
            </a:r>
            <a:r>
              <a:rPr lang="ko-KR" altLang="en-US" dirty="0" smtClean="0"/>
              <a:t>새로운 </a:t>
            </a:r>
            <a:r>
              <a:rPr lang="ko-KR" altLang="en-US" dirty="0"/>
              <a:t>믿음이 사실인데도 불구하고 </a:t>
            </a:r>
            <a:r>
              <a:rPr lang="ko-KR" altLang="en-US" dirty="0" smtClean="0"/>
              <a:t> 기존의 </a:t>
            </a:r>
            <a:r>
              <a:rPr lang="ko-KR" altLang="en-US" dirty="0"/>
              <a:t>믿음을 </a:t>
            </a:r>
            <a:r>
              <a:rPr lang="ko-KR" altLang="en-US" dirty="0" smtClean="0"/>
              <a:t>고수하</a:t>
            </a:r>
            <a:r>
              <a:rPr lang="ko-KR" altLang="en-US" dirty="0"/>
              <a:t>는</a:t>
            </a:r>
            <a:r>
              <a:rPr lang="ko-KR" altLang="en-US" dirty="0" smtClean="0"/>
              <a:t> </a:t>
            </a:r>
            <a:r>
              <a:rPr lang="ko-KR" altLang="en-US" dirty="0"/>
              <a:t>오류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콜레스테롤 캠페인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제</a:t>
            </a:r>
            <a:r>
              <a:rPr lang="en-US" altLang="ko-KR" dirty="0" smtClean="0"/>
              <a:t>1</a:t>
            </a:r>
            <a:r>
              <a:rPr lang="ko-KR" altLang="en-US" dirty="0" smtClean="0"/>
              <a:t>종 오류</a:t>
            </a:r>
            <a:r>
              <a:rPr lang="en-US" altLang="ko-KR" dirty="0" smtClean="0"/>
              <a:t>: </a:t>
            </a:r>
            <a:r>
              <a:rPr lang="ko-KR" altLang="en-US" dirty="0" smtClean="0"/>
              <a:t>캠페인이 효과가 없는데도 효과가 있다고 판단하는 오류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제</a:t>
            </a:r>
            <a:r>
              <a:rPr lang="en-US" altLang="ko-KR" dirty="0" smtClean="0"/>
              <a:t>2</a:t>
            </a:r>
            <a:r>
              <a:rPr lang="ko-KR" altLang="en-US" dirty="0" smtClean="0"/>
              <a:t>종 오류</a:t>
            </a:r>
            <a:r>
              <a:rPr lang="en-US" altLang="ko-KR" dirty="0" smtClean="0"/>
              <a:t>: </a:t>
            </a:r>
            <a:r>
              <a:rPr lang="ko-KR" altLang="en-US" dirty="0"/>
              <a:t>캠페인이 효과가 </a:t>
            </a:r>
            <a:r>
              <a:rPr lang="ko-KR" altLang="en-US" dirty="0" smtClean="0"/>
              <a:t>있는데도 </a:t>
            </a:r>
            <a:r>
              <a:rPr lang="ko-KR" altLang="en-US" dirty="0"/>
              <a:t>효과가 </a:t>
            </a:r>
            <a:r>
              <a:rPr lang="ko-KR" altLang="en-US" dirty="0" smtClean="0"/>
              <a:t>없다고 </a:t>
            </a:r>
            <a:r>
              <a:rPr lang="ko-KR" altLang="en-US" dirty="0"/>
              <a:t>판단하는 오류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7925D7-1F1C-41CE-88BA-A6C6073CF281}" type="slidenum">
              <a:rPr lang="ko-KR" altLang="en-US" smtClean="0"/>
              <a:pPr>
                <a:defRPr/>
              </a:pPr>
              <a:t>31</a:t>
            </a:fld>
            <a:endParaRPr lang="en-US" altLang="ko-KR" b="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03510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기각역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 smtClean="0"/>
                  <a:t>두 가지 오류 중에서 제</a:t>
                </a:r>
                <a:r>
                  <a:rPr lang="en-US" altLang="ko-KR" dirty="0"/>
                  <a:t>1</a:t>
                </a:r>
                <a:r>
                  <a:rPr lang="ko-KR" altLang="en-US" dirty="0"/>
                  <a:t>종 오류가 제</a:t>
                </a:r>
                <a:r>
                  <a:rPr lang="en-US" altLang="ko-KR" dirty="0"/>
                  <a:t>2</a:t>
                </a:r>
                <a:r>
                  <a:rPr lang="ko-KR" altLang="en-US" dirty="0"/>
                  <a:t>종 오류보다 </a:t>
                </a:r>
                <a:r>
                  <a:rPr lang="ko-KR" altLang="en-US" dirty="0" smtClean="0"/>
                  <a:t>심각하므로 </a:t>
                </a:r>
                <a:r>
                  <a:rPr lang="ko-KR" altLang="en-US" dirty="0" err="1" smtClean="0"/>
                  <a:t>기각역을</a:t>
                </a:r>
                <a:r>
                  <a:rPr lang="ko-KR" altLang="en-US" dirty="0" smtClean="0"/>
                  <a:t> 정할 때</a:t>
                </a:r>
                <a:r>
                  <a:rPr lang="en-US" altLang="ko-KR" dirty="0" smtClean="0"/>
                  <a:t>, </a:t>
                </a:r>
                <a:r>
                  <a:rPr lang="ko-KR" altLang="en-US" dirty="0" smtClean="0"/>
                  <a:t>두 가지 오류 중에서 먼저 제</a:t>
                </a:r>
                <a:r>
                  <a:rPr lang="en-US" altLang="ko-KR" dirty="0" smtClean="0"/>
                  <a:t>1</a:t>
                </a:r>
                <a:r>
                  <a:rPr lang="ko-KR" altLang="en-US" dirty="0" smtClean="0"/>
                  <a:t>종 오류를 범할 확률이 작도록 </a:t>
                </a:r>
                <a:r>
                  <a:rPr lang="ko-KR" altLang="en-US" dirty="0" err="1" smtClean="0"/>
                  <a:t>기각역을</a:t>
                </a:r>
                <a:r>
                  <a:rPr lang="ko-KR" altLang="en-US" dirty="0" smtClean="0"/>
                  <a:t> 정한다</a:t>
                </a:r>
                <a:r>
                  <a:rPr lang="en-US" altLang="ko-KR" dirty="0" smtClean="0"/>
                  <a:t>.</a:t>
                </a:r>
              </a:p>
              <a:p>
                <a:endParaRPr lang="en-US" altLang="ko-KR" dirty="0"/>
              </a:p>
              <a:p>
                <a:r>
                  <a:rPr lang="ko-KR" altLang="en-US" dirty="0" smtClean="0"/>
                  <a:t>먼저 제</a:t>
                </a:r>
                <a:r>
                  <a:rPr lang="en-US" altLang="ko-KR" dirty="0" smtClean="0"/>
                  <a:t>1</a:t>
                </a:r>
                <a:r>
                  <a:rPr lang="ko-KR" altLang="en-US" dirty="0" smtClean="0"/>
                  <a:t>종 오류를 범할 확률이 일정한 수준 이하로 하는 </a:t>
                </a:r>
                <a:r>
                  <a:rPr lang="ko-KR" altLang="en-US" dirty="0" err="1" smtClean="0"/>
                  <a:t>검정법</a:t>
                </a:r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(</a:t>
                </a:r>
                <a:r>
                  <a:rPr lang="ko-KR" altLang="en-US" dirty="0" err="1" smtClean="0"/>
                  <a:t>기각역</a:t>
                </a:r>
                <a:r>
                  <a:rPr lang="en-US" altLang="ko-KR" dirty="0" smtClean="0"/>
                  <a:t>)</a:t>
                </a:r>
                <a:r>
                  <a:rPr lang="ko-KR" altLang="en-US" dirty="0" smtClean="0"/>
                  <a:t> 중에서 제</a:t>
                </a:r>
                <a:r>
                  <a:rPr lang="en-US" altLang="ko-KR" dirty="0" smtClean="0"/>
                  <a:t>2</a:t>
                </a:r>
                <a:r>
                  <a:rPr lang="ko-KR" altLang="en-US" dirty="0" smtClean="0"/>
                  <a:t>종 오류를 범할 확률을 </a:t>
                </a:r>
                <a:r>
                  <a:rPr lang="ko-KR" altLang="en-US" dirty="0" err="1" smtClean="0"/>
                  <a:t>작게하는</a:t>
                </a:r>
                <a:r>
                  <a:rPr lang="ko-KR" altLang="en-US" dirty="0" smtClean="0"/>
                  <a:t> </a:t>
                </a:r>
                <a:r>
                  <a:rPr lang="ko-KR" altLang="en-US" dirty="0" err="1" smtClean="0"/>
                  <a:t>기각역을</a:t>
                </a:r>
                <a:r>
                  <a:rPr lang="ko-KR" altLang="en-US" dirty="0" smtClean="0"/>
                  <a:t> 선택한다</a:t>
                </a:r>
                <a:r>
                  <a:rPr lang="en-US" altLang="ko-KR" dirty="0" smtClean="0"/>
                  <a:t>.</a:t>
                </a:r>
              </a:p>
              <a:p>
                <a:endParaRPr lang="en-US" altLang="ko-KR" dirty="0"/>
              </a:p>
              <a:p>
                <a:r>
                  <a:rPr lang="ko-KR" altLang="en-US" dirty="0" smtClean="0"/>
                  <a:t>예</a:t>
                </a:r>
                <a:r>
                  <a:rPr lang="en-US" altLang="ko-KR" dirty="0" smtClean="0"/>
                  <a:t>) </a:t>
                </a:r>
                <a:r>
                  <a:rPr lang="ko-KR" altLang="en-US" dirty="0"/>
                  <a:t>콜레스테롤 </a:t>
                </a:r>
                <a:r>
                  <a:rPr lang="ko-KR" altLang="en-US" dirty="0" smtClean="0"/>
                  <a:t>캠페인</a:t>
                </a:r>
                <a:endParaRPr lang="en-US" altLang="ko-KR" dirty="0" smtClean="0"/>
              </a:p>
              <a:p>
                <a:pPr lvl="1"/>
                <a:r>
                  <a:rPr lang="ko-KR" altLang="en-US" dirty="0" smtClean="0"/>
                  <a:t>제</a:t>
                </a:r>
                <a:r>
                  <a:rPr lang="en-US" altLang="ko-KR" dirty="0" smtClean="0"/>
                  <a:t>1</a:t>
                </a:r>
                <a:r>
                  <a:rPr lang="ko-KR" altLang="en-US" dirty="0" smtClean="0"/>
                  <a:t>종 오류를 범할 확률이 </a:t>
                </a:r>
                <a:r>
                  <a:rPr lang="en-US" altLang="ko-KR" dirty="0" smtClean="0"/>
                  <a:t>0.05</a:t>
                </a:r>
                <a:r>
                  <a:rPr lang="ko-KR" altLang="en-US" dirty="0" smtClean="0"/>
                  <a:t>이하가 되기를 원할 때</a:t>
                </a:r>
                <a:r>
                  <a:rPr lang="en-US" altLang="ko-KR" dirty="0" smtClean="0"/>
                  <a:t>, </a:t>
                </a:r>
                <a:r>
                  <a:rPr lang="ko-KR" altLang="en-US" dirty="0" smtClean="0"/>
                  <a:t>이를 만족하는 </a:t>
                </a:r>
                <a:r>
                  <a:rPr lang="ko-KR" altLang="en-US" dirty="0" err="1" smtClean="0"/>
                  <a:t>기각역은</a:t>
                </a:r>
                <a:r>
                  <a:rPr lang="ko-KR" altLang="en-US" dirty="0" smtClean="0"/>
                  <a:t> 많다</a:t>
                </a:r>
                <a:r>
                  <a:rPr lang="en-US" altLang="ko-KR" dirty="0" smtClean="0"/>
                  <a:t>.</a:t>
                </a:r>
                <a:br>
                  <a:rPr lang="en-US" altLang="ko-KR" dirty="0" smtClean="0"/>
                </a:br>
                <a:r>
                  <a:rPr lang="en-US" altLang="ko-KR" dirty="0" smtClean="0"/>
                  <a:t>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40</m:t>
                            </m:r>
                          </m:e>
                        </m:rad>
                        <m:r>
                          <a:rPr lang="en-US" altLang="ko-KR" i="1">
                            <a:latin typeface="Cambria Math"/>
                          </a:rPr>
                          <m:t>(</m:t>
                        </m:r>
                        <m:bar>
                          <m:barPr>
                            <m:pos m:val="top"/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bar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𝑋</m:t>
                            </m:r>
                          </m:e>
                        </m:bar>
                        <m:r>
                          <a:rPr lang="en-US" altLang="ko-KR" i="1">
                            <a:latin typeface="Cambria Math"/>
                          </a:rPr>
                          <m:t>−200)</m:t>
                        </m:r>
                      </m:num>
                      <m:den>
                        <m:r>
                          <a:rPr lang="en-US" altLang="ko-KR" i="1">
                            <a:latin typeface="Cambria Math"/>
                          </a:rPr>
                          <m:t>24</m:t>
                        </m:r>
                      </m:den>
                    </m:f>
                    <m:r>
                      <a:rPr lang="en-US" altLang="ko-KR" i="1" smtClean="0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−1.645</m:t>
                    </m:r>
                  </m:oMath>
                </a14:m>
                <a:r>
                  <a:rPr lang="en-US" altLang="ko-KR" dirty="0" smtClean="0"/>
                  <a:t>, or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40</m:t>
                            </m:r>
                          </m:e>
                        </m:rad>
                        <m:r>
                          <a:rPr lang="en-US" altLang="ko-KR" i="1">
                            <a:latin typeface="Cambria Math"/>
                          </a:rPr>
                          <m:t>(</m:t>
                        </m:r>
                        <m:bar>
                          <m:barPr>
                            <m:pos m:val="top"/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bar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𝑋</m:t>
                            </m:r>
                          </m:e>
                        </m:bar>
                        <m:r>
                          <a:rPr lang="en-US" altLang="ko-KR" i="1">
                            <a:latin typeface="Cambria Math"/>
                          </a:rPr>
                          <m:t>−200)</m:t>
                        </m:r>
                      </m:num>
                      <m:den>
                        <m:r>
                          <a:rPr lang="en-US" altLang="ko-KR" i="1">
                            <a:latin typeface="Cambria Math"/>
                          </a:rPr>
                          <m:t>24</m:t>
                        </m:r>
                      </m:den>
                    </m:f>
                    <m:r>
                      <a:rPr lang="en-US" altLang="ko-KR" i="1" smtClean="0">
                        <a:latin typeface="Cambria Math"/>
                        <a:ea typeface="Cambria Math"/>
                      </a:rPr>
                      <m:t>≥</m:t>
                    </m:r>
                    <m:r>
                      <a:rPr lang="en-US" altLang="ko-KR" i="1">
                        <a:latin typeface="Cambria Math"/>
                        <a:ea typeface="Cambria Math"/>
                      </a:rPr>
                      <m:t>1.645</m:t>
                    </m:r>
                  </m:oMath>
                </a14:m>
                <a:endParaRPr lang="en-US" altLang="ko-KR" dirty="0" smtClean="0"/>
              </a:p>
              <a:p>
                <a:pPr lvl="1"/>
                <a:r>
                  <a:rPr lang="ko-KR" altLang="en-US" dirty="0" smtClean="0"/>
                  <a:t>이 중에서 </a:t>
                </a:r>
                <a:r>
                  <a:rPr lang="ko-KR" altLang="en-US" dirty="0" err="1" smtClean="0"/>
                  <a:t>기각역을</a:t>
                </a:r>
                <a:r>
                  <a:rPr lang="ko-KR" altLang="en-US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40</m:t>
                            </m:r>
                          </m:e>
                        </m:rad>
                        <m:r>
                          <a:rPr lang="en-US" altLang="ko-KR" i="1">
                            <a:latin typeface="Cambria Math"/>
                          </a:rPr>
                          <m:t>(</m:t>
                        </m:r>
                        <m:bar>
                          <m:barPr>
                            <m:pos m:val="top"/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bar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𝑋</m:t>
                            </m:r>
                          </m:e>
                        </m:bar>
                        <m:r>
                          <a:rPr lang="en-US" altLang="ko-KR" i="1">
                            <a:latin typeface="Cambria Math"/>
                          </a:rPr>
                          <m:t>−200)</m:t>
                        </m:r>
                      </m:num>
                      <m:den>
                        <m:r>
                          <a:rPr lang="en-US" altLang="ko-KR" i="1">
                            <a:latin typeface="Cambria Math"/>
                          </a:rPr>
                          <m:t>24</m:t>
                        </m:r>
                      </m:den>
                    </m:f>
                    <m:r>
                      <a:rPr lang="en-US" altLang="ko-KR" i="1">
                        <a:latin typeface="Cambria Math"/>
                        <a:ea typeface="Cambria Math"/>
                      </a:rPr>
                      <m:t>≤−1.645</m:t>
                    </m:r>
                  </m:oMath>
                </a14:m>
                <a:r>
                  <a:rPr lang="ko-KR" altLang="en-US" dirty="0" smtClean="0"/>
                  <a:t>로 할 때 </a:t>
                </a:r>
                <a:r>
                  <a:rPr lang="ko-KR" altLang="en-US" dirty="0"/>
                  <a:t>제</a:t>
                </a:r>
                <a:r>
                  <a:rPr lang="en-US" altLang="ko-KR" dirty="0"/>
                  <a:t>2</a:t>
                </a:r>
                <a:r>
                  <a:rPr lang="ko-KR" altLang="en-US" dirty="0"/>
                  <a:t>종 오류를 범할 </a:t>
                </a:r>
                <a:r>
                  <a:rPr lang="ko-KR" altLang="en-US" dirty="0" smtClean="0"/>
                  <a:t>확률이 가장 작아진다</a:t>
                </a:r>
                <a:r>
                  <a:rPr lang="en-US" altLang="ko-KR" dirty="0" smtClean="0"/>
                  <a:t>.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65" t="-1500" b="-2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7925D7-1F1C-41CE-88BA-A6C6073CF281}" type="slidenum">
              <a:rPr lang="ko-KR" altLang="en-US" smtClean="0"/>
              <a:pPr>
                <a:defRPr/>
              </a:pPr>
              <a:t>32</a:t>
            </a:fld>
            <a:endParaRPr lang="en-US" altLang="ko-KR" b="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87094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유의수준</a:t>
            </a:r>
            <a:r>
              <a:rPr lang="en-US" altLang="ko-KR" dirty="0" smtClean="0"/>
              <a:t>(significance level)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 smtClean="0"/>
                  <a:t>귀무가설 하에서 </a:t>
                </a:r>
                <a:r>
                  <a:rPr lang="ko-KR" altLang="en-US" dirty="0" err="1" smtClean="0"/>
                  <a:t>관측값이</a:t>
                </a:r>
                <a:r>
                  <a:rPr lang="ko-KR" altLang="en-US" dirty="0" smtClean="0"/>
                  <a:t> </a:t>
                </a:r>
                <a:r>
                  <a:rPr lang="ko-KR" altLang="en-US" dirty="0" err="1" smtClean="0"/>
                  <a:t>기각역에</a:t>
                </a:r>
                <a:r>
                  <a:rPr lang="ko-KR" altLang="en-US" dirty="0" smtClean="0"/>
                  <a:t> 속할 확률을 유의수준이라 하고</a:t>
                </a:r>
                <a:r>
                  <a:rPr lang="en-US" altLang="ko-KR" dirty="0" smtClean="0"/>
                  <a:t>, </a:t>
                </a:r>
                <a:r>
                  <a:rPr lang="ko-KR" altLang="en-US" dirty="0" smtClean="0"/>
                  <a:t>이를 흔히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/>
                      </a:rPr>
                      <m:t>𝛼</m:t>
                    </m:r>
                  </m:oMath>
                </a14:m>
                <a:r>
                  <a:rPr lang="ko-KR" altLang="en-US" dirty="0" smtClean="0"/>
                  <a:t>로 나타낸다</a:t>
                </a:r>
                <a:r>
                  <a:rPr lang="en-US" altLang="ko-KR" dirty="0" smtClean="0"/>
                  <a:t>. </a:t>
                </a:r>
                <a:r>
                  <a:rPr lang="ko-KR" altLang="en-US" dirty="0" smtClean="0"/>
                  <a:t>즉</a:t>
                </a:r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:endParaRPr lang="en-US" altLang="ko-KR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/>
                        </a:rPr>
                        <m:t>𝛼</m:t>
                      </m:r>
                      <m:r>
                        <a:rPr lang="en-US" altLang="ko-KR" b="0" i="1" smtClean="0">
                          <a:latin typeface="Cambria Math"/>
                        </a:rPr>
                        <m:t>=</m:t>
                      </m:r>
                      <m:r>
                        <a:rPr lang="en-US" altLang="ko-KR" i="1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altLang="ko-KR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ko-KR" altLang="en-US" i="1">
                              <a:latin typeface="Cambria Math"/>
                            </a:rPr>
                            <m:t>관측값</m:t>
                          </m:r>
                          <m:r>
                            <a:rPr lang="en-US" altLang="ko-KR" i="1">
                              <a:latin typeface="Cambria Math"/>
                            </a:rPr>
                            <m:t> </m:t>
                          </m:r>
                          <m:r>
                            <a:rPr lang="en-US" altLang="ko-KR" i="1">
                              <a:latin typeface="Cambria Math"/>
                              <a:ea typeface="Cambria Math"/>
                            </a:rPr>
                            <m:t>∈</m:t>
                          </m:r>
                          <m:r>
                            <a:rPr lang="en-US" altLang="ko-KR" i="1">
                              <a:latin typeface="Cambria Math"/>
                              <a:ea typeface="Cambria Math"/>
                            </a:rPr>
                            <m:t>𝑅</m:t>
                          </m:r>
                        </m:e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/>
                                  <a:ea typeface="Cambria Math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:endParaRPr lang="en-US" altLang="ko-KR" dirty="0"/>
              </a:p>
              <a:p>
                <a:r>
                  <a:rPr lang="ko-KR" altLang="en-US" dirty="0" err="1" smtClean="0"/>
                  <a:t>기각역이</a:t>
                </a:r>
                <a:r>
                  <a:rPr lang="ko-KR" altLang="en-US" dirty="0" smtClean="0"/>
                  <a:t> 주어지면 유의수준이 결정되고</a:t>
                </a:r>
                <a:r>
                  <a:rPr lang="en-US" altLang="ko-KR" dirty="0" smtClean="0"/>
                  <a:t>, </a:t>
                </a:r>
                <a:r>
                  <a:rPr lang="ko-KR" altLang="en-US" dirty="0" smtClean="0"/>
                  <a:t>유의수준이 주어지면 제</a:t>
                </a:r>
                <a:r>
                  <a:rPr lang="en-US" altLang="ko-KR" dirty="0" smtClean="0"/>
                  <a:t>1</a:t>
                </a:r>
                <a:r>
                  <a:rPr lang="ko-KR" altLang="en-US" dirty="0" smtClean="0"/>
                  <a:t>종 오류를 범할 확률이 유의수준 이하인 </a:t>
                </a:r>
                <a:r>
                  <a:rPr lang="ko-KR" altLang="en-US" dirty="0"/>
                  <a:t>여러 </a:t>
                </a:r>
                <a:r>
                  <a:rPr lang="ko-KR" altLang="en-US" dirty="0" err="1"/>
                  <a:t>검정법</a:t>
                </a:r>
                <a:r>
                  <a:rPr lang="en-US" altLang="ko-KR" dirty="0"/>
                  <a:t>(</a:t>
                </a:r>
                <a:r>
                  <a:rPr lang="ko-KR" altLang="en-US" dirty="0" err="1"/>
                  <a:t>기각역</a:t>
                </a:r>
                <a:r>
                  <a:rPr lang="en-US" altLang="ko-KR" dirty="0"/>
                  <a:t>) </a:t>
                </a:r>
                <a:r>
                  <a:rPr lang="ko-KR" altLang="en-US" dirty="0"/>
                  <a:t>중에서 </a:t>
                </a:r>
                <a:r>
                  <a:rPr lang="ko-KR" altLang="en-US" dirty="0" smtClean="0"/>
                  <a:t>제</a:t>
                </a:r>
                <a:r>
                  <a:rPr lang="en-US" altLang="ko-KR" dirty="0" smtClean="0"/>
                  <a:t>2</a:t>
                </a:r>
                <a:r>
                  <a:rPr lang="ko-KR" altLang="en-US" dirty="0" smtClean="0"/>
                  <a:t>종 오류를 범할 확률을 가장 작게 하는 </a:t>
                </a:r>
                <a:r>
                  <a:rPr lang="ko-KR" altLang="en-US" dirty="0" err="1" smtClean="0"/>
                  <a:t>기각역이</a:t>
                </a:r>
                <a:r>
                  <a:rPr lang="ko-KR" altLang="en-US" dirty="0" smtClean="0"/>
                  <a:t> 정해진다</a:t>
                </a:r>
                <a:r>
                  <a:rPr lang="en-US" altLang="ko-KR" dirty="0" smtClean="0"/>
                  <a:t>.</a:t>
                </a:r>
              </a:p>
              <a:p>
                <a:endParaRPr lang="en-US" altLang="ko-KR" dirty="0"/>
              </a:p>
              <a:p>
                <a:endParaRPr lang="en-US" altLang="ko-KR" dirty="0" smtClean="0"/>
              </a:p>
              <a:p>
                <a:endParaRPr lang="en-US" altLang="ko-KR" dirty="0"/>
              </a:p>
              <a:p>
                <a:r>
                  <a:rPr lang="ko-KR" altLang="en-US" dirty="0" smtClean="0"/>
                  <a:t>흔히 사용되는 유의수준</a:t>
                </a:r>
                <a:r>
                  <a:rPr lang="en-US" altLang="ko-KR" dirty="0" smtClean="0"/>
                  <a:t>:</a:t>
                </a:r>
                <a:r>
                  <a:rPr lang="ko-KR" altLang="en-US" dirty="0" smtClean="0"/>
                  <a:t>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/>
                      </a:rPr>
                      <m:t>𝛼</m:t>
                    </m:r>
                    <m:r>
                      <a:rPr lang="en-US" altLang="ko-KR" b="0" i="1" smtClean="0">
                        <a:latin typeface="Cambria Math"/>
                      </a:rPr>
                      <m:t>=0.01, 0.05 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65" t="-1500" r="-209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7925D7-1F1C-41CE-88BA-A6C6073CF281}" type="slidenum">
              <a:rPr lang="ko-KR" altLang="en-US" smtClean="0"/>
              <a:pPr>
                <a:defRPr/>
              </a:pPr>
              <a:t>33</a:t>
            </a:fld>
            <a:endParaRPr lang="en-US" altLang="ko-KR" b="0" dirty="0"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514600" y="4157808"/>
                <a:ext cx="2590800" cy="4903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000" dirty="0" smtClean="0">
                    <a:solidFill>
                      <a:srgbClr val="FF0000"/>
                    </a:solidFill>
                    <a:latin typeface="함초롬돋움" pitchFamily="18" charset="-127"/>
                    <a:ea typeface="함초롬돋움" pitchFamily="18" charset="-127"/>
                    <a:cs typeface="함초롬돋움" pitchFamily="18" charset="-127"/>
                  </a:rPr>
                  <a:t>기각역  </a:t>
                </a:r>
                <a14:m>
                  <m:oMath xmlns:m="http://schemas.openxmlformats.org/officeDocument/2006/math">
                    <m:groupChr>
                      <m:groupChrPr>
                        <m:chr m:val="⇔"/>
                        <m:pos m:val="top"/>
                        <m:ctrlPr>
                          <a:rPr lang="ko-KR" altLang="en-US" sz="2000" i="1" smtClean="0">
                            <a:solidFill>
                              <a:srgbClr val="FF0000"/>
                            </a:solidFill>
                            <a:latin typeface="Cambria Math"/>
                            <a:ea typeface="함초롬돋움" pitchFamily="18" charset="-127"/>
                            <a:cs typeface="함초롬돋움" pitchFamily="18" charset="-127"/>
                          </a:rPr>
                        </m:ctrlPr>
                      </m:groupChrPr>
                      <m:e/>
                    </m:groupChr>
                  </m:oMath>
                </a14:m>
                <a:r>
                  <a:rPr lang="ko-KR" altLang="en-US" sz="2000" dirty="0" smtClean="0">
                    <a:solidFill>
                      <a:srgbClr val="FF0000"/>
                    </a:solidFill>
                    <a:latin typeface="함초롬돋움" pitchFamily="18" charset="-127"/>
                    <a:ea typeface="함초롬돋움" pitchFamily="18" charset="-127"/>
                    <a:cs typeface="함초롬돋움" pitchFamily="18" charset="-127"/>
                  </a:rPr>
                  <a:t>  유의수준</a:t>
                </a:r>
                <a:endParaRPr lang="ko-KR" altLang="en-US" sz="2000" dirty="0">
                  <a:solidFill>
                    <a:srgbClr val="FF0000"/>
                  </a:solidFill>
                  <a:latin typeface="함초롬돋움" pitchFamily="18" charset="-127"/>
                  <a:ea typeface="함초롬돋움" pitchFamily="18" charset="-127"/>
                  <a:cs typeface="함초롬돋움" pitchFamily="18" charset="-127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600" y="4157808"/>
                <a:ext cx="2590800" cy="490391"/>
              </a:xfrm>
              <a:prstGeom prst="rect">
                <a:avLst/>
              </a:prstGeom>
              <a:blipFill rotWithShape="1">
                <a:blip r:embed="rId3"/>
                <a:stretch>
                  <a:fillRect l="-2588" t="-35000" b="-5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51647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유의수준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 smtClean="0"/>
                  <a:t>예</a:t>
                </a:r>
                <a:r>
                  <a:rPr lang="en-US" altLang="ko-KR" dirty="0" smtClean="0"/>
                  <a:t>) </a:t>
                </a:r>
                <a:r>
                  <a:rPr lang="ko-KR" altLang="en-US" dirty="0" smtClean="0"/>
                  <a:t>콜레스테롤 캠페인</a:t>
                </a:r>
                <a:endParaRPr lang="en-US" altLang="ko-KR" dirty="0" smtClean="0"/>
              </a:p>
              <a:p>
                <a:pPr lvl="1"/>
                <a:r>
                  <a:rPr lang="ko-KR" altLang="en-US" dirty="0" smtClean="0"/>
                  <a:t>유의수준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/>
                      </a:rPr>
                      <m:t>𝛼</m:t>
                    </m:r>
                    <m:r>
                      <a:rPr lang="en-US" altLang="ko-KR" b="0" i="1" smtClean="0">
                        <a:latin typeface="Cambria Math"/>
                      </a:rPr>
                      <m:t>=0.05</m:t>
                    </m:r>
                  </m:oMath>
                </a14:m>
                <a:r>
                  <a:rPr lang="ko-KR" altLang="en-US" dirty="0" smtClean="0"/>
                  <a:t>에서 </a:t>
                </a:r>
                <a:r>
                  <a:rPr lang="ko-KR" altLang="en-US" dirty="0" err="1" smtClean="0"/>
                  <a:t>기각역은</a:t>
                </a:r>
                <a:r>
                  <a:rPr lang="en-US" altLang="ko-KR" dirty="0" smtClean="0"/>
                  <a:t>?</a:t>
                </a:r>
                <a:br>
                  <a:rPr lang="en-US" altLang="ko-KR" dirty="0" smtClean="0"/>
                </a:br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𝑃</m:t>
                    </m:r>
                    <m:r>
                      <a:rPr lang="en-US" altLang="ko-KR" i="1">
                        <a:latin typeface="Cambria Math"/>
                      </a:rPr>
                      <m:t>(</m:t>
                    </m:r>
                    <m:bar>
                      <m:barPr>
                        <m:pos m:val="top"/>
                        <m:ctrlPr>
                          <a:rPr lang="en-US" altLang="ko-KR" i="1">
                            <a:latin typeface="Cambria Math"/>
                          </a:rPr>
                        </m:ctrlPr>
                      </m:barPr>
                      <m:e>
                        <m:r>
                          <a:rPr lang="en-US" altLang="ko-KR" i="1">
                            <a:latin typeface="Cambria Math"/>
                          </a:rPr>
                          <m:t>𝑋</m:t>
                        </m:r>
                      </m:e>
                    </m:bar>
                    <m:r>
                      <a:rPr lang="en-US" altLang="ko-KR" i="1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altLang="ko-KR" i="1">
                        <a:latin typeface="Cambria Math"/>
                        <a:ea typeface="Cambria Math"/>
                      </a:rPr>
                      <m:t>𝑐</m:t>
                    </m:r>
                  </m:oMath>
                </a14:m>
                <a:r>
                  <a:rPr lang="en-US" altLang="ko-KR" dirty="0"/>
                  <a:t>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 dirty="0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altLang="ko-KR" i="1" dirty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altLang="ko-KR" i="1" dirty="0">
                        <a:latin typeface="Cambria Math"/>
                      </a:rPr>
                      <m:t>)</m:t>
                    </m:r>
                    <m:r>
                      <a:rPr lang="en-US" altLang="ko-KR" b="0" i="1" dirty="0" smtClean="0">
                        <a:latin typeface="Cambria Math"/>
                      </a:rPr>
                      <m:t>=0.05</m:t>
                    </m:r>
                  </m:oMath>
                </a14:m>
                <a:r>
                  <a:rPr lang="en-US" altLang="ko-KR" b="0" dirty="0" smtClean="0"/>
                  <a:t/>
                </a:r>
                <a:br>
                  <a:rPr lang="en-US" altLang="ko-KR" b="0" dirty="0" smtClean="0"/>
                </a:br>
                <a:r>
                  <a:rPr lang="en-US" altLang="ko-KR" b="0" dirty="0" smtClean="0"/>
                  <a:t>   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/>
                        <a:ea typeface="Cambria Math"/>
                      </a:rPr>
                      <m:t>→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altLang="ko-KR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fPr>
                          <m:num>
                            <m:rad>
                              <m:radPr>
                                <m:degHide m:val="on"/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ko-KR" i="1">
                                    <a:latin typeface="Cambria Math"/>
                                  </a:rPr>
                                  <m:t>40</m:t>
                                </m:r>
                              </m:e>
                            </m:rad>
                            <m:r>
                              <a:rPr lang="en-US" altLang="ko-KR" i="1">
                                <a:latin typeface="Cambria Math"/>
                              </a:rPr>
                              <m:t>(</m:t>
                            </m:r>
                            <m:bar>
                              <m:barPr>
                                <m:pos m:val="top"/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barPr>
                              <m:e>
                                <m:r>
                                  <a:rPr lang="en-US" altLang="ko-KR" i="1">
                                    <a:latin typeface="Cambria Math"/>
                                  </a:rPr>
                                  <m:t>𝑋</m:t>
                                </m:r>
                              </m:e>
                            </m:bar>
                            <m:r>
                              <a:rPr lang="en-US" altLang="ko-KR" i="1">
                                <a:latin typeface="Cambria Math"/>
                              </a:rPr>
                              <m:t>−200)</m:t>
                            </m:r>
                          </m:num>
                          <m:den>
                            <m:r>
                              <a:rPr lang="en-US" altLang="ko-KR" i="1">
                                <a:latin typeface="Cambria Math"/>
                              </a:rPr>
                              <m:t>24</m:t>
                            </m:r>
                          </m:den>
                        </m:f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≤</m:t>
                        </m:r>
                        <m:f>
                          <m:f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fPr>
                          <m:num>
                            <m:rad>
                              <m:radPr>
                                <m:degHide m:val="on"/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ko-KR" i="1">
                                    <a:latin typeface="Cambria Math"/>
                                  </a:rPr>
                                  <m:t>40</m:t>
                                </m:r>
                              </m:e>
                            </m:rad>
                            <m:d>
                              <m:dPr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/>
                                  </a:rPr>
                                  <m:t>𝑐</m:t>
                                </m:r>
                                <m:r>
                                  <a:rPr lang="en-US" altLang="ko-KR" i="1">
                                    <a:latin typeface="Cambria Math"/>
                                  </a:rPr>
                                  <m:t>−200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ko-KR" i="1">
                                <a:latin typeface="Cambria Math"/>
                              </a:rPr>
                              <m:t>24</m:t>
                            </m:r>
                          </m:den>
                        </m:f>
                        <m:r>
                          <a:rPr lang="en-US" altLang="ko-KR" i="1">
                            <a:latin typeface="Cambria Math"/>
                          </a:rPr>
                          <m:t>|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=0.05</m:t>
                    </m:r>
                  </m:oMath>
                </a14:m>
                <a:r>
                  <a:rPr lang="en-US" altLang="ko-KR" i="1" dirty="0" smtClean="0">
                    <a:latin typeface="Cambria Math"/>
                  </a:rPr>
                  <a:t> </a:t>
                </a:r>
                <a:r>
                  <a:rPr lang="en-US" altLang="ko-KR" i="1" dirty="0">
                    <a:latin typeface="Cambria Math"/>
                  </a:rPr>
                  <a:t/>
                </a:r>
                <a:br>
                  <a:rPr lang="en-US" altLang="ko-KR" i="1" dirty="0">
                    <a:latin typeface="Cambria Math"/>
                  </a:rPr>
                </a:b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i="1" dirty="0">
                        <a:latin typeface="Cambria Math"/>
                      </a:rPr>
                      <m:t>    </m:t>
                    </m:r>
                    <m:r>
                      <a:rPr lang="en-US" altLang="ko-KR" i="1" dirty="0" smtClean="0">
                        <a:latin typeface="Cambria Math"/>
                        <a:ea typeface="Cambria Math"/>
                      </a:rPr>
                      <m:t>→</m:t>
                    </m:r>
                    <m:r>
                      <a:rPr lang="en-US" altLang="ko-KR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/>
                          </a:rPr>
                          <m:t>𝑍</m:t>
                        </m:r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≤</m:t>
                        </m:r>
                        <m:f>
                          <m:f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fPr>
                          <m:num>
                            <m:rad>
                              <m:radPr>
                                <m:degHide m:val="on"/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ko-KR" i="1">
                                    <a:latin typeface="Cambria Math"/>
                                  </a:rPr>
                                  <m:t>40</m:t>
                                </m:r>
                              </m:e>
                            </m:rad>
                            <m:d>
                              <m:dPr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/>
                                  </a:rPr>
                                  <m:t>𝑐</m:t>
                                </m:r>
                                <m:r>
                                  <a:rPr lang="en-US" altLang="ko-KR" i="1">
                                    <a:latin typeface="Cambria Math"/>
                                  </a:rPr>
                                  <m:t>−200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ko-KR" i="1">
                                <a:latin typeface="Cambria Math"/>
                              </a:rPr>
                              <m:t>24</m:t>
                            </m:r>
                          </m:den>
                        </m:f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=0.05</m:t>
                    </m:r>
                  </m:oMath>
                </a14:m>
                <a:r>
                  <a:rPr lang="en-US" altLang="ko-KR" dirty="0" smtClean="0"/>
                  <a:t> </a:t>
                </a:r>
                <a:br>
                  <a:rPr lang="en-US" altLang="ko-KR" dirty="0" smtClean="0"/>
                </a:br>
                <a:r>
                  <a:rPr lang="en-US" altLang="ko-KR" dirty="0" smtClean="0"/>
                  <a:t>    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/>
                        <a:ea typeface="Cambria Math"/>
                      </a:rPr>
                      <m:t>→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 </m:t>
                    </m:r>
                    <m:f>
                      <m:fPr>
                        <m:ctrlPr>
                          <a:rPr lang="en-US" altLang="ko-KR" i="1">
                            <a:latin typeface="Cambria Math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40</m:t>
                            </m:r>
                          </m:e>
                        </m:rad>
                        <m:d>
                          <m:d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𝑐</m:t>
                            </m:r>
                            <m:r>
                              <a:rPr lang="en-US" altLang="ko-KR" i="1">
                                <a:latin typeface="Cambria Math"/>
                              </a:rPr>
                              <m:t>−200</m:t>
                            </m:r>
                          </m:e>
                        </m:d>
                      </m:num>
                      <m:den>
                        <m:r>
                          <a:rPr lang="en-US" altLang="ko-KR" i="1">
                            <a:latin typeface="Cambria Math"/>
                          </a:rPr>
                          <m:t>24</m:t>
                        </m:r>
                      </m:den>
                    </m:f>
                    <m:r>
                      <a:rPr lang="en-US" altLang="ko-KR" b="0" i="0" smtClean="0">
                        <a:latin typeface="Cambria Math"/>
                      </a:rPr>
                      <m:t>=−1.645</m:t>
                    </m:r>
                  </m:oMath>
                </a14:m>
                <a:r>
                  <a:rPr lang="en-US" altLang="ko-KR" dirty="0" smtClean="0"/>
                  <a:t> </a:t>
                </a:r>
                <a:br>
                  <a:rPr lang="en-US" altLang="ko-KR" dirty="0" smtClean="0"/>
                </a:br>
                <a:r>
                  <a:rPr lang="en-US" altLang="ko-KR" dirty="0" smtClean="0"/>
                  <a:t>    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/>
                        <a:ea typeface="Cambria Math"/>
                      </a:rPr>
                      <m:t>→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𝑐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=200−1.645×</m:t>
                    </m:r>
                    <m:f>
                      <m:fPr>
                        <m:ctrlPr>
                          <a:rPr lang="en-US" altLang="ko-KR" b="0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24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  <m:t>40</m:t>
                            </m:r>
                          </m:e>
                        </m:rad>
                      </m:den>
                    </m:f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=193.76</m:t>
                    </m:r>
                  </m:oMath>
                </a14:m>
                <a:r>
                  <a:rPr lang="en-US" altLang="ko-KR" dirty="0" smtClean="0"/>
                  <a:t> </a:t>
                </a:r>
              </a:p>
              <a:p>
                <a:pPr lvl="1"/>
                <a:endParaRPr lang="en-US" altLang="ko-KR" dirty="0"/>
              </a:p>
              <a:p>
                <a:pPr lvl="1"/>
                <a:r>
                  <a:rPr lang="ko-KR" altLang="en-US" dirty="0"/>
                  <a:t>유의수준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/>
                      </a:rPr>
                      <m:t>𝛼</m:t>
                    </m:r>
                    <m:r>
                      <a:rPr lang="en-US" altLang="ko-KR" i="1">
                        <a:latin typeface="Cambria Math"/>
                      </a:rPr>
                      <m:t>=0.05</m:t>
                    </m:r>
                  </m:oMath>
                </a14:m>
                <a:r>
                  <a:rPr lang="ko-KR" altLang="en-US" dirty="0" smtClean="0"/>
                  <a:t>에서 </a:t>
                </a:r>
                <a:r>
                  <a:rPr lang="ko-KR" altLang="en-US" dirty="0" err="1" smtClean="0"/>
                  <a:t>기각역</a:t>
                </a:r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altLang="ko-KR" i="1">
                            <a:latin typeface="Cambria Math"/>
                          </a:rPr>
                        </m:ctrlPr>
                      </m:barPr>
                      <m:e>
                        <m:r>
                          <a:rPr lang="en-US" altLang="ko-KR" i="1">
                            <a:latin typeface="Cambria Math"/>
                          </a:rPr>
                          <m:t>𝑋</m:t>
                        </m:r>
                      </m:e>
                    </m:bar>
                    <m:r>
                      <a:rPr lang="en-US" altLang="ko-KR" i="1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193.76  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𝑜𝑟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   </m:t>
                    </m:r>
                    <m:f>
                      <m:fPr>
                        <m:ctrlPr>
                          <a:rPr lang="en-US" altLang="ko-KR" b="0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  <m:t>40</m:t>
                            </m:r>
                          </m:e>
                        </m:rad>
                        <m:d>
                          <m:dPr>
                            <m:ctrlP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bar>
                              <m:barPr>
                                <m:pos m:val="top"/>
                                <m:ctrlPr>
                                  <a:rPr lang="en-US" altLang="ko-KR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barPr>
                              <m:e>
                                <m:r>
                                  <a:rPr lang="en-US" altLang="ko-KR" b="0" i="1" smtClean="0">
                                    <a:latin typeface="Cambria Math"/>
                                    <a:ea typeface="Cambria Math"/>
                                  </a:rPr>
                                  <m:t>𝑋</m:t>
                                </m:r>
                              </m:e>
                            </m:bar>
                            <m: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  <m:t>−200</m:t>
                            </m:r>
                          </m:e>
                        </m:d>
                      </m:num>
                      <m:den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24</m:t>
                        </m:r>
                      </m:den>
                    </m:f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≤−1.645</m:t>
                    </m:r>
                  </m:oMath>
                </a14:m>
                <a:endParaRPr lang="en-US" altLang="ko-KR" dirty="0" smtClean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65" t="-1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7925D7-1F1C-41CE-88BA-A6C6073CF281}" type="slidenum">
              <a:rPr lang="ko-KR" altLang="en-US" smtClean="0"/>
              <a:pPr>
                <a:defRPr/>
              </a:pPr>
              <a:t>34</a:t>
            </a:fld>
            <a:endParaRPr lang="en-US" altLang="ko-KR" b="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46110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제목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ko-KR" altLang="en-US" dirty="0" smtClean="0"/>
                  <a:t>모평균 </a:t>
                </a:r>
                <a14:m>
                  <m:oMath xmlns:m="http://schemas.openxmlformats.org/officeDocument/2006/math">
                    <m:r>
                      <a:rPr lang="ko-KR" altLang="en-US" sz="3200" i="1">
                        <a:latin typeface="Cambria Math"/>
                        <a:ea typeface="Cambria Math"/>
                      </a:rPr>
                      <m:t>𝜇</m:t>
                    </m:r>
                  </m:oMath>
                </a14:m>
                <a:r>
                  <a:rPr lang="ko-KR" altLang="en-US" dirty="0" smtClean="0"/>
                  <a:t>에 대한 가설검정</a:t>
                </a:r>
                <a:r>
                  <a:rPr lang="en-US" altLang="ko-KR" dirty="0" smtClean="0"/>
                  <a:t>: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𝑍</m:t>
                    </m:r>
                    <m:r>
                      <a:rPr lang="en-US" altLang="ko-KR" b="1" i="1" smtClean="0">
                        <a:latin typeface="Cambria Math"/>
                      </a:rPr>
                      <m:t>−</m:t>
                    </m:r>
                  </m:oMath>
                </a14:m>
                <a:r>
                  <a:rPr lang="ko-KR" altLang="en-US" dirty="0" smtClean="0"/>
                  <a:t>검정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2" name="제목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2812" t="-1858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 smtClean="0"/>
                  <a:t>자료</a:t>
                </a:r>
                <a:r>
                  <a:rPr lang="en-US" altLang="ko-KR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ko-KR" i="1">
                        <a:latin typeface="Cambria Math"/>
                      </a:rPr>
                      <m:t>, …, 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altLang="ko-KR">
                        <a:latin typeface="Cambria Math"/>
                      </a:rPr>
                      <m:t> − </m:t>
                    </m:r>
                  </m:oMath>
                </a14:m>
                <a:r>
                  <a:rPr lang="ko-KR" altLang="en-US" dirty="0"/>
                  <a:t> 평균이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/>
                      </a:rPr>
                      <m:t>𝜇</m:t>
                    </m:r>
                  </m:oMath>
                </a14:m>
                <a:r>
                  <a:rPr lang="ko-KR" altLang="en-US" dirty="0"/>
                  <a:t>이고 분산이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/>
                          </a:rPr>
                        </m:ctrlPr>
                      </m:sSupPr>
                      <m:e>
                        <m:r>
                          <a:rPr lang="ko-KR" altLang="en-US" i="1">
                            <a:latin typeface="Cambria Math"/>
                          </a:rPr>
                          <m:t>𝜎</m:t>
                        </m:r>
                      </m:e>
                      <m:sup>
                        <m:r>
                          <a:rPr lang="en-US" altLang="ko-KR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ko-KR" altLang="en-US" dirty="0"/>
                  <a:t>인 모집단에서 </a:t>
                </a:r>
                <a:r>
                  <a:rPr lang="ko-KR" altLang="en-US" dirty="0" err="1"/>
                  <a:t>임의추출한</a:t>
                </a:r>
                <a:r>
                  <a:rPr lang="ko-KR" altLang="en-US" dirty="0"/>
                  <a:t> </a:t>
                </a:r>
                <a:r>
                  <a:rPr lang="ko-KR" altLang="en-US" dirty="0" smtClean="0"/>
                  <a:t>표본</a:t>
                </a:r>
                <a:endParaRPr lang="en-US" altLang="ko-KR" dirty="0" smtClean="0"/>
              </a:p>
              <a:p>
                <a:r>
                  <a:rPr lang="ko-KR" altLang="en-US" dirty="0" smtClean="0"/>
                  <a:t>표본의 크기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ko-KR" altLang="en-US" dirty="0" smtClean="0"/>
                  <a:t>은 충분히 크다고 가정하자</a:t>
                </a:r>
                <a:r>
                  <a:rPr lang="en-US" altLang="ko-KR" dirty="0" smtClean="0"/>
                  <a:t>.</a:t>
                </a:r>
              </a:p>
              <a:p>
                <a:r>
                  <a:rPr lang="ko-KR" altLang="en-US" dirty="0" smtClean="0"/>
                  <a:t>가설</a:t>
                </a:r>
                <a:r>
                  <a:rPr lang="en-US" altLang="ko-KR" dirty="0" smtClean="0"/>
                  <a:t>:</a:t>
                </a:r>
                <a:br>
                  <a:rPr lang="en-US" altLang="ko-KR" dirty="0" smtClean="0"/>
                </a:br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:</m:t>
                    </m:r>
                    <m:r>
                      <a:rPr lang="ko-KR" altLang="en-US" b="0" i="1" smtClean="0">
                        <a:latin typeface="Cambria Math"/>
                      </a:rPr>
                      <m:t>𝜇</m:t>
                    </m:r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ko-KR" altLang="en-US" b="0" i="1" smtClean="0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   </m:t>
                    </m:r>
                    <m:r>
                      <a:rPr lang="en-US" altLang="ko-KR" b="0" i="1" smtClean="0">
                        <a:latin typeface="Cambria Math"/>
                      </a:rPr>
                      <m:t>𝑣𝑠</m:t>
                    </m:r>
                    <m:r>
                      <a:rPr lang="en-US" altLang="ko-KR" b="0" i="1" smtClean="0">
                        <a:latin typeface="Cambria Math"/>
                      </a:rPr>
                      <m:t>   </m:t>
                    </m:r>
                    <m:d>
                      <m:dPr>
                        <m:begChr m:val="{"/>
                        <m:endChr m:val=""/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b="0" i="1" smtClean="0">
                                      <a:latin typeface="Cambria Math"/>
                                    </a:rPr>
                                    <m:t>𝑖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latin typeface="Cambria Math"/>
                                </a:rPr>
                                <m:t>: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ko-KR" altLang="en-US" b="0" i="1" smtClean="0">
                                  <a:latin typeface="Cambria Math"/>
                                </a:rPr>
                                <m:t>𝜇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&lt;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b="0" i="1" smtClean="0">
                                      <a:latin typeface="Cambria Math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 (</m:t>
                              </m:r>
                              <m:r>
                                <m:rPr>
                                  <m:brk m:alnAt="7"/>
                                </m:rPr>
                                <a:rPr lang="ko-KR" altLang="en-US" b="0" i="1" smtClean="0">
                                  <a:latin typeface="Cambria Math"/>
                                </a:rPr>
                                <m:t>단</m:t>
                              </m:r>
                              <m:r>
                                <a:rPr lang="ko-KR" altLang="en-US" b="0" i="1" smtClean="0">
                                  <a:latin typeface="Cambria Math"/>
                                </a:rPr>
                                <m:t>측검정</m:t>
                              </m:r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𝑜𝑛𝑒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𝑠𝑖𝑑𝑒𝑑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𝑡𝑒𝑠𝑡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d>
                                <m:dPr>
                                  <m:ctrlPr>
                                    <a:rPr lang="en-US" altLang="ko-KR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i="1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𝑖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en-US" altLang="ko-KR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US" altLang="ko-KR" i="1">
                                  <a:latin typeface="Cambria Math"/>
                                </a:rPr>
                                <m:t>:</m:t>
                              </m:r>
                              <m:r>
                                <a:rPr lang="en-US" altLang="ko-KR" i="1">
                                  <a:latin typeface="Cambria Math"/>
                                </a:rPr>
                                <m:t> </m:t>
                              </m:r>
                              <m:r>
                                <a:rPr lang="ko-KR" altLang="en-US" i="1">
                                  <a:latin typeface="Cambria Math"/>
                                </a:rPr>
                                <m:t>𝜇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&gt;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latin typeface="Cambria Math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brk m:alnAt="7"/>
                                </m:rPr>
                                <a:rPr lang="en-US" altLang="ko-KR" i="1">
                                  <a:latin typeface="Cambria Math"/>
                                </a:rPr>
                                <m:t>(</m:t>
                              </m:r>
                              <m:r>
                                <m:rPr>
                                  <m:brk m:alnAt="7"/>
                                </m:rPr>
                                <a:rPr lang="ko-KR" altLang="en-US" i="1">
                                  <a:latin typeface="Cambria Math"/>
                                </a:rPr>
                                <m:t>단</m:t>
                              </m:r>
                              <m:r>
                                <a:rPr lang="ko-KR" altLang="en-US" i="1">
                                  <a:latin typeface="Cambria Math"/>
                                </a:rPr>
                                <m:t>측검정</m:t>
                              </m:r>
                              <m:r>
                                <m:rPr>
                                  <m:brk m:alnAt="7"/>
                                </m:rPr>
                                <a:rPr lang="en-US" altLang="ko-KR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i="1">
                                  <a:latin typeface="Cambria Math"/>
                                </a:rPr>
                                <m:t>𝑜𝑛𝑒</m:t>
                              </m:r>
                              <m:r>
                                <a:rPr lang="en-US" altLang="ko-KR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ko-KR" i="1">
                                  <a:latin typeface="Cambria Math"/>
                                </a:rPr>
                                <m:t>𝑠𝑖𝑑𝑒𝑑</m:t>
                              </m:r>
                              <m:r>
                                <a:rPr lang="en-US" altLang="ko-KR" i="1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altLang="ko-KR" i="1">
                                  <a:latin typeface="Cambria Math"/>
                                </a:rPr>
                                <m:t>𝑡𝑒𝑠𝑡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d>
                                <m:dPr>
                                  <m:ctrlPr>
                                    <a:rPr lang="en-US" altLang="ko-KR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i="1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𝑖𝑖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en-US" altLang="ko-KR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US" altLang="ko-KR" i="1">
                                  <a:latin typeface="Cambria Math"/>
                                </a:rPr>
                                <m:t>:</m:t>
                              </m:r>
                              <m:r>
                                <a:rPr lang="en-US" altLang="ko-KR" i="1">
                                  <a:latin typeface="Cambria Math"/>
                                </a:rPr>
                                <m:t> </m:t>
                              </m:r>
                              <m:r>
                                <a:rPr lang="ko-KR" altLang="en-US" i="1">
                                  <a:latin typeface="Cambria Math"/>
                                </a:rPr>
                                <m:t>𝜇</m:t>
                              </m:r>
                              <m:r>
                                <a:rPr lang="en-US" altLang="ko-KR" i="1" smtClean="0">
                                  <a:latin typeface="Cambria Math"/>
                                  <a:ea typeface="Cambria Math"/>
                                </a:rPr>
                                <m:t>≠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latin typeface="Cambria Math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US" altLang="ko-KR" i="1">
                                  <a:latin typeface="Cambria Math"/>
                                </a:rPr>
                                <m:t>(</m:t>
                              </m:r>
                              <m:r>
                                <m:rPr>
                                  <m:brk m:alnAt="7"/>
                                </m:rPr>
                                <a:rPr lang="ko-KR" altLang="en-US" b="0" i="1" smtClean="0">
                                  <a:latin typeface="Cambria Math"/>
                                </a:rPr>
                                <m:t>양</m:t>
                              </m:r>
                              <m:r>
                                <a:rPr lang="ko-KR" altLang="en-US" i="1">
                                  <a:latin typeface="Cambria Math"/>
                                </a:rPr>
                                <m:t>측검정</m:t>
                              </m:r>
                              <m:r>
                                <m:rPr>
                                  <m:brk m:alnAt="7"/>
                                </m:rPr>
                                <a:rPr lang="en-US" altLang="ko-KR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𝑡𝑤𝑜</m:t>
                              </m:r>
                              <m:r>
                                <a:rPr lang="en-US" altLang="ko-KR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ko-KR" i="1">
                                  <a:latin typeface="Cambria Math"/>
                                </a:rPr>
                                <m:t>𝑠𝑖𝑑𝑒𝑑</m:t>
                              </m:r>
                              <m:r>
                                <a:rPr lang="en-US" altLang="ko-KR" i="1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altLang="ko-KR" i="1">
                                  <a:latin typeface="Cambria Math"/>
                                </a:rPr>
                                <m:t>𝑡𝑒𝑠𝑡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)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ko-KR" dirty="0"/>
              </a:p>
              <a:p>
                <a:endParaRPr lang="en-US" altLang="ko-KR" dirty="0" smtClean="0"/>
              </a:p>
              <a:p>
                <a:r>
                  <a:rPr lang="ko-KR" altLang="en-US" dirty="0" smtClean="0"/>
                  <a:t>검정통계량</a:t>
                </a:r>
                <a:r>
                  <a:rPr lang="en-US" altLang="ko-KR" dirty="0" smtClean="0"/>
                  <a:t>:</a:t>
                </a:r>
                <a:br>
                  <a:rPr lang="en-US" altLang="ko-KR" dirty="0" smtClean="0"/>
                </a:br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𝑍</m:t>
                    </m:r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𝑛</m:t>
                            </m:r>
                          </m:e>
                        </m:rad>
                        <m:r>
                          <a:rPr lang="en-US" altLang="ko-KR" b="0" i="1" smtClean="0">
                            <a:latin typeface="Cambria Math"/>
                          </a:rPr>
                          <m:t>(</m:t>
                        </m:r>
                        <m:bar>
                          <m:barPr>
                            <m:pos m:val="top"/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bar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𝑋</m:t>
                            </m:r>
                          </m:e>
                        </m:bar>
                        <m:r>
                          <a:rPr lang="en-US" altLang="ko-KR" b="0" i="1" smtClean="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ko-KR" altLang="en-US" b="0" i="1" smtClean="0">
                                <a:latin typeface="Cambria Math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en-US" altLang="ko-KR" b="0" i="1" smtClean="0">
                            <a:latin typeface="Cambria Math"/>
                          </a:rPr>
                          <m:t>𝑆</m:t>
                        </m:r>
                      </m:den>
                    </m:f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~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𝑁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0,1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      (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𝑢𝑛𝑑𝑒𝑟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𝐻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0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:r>
                  <a:rPr lang="en-US" altLang="ko-KR" dirty="0" smtClean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𝐻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ko-KR" altLang="en-US" dirty="0" smtClean="0"/>
                  <a:t>하에서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𝑍</m:t>
                    </m:r>
                  </m:oMath>
                </a14:m>
                <a:r>
                  <a:rPr lang="ko-KR" altLang="en-US" dirty="0" smtClean="0"/>
                  <a:t>는 표준정규분포를 따른다</a:t>
                </a:r>
                <a:r>
                  <a:rPr lang="en-US" altLang="ko-KR" dirty="0" smtClean="0"/>
                  <a:t>.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865" t="-1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7925D7-1F1C-41CE-88BA-A6C6073CF281}" type="slidenum">
              <a:rPr lang="ko-KR" altLang="en-US" smtClean="0"/>
              <a:pPr>
                <a:defRPr/>
              </a:pPr>
              <a:t>35</a:t>
            </a:fld>
            <a:endParaRPr lang="en-US" altLang="ko-KR" b="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64650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제목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ko-KR" altLang="en-US" dirty="0"/>
                  <a:t>모평균 </a:t>
                </a:r>
                <a14:m>
                  <m:oMath xmlns:m="http://schemas.openxmlformats.org/officeDocument/2006/math">
                    <m:r>
                      <a:rPr lang="ko-KR" altLang="en-US" sz="3200" i="1">
                        <a:latin typeface="Cambria Math"/>
                        <a:ea typeface="Cambria Math"/>
                      </a:rPr>
                      <m:t>𝜇</m:t>
                    </m:r>
                  </m:oMath>
                </a14:m>
                <a:r>
                  <a:rPr lang="ko-KR" altLang="en-US" dirty="0"/>
                  <a:t>에 대한 가설검정</a:t>
                </a:r>
                <a:r>
                  <a:rPr lang="en-US" altLang="ko-KR" dirty="0"/>
                  <a:t>: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𝑍</m:t>
                    </m:r>
                    <m:r>
                      <a:rPr lang="en-US" altLang="ko-KR" i="1">
                        <a:latin typeface="Cambria Math"/>
                      </a:rPr>
                      <m:t>−</m:t>
                    </m:r>
                  </m:oMath>
                </a14:m>
                <a:r>
                  <a:rPr lang="ko-KR" altLang="en-US" dirty="0"/>
                  <a:t>검정</a:t>
                </a:r>
              </a:p>
            </p:txBody>
          </p:sp>
        </mc:Choice>
        <mc:Fallback xmlns="">
          <p:sp>
            <p:nvSpPr>
              <p:cNvPr id="2" name="제목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2812" t="-1858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 smtClean="0"/>
                  <a:t>유의수준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/>
                      </a:rPr>
                      <m:t>𝛼</m:t>
                    </m:r>
                  </m:oMath>
                </a14:m>
                <a:r>
                  <a:rPr lang="ko-KR" altLang="en-US" dirty="0" smtClean="0"/>
                  <a:t>에서 </a:t>
                </a:r>
                <a:r>
                  <a:rPr lang="ko-KR" altLang="en-US" dirty="0" err="1" smtClean="0"/>
                  <a:t>기각역</a:t>
                </a:r>
                <a:r>
                  <a:rPr lang="en-US" altLang="ko-KR" dirty="0" smtClean="0"/>
                  <a:t>:</a:t>
                </a:r>
              </a:p>
              <a:p>
                <a:pPr lvl="1"/>
                <a:r>
                  <a:rPr lang="en-US" altLang="ko-KR" dirty="0" smtClean="0"/>
                  <a:t>(</a:t>
                </a:r>
                <a:r>
                  <a:rPr lang="en-US" altLang="ko-KR" dirty="0" err="1" smtClean="0"/>
                  <a:t>i</a:t>
                </a:r>
                <a:r>
                  <a:rPr lang="en-US" altLang="ko-KR" dirty="0" smtClean="0"/>
                  <a:t>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 </m:t>
                        </m:r>
                        <m:r>
                          <a:rPr lang="en-US" altLang="ko-KR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m:rPr>
                        <m:brk m:alnAt="7"/>
                      </m:rPr>
                      <a:rPr lang="en-US" altLang="ko-KR" i="1">
                        <a:latin typeface="Cambria Math"/>
                      </a:rPr>
                      <m:t>:</m:t>
                    </m:r>
                    <m:r>
                      <a:rPr lang="en-US" altLang="ko-KR" i="1">
                        <a:latin typeface="Cambria Math"/>
                      </a:rPr>
                      <m:t> </m:t>
                    </m:r>
                    <m:r>
                      <a:rPr lang="ko-KR" altLang="en-US" i="1">
                        <a:latin typeface="Cambria Math"/>
                      </a:rPr>
                      <m:t>𝜇</m:t>
                    </m:r>
                    <m:r>
                      <a:rPr lang="en-US" altLang="ko-KR" i="1">
                        <a:latin typeface="Cambria Math"/>
                      </a:rPr>
                      <m:t>&lt;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ko-KR" altLang="en-US" dirty="0" smtClean="0"/>
                  <a:t>일</a:t>
                </a:r>
                <a:r>
                  <a:rPr lang="en-US" altLang="ko-KR" dirty="0" smtClean="0"/>
                  <a:t> </a:t>
                </a:r>
                <a:r>
                  <a:rPr lang="ko-KR" altLang="en-US" dirty="0" smtClean="0"/>
                  <a:t>때</a:t>
                </a:r>
                <a:r>
                  <a:rPr lang="en-US" altLang="ko-KR" dirty="0" smtClean="0"/>
                  <a:t>,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𝑅</m:t>
                    </m:r>
                    <m:r>
                      <a:rPr lang="en-US" altLang="ko-KR" b="0" i="1" smtClean="0">
                        <a:latin typeface="Cambria Math"/>
                      </a:rPr>
                      <m:t>:</m:t>
                    </m:r>
                    <m:r>
                      <a:rPr lang="en-US" altLang="ko-KR" b="0" i="1" smtClean="0">
                        <a:latin typeface="Cambria Math"/>
                      </a:rPr>
                      <m:t>𝑍</m:t>
                    </m:r>
                    <m:r>
                      <a:rPr lang="en-US" altLang="ko-KR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𝑛</m:t>
                            </m:r>
                          </m:e>
                        </m:rad>
                        <m:r>
                          <a:rPr lang="en-US" altLang="ko-KR" i="1">
                            <a:latin typeface="Cambria Math"/>
                          </a:rPr>
                          <m:t>(</m:t>
                        </m:r>
                        <m:bar>
                          <m:barPr>
                            <m:pos m:val="top"/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bar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𝑋</m:t>
                            </m:r>
                          </m:e>
                        </m:bar>
                        <m:r>
                          <a:rPr lang="en-US" altLang="ko-KR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i="1"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en-US" altLang="ko-KR" i="1">
                            <a:latin typeface="Cambria Math"/>
                          </a:rPr>
                          <m:t>𝑆</m:t>
                        </m:r>
                      </m:den>
                    </m:f>
                    <m:r>
                      <a:rPr lang="en-US" altLang="ko-KR" i="1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altLang="ko-KR" b="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ko-KR" altLang="en-US" b="0" i="1" smtClean="0">
                            <a:latin typeface="Cambria Math"/>
                          </a:rPr>
                          <m:t>𝛼</m:t>
                        </m:r>
                      </m:sub>
                    </m:sSub>
                  </m:oMath>
                </a14:m>
                <a:endParaRPr lang="en-US" altLang="ko-KR" dirty="0" smtClean="0"/>
              </a:p>
              <a:p>
                <a:pPr lvl="1"/>
                <a:r>
                  <a:rPr lang="en-US" altLang="ko-KR" dirty="0" smtClean="0"/>
                  <a:t>(ii)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 </m:t>
                        </m:r>
                        <m:r>
                          <a:rPr lang="en-US" altLang="ko-KR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m:rPr>
                        <m:brk m:alnAt="7"/>
                      </m:rPr>
                      <a:rPr lang="en-US" altLang="ko-KR" i="1">
                        <a:latin typeface="Cambria Math"/>
                      </a:rPr>
                      <m:t>:</m:t>
                    </m:r>
                    <m:r>
                      <a:rPr lang="en-US" altLang="ko-KR" i="1">
                        <a:latin typeface="Cambria Math"/>
                      </a:rPr>
                      <m:t> </m:t>
                    </m:r>
                    <m:r>
                      <a:rPr lang="ko-KR" altLang="en-US" i="1">
                        <a:latin typeface="Cambria Math"/>
                      </a:rPr>
                      <m:t>𝜇</m:t>
                    </m:r>
                    <m:r>
                      <a:rPr lang="en-US" altLang="ko-KR" b="0" i="1" smtClean="0">
                        <a:latin typeface="Cambria Math"/>
                      </a:rPr>
                      <m:t>&gt;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ko-KR" altLang="en-US" dirty="0" smtClean="0"/>
                  <a:t>일</a:t>
                </a:r>
                <a:r>
                  <a:rPr lang="en-US" altLang="ko-KR" dirty="0" smtClean="0"/>
                  <a:t> </a:t>
                </a:r>
                <a:r>
                  <a:rPr lang="ko-KR" altLang="en-US" dirty="0" smtClean="0"/>
                  <a:t>때</a:t>
                </a:r>
                <a:r>
                  <a:rPr lang="en-US" altLang="ko-KR" dirty="0" smtClean="0"/>
                  <a:t>, 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𝑅</m:t>
                    </m:r>
                    <m:r>
                      <a:rPr lang="en-US" altLang="ko-KR" i="1">
                        <a:latin typeface="Cambria Math"/>
                      </a:rPr>
                      <m:t>:</m:t>
                    </m:r>
                    <m:r>
                      <a:rPr lang="en-US" altLang="ko-KR" i="1">
                        <a:latin typeface="Cambria Math"/>
                      </a:rPr>
                      <m:t>𝑍</m:t>
                    </m:r>
                    <m:r>
                      <a:rPr lang="en-US" altLang="ko-KR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𝑛</m:t>
                            </m:r>
                          </m:e>
                        </m:rad>
                        <m:r>
                          <a:rPr lang="en-US" altLang="ko-KR" i="1">
                            <a:latin typeface="Cambria Math"/>
                          </a:rPr>
                          <m:t>(</m:t>
                        </m:r>
                        <m:bar>
                          <m:barPr>
                            <m:pos m:val="top"/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bar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𝑋</m:t>
                            </m:r>
                          </m:e>
                        </m:bar>
                        <m:r>
                          <a:rPr lang="en-US" altLang="ko-KR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i="1"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en-US" altLang="ko-KR" i="1">
                            <a:latin typeface="Cambria Math"/>
                          </a:rPr>
                          <m:t>𝑆</m:t>
                        </m:r>
                      </m:den>
                    </m:f>
                    <m:r>
                      <a:rPr lang="en-US" altLang="ko-KR" i="1">
                        <a:latin typeface="Cambria Math"/>
                        <a:ea typeface="Cambria Math"/>
                      </a:rPr>
                      <m:t>≥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ko-KR" altLang="en-US" i="1">
                            <a:latin typeface="Cambria Math"/>
                          </a:rPr>
                          <m:t>𝛼</m:t>
                        </m:r>
                      </m:sub>
                    </m:sSub>
                  </m:oMath>
                </a14:m>
                <a:endParaRPr lang="en-US" altLang="ko-KR" dirty="0" smtClean="0"/>
              </a:p>
              <a:p>
                <a:pPr lvl="1"/>
                <a:r>
                  <a:rPr lang="en-US" altLang="ko-KR" dirty="0" smtClean="0"/>
                  <a:t>(iii)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 </m:t>
                        </m:r>
                        <m:r>
                          <a:rPr lang="en-US" altLang="ko-KR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m:rPr>
                        <m:brk m:alnAt="7"/>
                      </m:rPr>
                      <a:rPr lang="en-US" altLang="ko-KR" i="1">
                        <a:latin typeface="Cambria Math"/>
                      </a:rPr>
                      <m:t>:</m:t>
                    </m:r>
                    <m:r>
                      <a:rPr lang="en-US" altLang="ko-KR" i="1">
                        <a:latin typeface="Cambria Math"/>
                      </a:rPr>
                      <m:t> </m:t>
                    </m:r>
                    <m:r>
                      <a:rPr lang="ko-KR" altLang="en-US" i="1">
                        <a:latin typeface="Cambria Math"/>
                      </a:rPr>
                      <m:t>𝜇</m:t>
                    </m:r>
                    <m:r>
                      <a:rPr lang="en-US" altLang="ko-KR" i="1" smtClean="0">
                        <a:latin typeface="Cambria Math"/>
                        <a:ea typeface="Cambria Math"/>
                      </a:rPr>
                      <m:t>≠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ko-KR" altLang="en-US" dirty="0" smtClean="0"/>
                  <a:t>일</a:t>
                </a:r>
                <a:r>
                  <a:rPr lang="en-US" altLang="ko-KR" dirty="0" smtClean="0"/>
                  <a:t> </a:t>
                </a:r>
                <a:r>
                  <a:rPr lang="ko-KR" altLang="en-US" dirty="0" smtClean="0"/>
                  <a:t>때</a:t>
                </a:r>
                <a:r>
                  <a:rPr lang="en-US" altLang="ko-KR" dirty="0" smtClean="0"/>
                  <a:t>, 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𝑅</m:t>
                    </m:r>
                    <m:r>
                      <a:rPr lang="en-US" altLang="ko-KR" i="1">
                        <a:latin typeface="Cambria Math"/>
                      </a:rPr>
                      <m:t>:|</m:t>
                    </m:r>
                    <m:r>
                      <a:rPr lang="en-US" altLang="ko-KR" i="1">
                        <a:latin typeface="Cambria Math"/>
                      </a:rPr>
                      <m:t>𝑍</m:t>
                    </m:r>
                    <m:r>
                      <a:rPr lang="en-US" altLang="ko-KR" b="0" i="1" smtClean="0">
                        <a:latin typeface="Cambria Math"/>
                      </a:rPr>
                      <m:t>|</m:t>
                    </m:r>
                    <m:r>
                      <a:rPr lang="en-US" altLang="ko-KR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𝑛</m:t>
                            </m:r>
                          </m:e>
                        </m:rad>
                        <m:d>
                          <m:dPr>
                            <m:begChr m:val="|"/>
                            <m:endChr m:val="|"/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dPr>
                          <m:e>
                            <m:bar>
                              <m:barPr>
                                <m:pos m:val="top"/>
                                <m:ctrlPr>
                                  <a:rPr lang="en-US" altLang="ko-KR" i="1" smtClean="0">
                                    <a:latin typeface="Cambria Math"/>
                                  </a:rPr>
                                </m:ctrlPr>
                              </m:barPr>
                              <m:e>
                                <m:r>
                                  <a:rPr lang="en-US" altLang="ko-KR" i="1">
                                    <a:latin typeface="Cambria Math"/>
                                  </a:rPr>
                                  <m:t>𝑋</m:t>
                                </m:r>
                              </m:e>
                            </m:bar>
                            <m:r>
                              <a:rPr lang="en-US" altLang="ko-KR" i="1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ko-KR" altLang="en-US" i="1">
                                    <a:latin typeface="Cambria Math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altLang="ko-KR" i="1">
                            <a:latin typeface="Cambria Math"/>
                          </a:rPr>
                          <m:t>𝑆</m:t>
                        </m:r>
                      </m:den>
                    </m:f>
                    <m:r>
                      <a:rPr lang="en-US" altLang="ko-KR" i="1" smtClean="0">
                        <a:latin typeface="Cambria Math"/>
                        <a:ea typeface="Cambria Math"/>
                      </a:rPr>
                      <m:t>≥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ko-KR" altLang="en-US" i="1">
                            <a:latin typeface="Cambria Math"/>
                          </a:rPr>
                          <m:t>𝛼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/2</m:t>
                        </m:r>
                      </m:sub>
                    </m:sSub>
                  </m:oMath>
                </a14:m>
                <a:endParaRPr lang="en-US" altLang="ko-KR" dirty="0" smtClean="0"/>
              </a:p>
              <a:p>
                <a:pPr lvl="1"/>
                <a:endParaRPr lang="en-US" altLang="ko-KR" dirty="0" smtClean="0"/>
              </a:p>
              <a:p>
                <a:r>
                  <a:rPr lang="ko-KR" altLang="en-US" dirty="0" smtClean="0"/>
                  <a:t>모집단의 표준편차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/>
                      </a:rPr>
                      <m:t>𝜎</m:t>
                    </m:r>
                  </m:oMath>
                </a14:m>
                <a:r>
                  <a:rPr lang="ko-KR" altLang="en-US" dirty="0" smtClean="0"/>
                  <a:t>가 알려진 경우에는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𝑆</m:t>
                    </m:r>
                  </m:oMath>
                </a14:m>
                <a:r>
                  <a:rPr lang="en-US" altLang="ko-KR" dirty="0" smtClean="0"/>
                  <a:t> </a:t>
                </a:r>
                <a:r>
                  <a:rPr lang="ko-KR" altLang="en-US" dirty="0" smtClean="0"/>
                  <a:t>대신에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/>
                      </a:rPr>
                      <m:t>𝜎</m:t>
                    </m:r>
                  </m:oMath>
                </a14:m>
                <a:r>
                  <a:rPr lang="ko-KR" altLang="en-US" dirty="0" smtClean="0"/>
                  <a:t>를 사용한다</a:t>
                </a:r>
                <a:r>
                  <a:rPr lang="en-US" altLang="ko-KR" dirty="0" smtClean="0"/>
                  <a:t>.</a:t>
                </a:r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865" t="-1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7925D7-1F1C-41CE-88BA-A6C6073CF281}" type="slidenum">
              <a:rPr lang="ko-KR" altLang="en-US" smtClean="0"/>
              <a:pPr>
                <a:defRPr/>
              </a:pPr>
              <a:t>36</a:t>
            </a:fld>
            <a:endParaRPr lang="en-US" altLang="ko-KR" b="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02119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제목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ko-KR" altLang="en-US" dirty="0"/>
                  <a:t>모평균 </a:t>
                </a:r>
                <a14:m>
                  <m:oMath xmlns:m="http://schemas.openxmlformats.org/officeDocument/2006/math">
                    <m:r>
                      <a:rPr lang="ko-KR" altLang="en-US" sz="3200" i="1">
                        <a:latin typeface="Cambria Math"/>
                        <a:ea typeface="Cambria Math"/>
                      </a:rPr>
                      <m:t>𝜇</m:t>
                    </m:r>
                  </m:oMath>
                </a14:m>
                <a:r>
                  <a:rPr lang="ko-KR" altLang="en-US" dirty="0"/>
                  <a:t>에 대한 가설검정</a:t>
                </a:r>
                <a:r>
                  <a:rPr lang="en-US" altLang="ko-KR" dirty="0"/>
                  <a:t>: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𝑍</m:t>
                    </m:r>
                    <m:r>
                      <a:rPr lang="en-US" altLang="ko-KR" i="1">
                        <a:latin typeface="Cambria Math"/>
                      </a:rPr>
                      <m:t>−</m:t>
                    </m:r>
                  </m:oMath>
                </a14:m>
                <a:r>
                  <a:rPr lang="ko-KR" altLang="en-US" dirty="0"/>
                  <a:t>검정</a:t>
                </a:r>
              </a:p>
            </p:txBody>
          </p:sp>
        </mc:Choice>
        <mc:Fallback xmlns="">
          <p:sp>
            <p:nvSpPr>
              <p:cNvPr id="2" name="제목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2812" t="-1858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 smtClean="0"/>
                  <a:t>예제 </a:t>
                </a:r>
                <a:r>
                  <a:rPr lang="en-US" altLang="ko-KR" dirty="0" smtClean="0"/>
                  <a:t>7)</a:t>
                </a:r>
              </a:p>
              <a:p>
                <a:pPr lvl="1"/>
                <a:r>
                  <a:rPr lang="ko-KR" altLang="en-US" dirty="0" smtClean="0"/>
                  <a:t>주장</a:t>
                </a:r>
                <a:r>
                  <a:rPr lang="en-US" altLang="ko-KR" dirty="0" smtClean="0"/>
                  <a:t>: </a:t>
                </a:r>
                <a:r>
                  <a:rPr lang="ko-KR" altLang="en-US" dirty="0" smtClean="0"/>
                  <a:t>어느 다이어트 방법을 사용하면 체중을 </a:t>
                </a:r>
                <a:r>
                  <a:rPr lang="en-US" altLang="ko-KR" dirty="0" smtClean="0"/>
                  <a:t>10kg </a:t>
                </a:r>
                <a:r>
                  <a:rPr lang="ko-KR" altLang="en-US" dirty="0" smtClean="0"/>
                  <a:t>이상 감량할 수 있다</a:t>
                </a:r>
                <a:r>
                  <a:rPr lang="en-US" altLang="ko-KR" dirty="0" smtClean="0"/>
                  <a:t>.</a:t>
                </a:r>
              </a:p>
              <a:p>
                <a:pPr lvl="1"/>
                <a:r>
                  <a:rPr lang="ko-KR" altLang="en-US" dirty="0" smtClean="0"/>
                  <a:t>자료</a:t>
                </a:r>
                <a:r>
                  <a:rPr lang="en-US" altLang="ko-KR" dirty="0" smtClean="0"/>
                  <a:t>: 56</a:t>
                </a:r>
                <a:r>
                  <a:rPr lang="ko-KR" altLang="en-US" dirty="0" smtClean="0"/>
                  <a:t>명을 대상으로 체중 감소량을 측정</a:t>
                </a:r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altLang="ko-KR" i="1" smtClean="0">
                            <a:latin typeface="Cambria Math"/>
                          </a:rPr>
                        </m:ctrlPr>
                      </m:bar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𝑥</m:t>
                        </m:r>
                      </m:e>
                    </m:bar>
                    <m:r>
                      <a:rPr lang="en-US" altLang="ko-KR" b="0" i="1" smtClean="0">
                        <a:latin typeface="Cambria Math"/>
                      </a:rPr>
                      <m:t>=10.5,  </m:t>
                    </m:r>
                    <m:r>
                      <a:rPr lang="en-US" altLang="ko-KR" b="0" i="1" smtClean="0">
                        <a:latin typeface="Cambria Math"/>
                      </a:rPr>
                      <m:t>𝑠</m:t>
                    </m:r>
                    <m:r>
                      <a:rPr lang="en-US" altLang="ko-KR" b="0" i="1" smtClean="0">
                        <a:latin typeface="Cambria Math"/>
                      </a:rPr>
                      <m:t>=4.5</m:t>
                    </m:r>
                  </m:oMath>
                </a14:m>
                <a:endParaRPr lang="en-US" altLang="ko-KR" dirty="0" smtClean="0"/>
              </a:p>
              <a:p>
                <a:pPr lvl="1"/>
                <a:r>
                  <a:rPr lang="ko-KR" altLang="en-US" dirty="0" smtClean="0"/>
                  <a:t>이 주장이 옳은지 유의수준 </a:t>
                </a:r>
                <a:r>
                  <a:rPr lang="en-US" altLang="ko-KR" dirty="0" smtClean="0"/>
                  <a:t>5%</a:t>
                </a:r>
                <a:r>
                  <a:rPr lang="ko-KR" altLang="en-US" dirty="0" smtClean="0"/>
                  <a:t>에서 검정</a:t>
                </a:r>
                <a:endParaRPr lang="en-US" altLang="ko-KR" dirty="0" smtClean="0"/>
              </a:p>
              <a:p>
                <a:pPr lvl="1"/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r>
                      <a:rPr lang="ko-KR" altLang="en-US" i="1">
                        <a:latin typeface="Cambria Math"/>
                        <a:ea typeface="Cambria Math"/>
                      </a:rPr>
                      <m:t>𝜇</m:t>
                    </m:r>
                  </m:oMath>
                </a14:m>
                <a:r>
                  <a:rPr lang="en-US" altLang="ko-KR" dirty="0" smtClean="0"/>
                  <a:t>: </a:t>
                </a:r>
                <a:r>
                  <a:rPr lang="ko-KR" altLang="en-US" dirty="0" smtClean="0"/>
                  <a:t>체중 감소량의 모평균</a:t>
                </a:r>
                <a:endParaRPr lang="en-US" altLang="ko-KR" dirty="0" smtClean="0"/>
              </a:p>
              <a:p>
                <a:pPr lvl="1"/>
                <a:r>
                  <a:rPr lang="ko-KR" altLang="en-US" dirty="0" smtClean="0"/>
                  <a:t>가설</a:t>
                </a:r>
                <a:r>
                  <a:rPr lang="en-US" altLang="ko-KR" dirty="0" smtClean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altLang="ko-KR" i="1">
                        <a:latin typeface="Cambria Math"/>
                      </a:rPr>
                      <m:t>:</m:t>
                    </m:r>
                    <m:r>
                      <a:rPr lang="ko-KR" altLang="en-US" i="1">
                        <a:latin typeface="Cambria Math"/>
                      </a:rPr>
                      <m:t>𝜇</m:t>
                    </m:r>
                    <m:r>
                      <a:rPr lang="en-US" altLang="ko-KR" i="1">
                        <a:latin typeface="Cambria Math"/>
                      </a:rPr>
                      <m:t>=</m:t>
                    </m:r>
                    <m:r>
                      <a:rPr lang="en-US" altLang="ko-KR" b="0" i="1" smtClean="0">
                        <a:latin typeface="Cambria Math"/>
                      </a:rPr>
                      <m:t>10</m:t>
                    </m:r>
                    <m:r>
                      <a:rPr lang="en-US" altLang="ko-KR" i="1">
                        <a:latin typeface="Cambria Math"/>
                      </a:rPr>
                      <m:t>   </m:t>
                    </m:r>
                    <m:r>
                      <a:rPr lang="en-US" altLang="ko-KR" i="1">
                        <a:latin typeface="Cambria Math"/>
                      </a:rPr>
                      <m:t>𝑣𝑠</m:t>
                    </m:r>
                    <m:r>
                      <a:rPr lang="en-US" altLang="ko-KR" i="1">
                        <a:latin typeface="Cambria Math"/>
                      </a:rPr>
                      <m:t> </m:t>
                    </m:r>
                    <m:r>
                      <a:rPr lang="en-US" altLang="ko-KR" b="0" i="0" smtClean="0">
                        <a:latin typeface="Cambria Math"/>
                      </a:rPr>
                      <m:t> 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:</m:t>
                    </m:r>
                    <m:r>
                      <a:rPr lang="ko-KR" altLang="en-US" b="0" i="1" smtClean="0">
                        <a:latin typeface="Cambria Math"/>
                      </a:rPr>
                      <m:t>𝜇</m:t>
                    </m:r>
                    <m:r>
                      <a:rPr lang="en-US" altLang="ko-KR" b="0" i="1" smtClean="0">
                        <a:latin typeface="Cambria Math"/>
                      </a:rPr>
                      <m:t>&gt;10</m:t>
                    </m:r>
                  </m:oMath>
                </a14:m>
                <a:endParaRPr lang="en-US" altLang="ko-KR" dirty="0" smtClean="0"/>
              </a:p>
              <a:p>
                <a:pPr lvl="1"/>
                <a:r>
                  <a:rPr lang="ko-KR" altLang="en-US" dirty="0" smtClean="0"/>
                  <a:t>검정통계량</a:t>
                </a:r>
                <a:r>
                  <a:rPr lang="en-US" altLang="ko-KR" dirty="0" smtClean="0"/>
                  <a:t>:</a:t>
                </a:r>
                <a:br>
                  <a:rPr lang="en-US" altLang="ko-KR" dirty="0" smtClean="0"/>
                </a:br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𝑍</m:t>
                    </m:r>
                    <m:r>
                      <a:rPr lang="en-US" altLang="ko-KR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𝑛</m:t>
                            </m:r>
                          </m:e>
                        </m:rad>
                        <m:r>
                          <a:rPr lang="en-US" altLang="ko-KR" i="1">
                            <a:latin typeface="Cambria Math"/>
                          </a:rPr>
                          <m:t>(</m:t>
                        </m:r>
                        <m:bar>
                          <m:barPr>
                            <m:pos m:val="top"/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bar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𝑋</m:t>
                            </m:r>
                          </m:e>
                        </m:bar>
                        <m:r>
                          <a:rPr lang="en-US" altLang="ko-KR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i="1"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en-US" altLang="ko-KR" i="1">
                            <a:latin typeface="Cambria Math"/>
                          </a:rPr>
                          <m:t>𝑆</m:t>
                        </m:r>
                      </m:den>
                    </m:f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56</m:t>
                            </m:r>
                          </m:e>
                        </m:rad>
                        <m:r>
                          <a:rPr lang="en-US" altLang="ko-KR" b="0" i="1" smtClean="0">
                            <a:latin typeface="Cambria Math"/>
                          </a:rPr>
                          <m:t>(10.5−10)</m:t>
                        </m:r>
                      </m:num>
                      <m:den>
                        <m:r>
                          <a:rPr lang="en-US" altLang="ko-KR" b="0" i="1" smtClean="0">
                            <a:latin typeface="Cambria Math"/>
                          </a:rPr>
                          <m:t>4.5</m:t>
                        </m:r>
                      </m:den>
                    </m:f>
                    <m:r>
                      <a:rPr lang="en-US" altLang="ko-KR" b="0" i="1" smtClean="0">
                        <a:latin typeface="Cambria Math"/>
                      </a:rPr>
                      <m:t>=0.83&lt;</m:t>
                    </m:r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0.05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=1.645</m:t>
                    </m:r>
                  </m:oMath>
                </a14:m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 smtClean="0">
                            <a:latin typeface="Cambria Math"/>
                            <a:ea typeface="Cambria Math"/>
                          </a:rPr>
                          <m:t>→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ko-KR" altLang="en-US" dirty="0" smtClean="0"/>
                  <a:t>를 기각할 수 없다</a:t>
                </a:r>
                <a:r>
                  <a:rPr lang="en-US" altLang="ko-KR" dirty="0" smtClean="0"/>
                  <a:t>. </a:t>
                </a:r>
                <a:r>
                  <a:rPr lang="ko-KR" altLang="en-US" dirty="0" smtClean="0"/>
                  <a:t>즉 체중을 </a:t>
                </a:r>
                <a:r>
                  <a:rPr lang="en-US" altLang="ko-KR" dirty="0" smtClean="0"/>
                  <a:t>10kg </a:t>
                </a:r>
                <a:r>
                  <a:rPr lang="ko-KR" altLang="en-US" dirty="0" smtClean="0"/>
                  <a:t>이상 줄인다고 할 수 없다</a:t>
                </a:r>
                <a:r>
                  <a:rPr lang="en-US" altLang="ko-KR" dirty="0" smtClean="0"/>
                  <a:t>.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865" t="-1500" r="-170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7925D7-1F1C-41CE-88BA-A6C6073CF281}" type="slidenum">
              <a:rPr lang="ko-KR" altLang="en-US" smtClean="0"/>
              <a:pPr>
                <a:defRPr/>
              </a:pPr>
              <a:t>37</a:t>
            </a:fld>
            <a:endParaRPr lang="en-US" altLang="ko-KR" b="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49015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유의확률</a:t>
            </a:r>
            <a:r>
              <a:rPr lang="en-US" altLang="ko-KR" dirty="0" smtClean="0"/>
              <a:t>(significance probability)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 smtClean="0"/>
                  <a:t>예</a:t>
                </a:r>
                <a:r>
                  <a:rPr lang="en-US" altLang="ko-KR" dirty="0" smtClean="0"/>
                  <a:t>) </a:t>
                </a:r>
                <a:r>
                  <a:rPr lang="ko-KR" altLang="en-US" dirty="0" smtClean="0"/>
                  <a:t>콜레스테롤 캠페인</a:t>
                </a:r>
                <a:endParaRPr lang="en-US" altLang="ko-KR" dirty="0" smtClean="0"/>
              </a:p>
              <a:p>
                <a:pPr lvl="1"/>
                <a:r>
                  <a:rPr lang="ko-KR" altLang="en-US" dirty="0" smtClean="0"/>
                  <a:t>가설</a:t>
                </a:r>
                <a:r>
                  <a:rPr lang="en-US" altLang="ko-KR" dirty="0" smtClean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altLang="ko-KR" i="1">
                        <a:latin typeface="Cambria Math"/>
                      </a:rPr>
                      <m:t>:</m:t>
                    </m:r>
                    <m:r>
                      <a:rPr lang="ko-KR" altLang="en-US" i="1">
                        <a:latin typeface="Cambria Math"/>
                      </a:rPr>
                      <m:t>𝜇</m:t>
                    </m:r>
                    <m:r>
                      <a:rPr lang="en-US" altLang="ko-KR" i="1">
                        <a:latin typeface="Cambria Math"/>
                      </a:rPr>
                      <m:t>=</m:t>
                    </m:r>
                    <m:r>
                      <a:rPr lang="en-US" altLang="ko-KR" b="0" i="1" smtClean="0">
                        <a:latin typeface="Cambria Math"/>
                      </a:rPr>
                      <m:t>20</m:t>
                    </m:r>
                    <m:r>
                      <a:rPr lang="en-US" altLang="ko-KR" i="1">
                        <a:latin typeface="Cambria Math"/>
                      </a:rPr>
                      <m:t>0   </m:t>
                    </m:r>
                    <m:r>
                      <a:rPr lang="en-US" altLang="ko-KR" i="1">
                        <a:latin typeface="Cambria Math"/>
                      </a:rPr>
                      <m:t>𝑣𝑠</m:t>
                    </m:r>
                    <m:r>
                      <a:rPr lang="en-US" altLang="ko-KR" i="1">
                        <a:latin typeface="Cambria Math"/>
                      </a:rPr>
                      <m:t> </m:t>
                    </m:r>
                    <m:r>
                      <a:rPr lang="en-US" altLang="ko-KR">
                        <a:latin typeface="Cambria Math"/>
                      </a:rPr>
                      <m:t>  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latin typeface="Cambria Math"/>
                      </a:rPr>
                      <m:t>:</m:t>
                    </m:r>
                    <m:r>
                      <a:rPr lang="ko-KR" altLang="en-US" i="1">
                        <a:latin typeface="Cambria Math"/>
                      </a:rPr>
                      <m:t>𝜇</m:t>
                    </m:r>
                    <m:r>
                      <a:rPr lang="en-US" altLang="ko-KR" b="0" i="1" smtClean="0">
                        <a:latin typeface="Cambria Math"/>
                      </a:rPr>
                      <m:t>&lt;200</m:t>
                    </m:r>
                  </m:oMath>
                </a14:m>
                <a:endParaRPr lang="en-US" altLang="ko-KR" dirty="0" smtClean="0"/>
              </a:p>
              <a:p>
                <a:pPr lvl="1"/>
                <a:r>
                  <a:rPr lang="ko-KR" altLang="en-US" dirty="0" smtClean="0"/>
                  <a:t>검정통계량</a:t>
                </a:r>
                <a:r>
                  <a:rPr lang="en-US" altLang="ko-KR" dirty="0" smtClean="0"/>
                  <a:t>: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𝑍</m:t>
                    </m:r>
                    <m:r>
                      <a:rPr lang="en-US" altLang="ko-KR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𝑛</m:t>
                            </m:r>
                          </m:e>
                        </m:rad>
                        <m:r>
                          <a:rPr lang="en-US" altLang="ko-KR" i="1">
                            <a:latin typeface="Cambria Math"/>
                          </a:rPr>
                          <m:t>(</m:t>
                        </m:r>
                        <m:bar>
                          <m:barPr>
                            <m:pos m:val="top"/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bar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𝑋</m:t>
                            </m:r>
                          </m:e>
                        </m:bar>
                        <m:r>
                          <a:rPr lang="en-US" altLang="ko-KR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i="1"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ko-KR" altLang="en-US" i="1" smtClean="0">
                            <a:latin typeface="Cambria Math"/>
                          </a:rPr>
                          <m:t>𝜎</m:t>
                        </m:r>
                      </m:den>
                    </m:f>
                    <m:r>
                      <a:rPr lang="en-US" altLang="ko-KR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40</m:t>
                            </m:r>
                          </m:e>
                        </m:rad>
                        <m:r>
                          <a:rPr lang="en-US" altLang="ko-KR" i="1">
                            <a:latin typeface="Cambria Math"/>
                          </a:rPr>
                          <m:t>(</m:t>
                        </m:r>
                        <m:bar>
                          <m:barPr>
                            <m:pos m:val="top"/>
                            <m:ctrlPr>
                              <a:rPr lang="en-US" altLang="ko-KR" i="1" smtClean="0">
                                <a:latin typeface="Cambria Math"/>
                              </a:rPr>
                            </m:ctrlPr>
                          </m:bar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𝑋</m:t>
                            </m:r>
                          </m:e>
                        </m:bar>
                        <m:r>
                          <a:rPr lang="en-US" altLang="ko-KR" i="1">
                            <a:latin typeface="Cambria Math"/>
                          </a:rPr>
                          <m:t>−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200</m:t>
                        </m:r>
                        <m:r>
                          <a:rPr lang="en-US" altLang="ko-KR" i="1"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en-US" altLang="ko-KR" b="0" i="1" smtClean="0">
                            <a:latin typeface="Cambria Math"/>
                          </a:rPr>
                          <m:t>24</m:t>
                        </m:r>
                      </m:den>
                    </m:f>
                    <m:r>
                      <a:rPr lang="en-US" altLang="ko-KR" i="1" smtClean="0">
                        <a:latin typeface="Cambria Math"/>
                        <a:ea typeface="Cambria Math"/>
                      </a:rPr>
                      <m:t>~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𝑁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0,1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      (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𝑢𝑛𝑑𝑒𝑟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𝐻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0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n-US" altLang="ko-KR" dirty="0" smtClean="0"/>
              </a:p>
              <a:p>
                <a:pPr lvl="1"/>
                <a:r>
                  <a:rPr lang="ko-KR" altLang="en-US" dirty="0" smtClean="0"/>
                  <a:t>유의수준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/>
                      </a:rPr>
                      <m:t>𝛼</m:t>
                    </m:r>
                    <m:r>
                      <a:rPr lang="en-US" altLang="ko-KR" i="1">
                        <a:latin typeface="Cambria Math"/>
                      </a:rPr>
                      <m:t>=0.05</m:t>
                    </m:r>
                  </m:oMath>
                </a14:m>
                <a:r>
                  <a:rPr lang="ko-KR" altLang="en-US" dirty="0"/>
                  <a:t>에서 </a:t>
                </a:r>
                <a:r>
                  <a:rPr lang="ko-KR" altLang="en-US" dirty="0" err="1" smtClean="0"/>
                  <a:t>기각역</a:t>
                </a:r>
                <a:r>
                  <a:rPr lang="en-US" altLang="ko-KR" dirty="0" smtClean="0"/>
                  <a:t>: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𝑅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: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𝑍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ko-KR" i="1">
                                <a:latin typeface="Cambria Math"/>
                                <a:ea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40</m:t>
                            </m:r>
                          </m:e>
                        </m:rad>
                        <m:d>
                          <m:dPr>
                            <m:ctrlPr>
                              <a:rPr lang="en-US" altLang="ko-KR" i="1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bar>
                              <m:barPr>
                                <m:pos m:val="top"/>
                                <m:ctrlP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</m:ctrlPr>
                              </m:barPr>
                              <m:e>
                                <m: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  <m:t>𝑋</m:t>
                                </m:r>
                              </m:e>
                            </m:bar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−200</m:t>
                            </m:r>
                          </m:e>
                        </m:d>
                      </m:num>
                      <m:den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24</m:t>
                        </m:r>
                      </m:den>
                    </m:f>
                    <m:r>
                      <a:rPr lang="en-US" altLang="ko-KR" i="1">
                        <a:latin typeface="Cambria Math"/>
                        <a:ea typeface="Cambria Math"/>
                      </a:rPr>
                      <m:t>≤−1.645</m:t>
                    </m:r>
                  </m:oMath>
                </a14:m>
                <a:endParaRPr lang="en-US" altLang="ko-KR" dirty="0" smtClean="0"/>
              </a:p>
              <a:p>
                <a:pPr lvl="2"/>
                <a:r>
                  <a:rPr lang="ko-KR" altLang="en-US" dirty="0" smtClean="0"/>
                  <a:t>표본평균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altLang="ko-KR" i="1">
                            <a:latin typeface="Cambria Math"/>
                          </a:rPr>
                        </m:ctrlPr>
                      </m:bar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𝑋</m:t>
                        </m:r>
                      </m:e>
                    </m:bar>
                  </m:oMath>
                </a14:m>
                <a:r>
                  <a:rPr lang="ko-KR" altLang="en-US" dirty="0" smtClean="0"/>
                  <a:t>의 값에 따라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ko-KR" altLang="en-US" dirty="0" smtClean="0"/>
                  <a:t>를 기각할 수도 있고</a:t>
                </a:r>
                <a:r>
                  <a:rPr lang="en-US" altLang="ko-KR" dirty="0" smtClean="0"/>
                  <a:t>, </a:t>
                </a:r>
                <a:r>
                  <a:rPr lang="ko-KR" altLang="en-US" dirty="0" smtClean="0"/>
                  <a:t>기각하지 못할 수도 있다</a:t>
                </a:r>
                <a:r>
                  <a:rPr lang="en-US" altLang="ko-KR" dirty="0" smtClean="0"/>
                  <a:t>.</a:t>
                </a:r>
              </a:p>
              <a:p>
                <a:pPr lvl="2"/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altLang="ko-KR" i="1">
                            <a:latin typeface="Cambria Math"/>
                          </a:rPr>
                        </m:ctrlPr>
                      </m:barPr>
                      <m:e>
                        <m:r>
                          <a:rPr lang="en-US" altLang="ko-KR" i="1">
                            <a:latin typeface="Cambria Math"/>
                          </a:rPr>
                          <m:t>𝑋</m:t>
                        </m:r>
                      </m:e>
                    </m:bar>
                    <m:r>
                      <a:rPr lang="en-US" altLang="ko-KR" b="0" i="1" smtClean="0">
                        <a:latin typeface="Cambria Math"/>
                      </a:rPr>
                      <m:t>=192</m:t>
                    </m:r>
                  </m:oMath>
                </a14:m>
                <a:r>
                  <a:rPr lang="ko-KR" altLang="en-US" dirty="0" smtClean="0"/>
                  <a:t>일 때</a:t>
                </a:r>
                <a:r>
                  <a:rPr lang="en-US" altLang="ko-KR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  <a:ea typeface="Cambria Math"/>
                      </a:rPr>
                      <m:t>𝑍</m:t>
                    </m:r>
                    <m:r>
                      <a:rPr lang="en-US" altLang="ko-KR" i="1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ko-KR" i="1">
                                <a:latin typeface="Cambria Math"/>
                                <a:ea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40</m:t>
                            </m:r>
                          </m:e>
                        </m:rad>
                        <m:d>
                          <m:dPr>
                            <m:ctrlPr>
                              <a:rPr lang="en-US" altLang="ko-KR" i="1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  <m:t>192</m:t>
                            </m:r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−200</m:t>
                            </m:r>
                          </m:e>
                        </m:d>
                      </m:num>
                      <m:den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24</m:t>
                        </m:r>
                      </m:den>
                    </m:f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=−2.10</m:t>
                    </m:r>
                  </m:oMath>
                </a14:m>
                <a:r>
                  <a:rPr lang="ko-KR" altLang="en-US" dirty="0" smtClean="0"/>
                  <a:t>이므로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ko-KR" altLang="en-US" dirty="0"/>
                  <a:t>를 </a:t>
                </a:r>
                <a:r>
                  <a:rPr lang="ko-KR" altLang="en-US" dirty="0" smtClean="0"/>
                  <a:t>기각</a:t>
                </a:r>
                <a:endParaRPr lang="en-US" altLang="ko-KR" dirty="0" smtClean="0"/>
              </a:p>
              <a:p>
                <a:pPr lvl="2"/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altLang="ko-KR" i="1">
                            <a:latin typeface="Cambria Math"/>
                          </a:rPr>
                        </m:ctrlPr>
                      </m:barPr>
                      <m:e>
                        <m:r>
                          <a:rPr lang="en-US" altLang="ko-KR" i="1">
                            <a:latin typeface="Cambria Math"/>
                          </a:rPr>
                          <m:t>𝑋</m:t>
                        </m:r>
                      </m:e>
                    </m:bar>
                    <m:r>
                      <a:rPr lang="en-US" altLang="ko-KR" i="1">
                        <a:latin typeface="Cambria Math"/>
                      </a:rPr>
                      <m:t>=19</m:t>
                    </m:r>
                    <m:r>
                      <a:rPr lang="en-US" altLang="ko-KR" b="0" i="1" smtClean="0">
                        <a:latin typeface="Cambria Math"/>
                      </a:rPr>
                      <m:t>0</m:t>
                    </m:r>
                  </m:oMath>
                </a14:m>
                <a:r>
                  <a:rPr lang="ko-KR" altLang="en-US" dirty="0"/>
                  <a:t>일 때</a:t>
                </a:r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  <a:ea typeface="Cambria Math"/>
                      </a:rPr>
                      <m:t>𝑍</m:t>
                    </m:r>
                    <m:r>
                      <a:rPr lang="en-US" altLang="ko-KR" i="1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ko-KR" i="1">
                                <a:latin typeface="Cambria Math"/>
                                <a:ea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40</m:t>
                            </m:r>
                          </m:e>
                        </m:rad>
                        <m:d>
                          <m:dPr>
                            <m:ctrlPr>
                              <a:rPr lang="en-US" altLang="ko-KR" i="1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19</m:t>
                            </m:r>
                            <m: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  <m:t>0</m:t>
                            </m:r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−200</m:t>
                            </m:r>
                          </m:e>
                        </m:d>
                      </m:num>
                      <m:den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24</m:t>
                        </m:r>
                      </m:den>
                    </m:f>
                    <m:r>
                      <a:rPr lang="en-US" altLang="ko-KR" i="1">
                        <a:latin typeface="Cambria Math"/>
                        <a:ea typeface="Cambria Math"/>
                      </a:rPr>
                      <m:t>=−2.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635</m:t>
                    </m:r>
                  </m:oMath>
                </a14:m>
                <a:r>
                  <a:rPr lang="ko-KR" altLang="en-US" dirty="0"/>
                  <a:t>이므로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ko-KR" altLang="en-US" dirty="0"/>
                  <a:t>를 기각</a:t>
                </a:r>
                <a:endParaRPr lang="en-US" altLang="ko-KR" dirty="0"/>
              </a:p>
              <a:p>
                <a:pPr lvl="1"/>
                <a:endParaRPr lang="en-US" altLang="ko-KR" dirty="0" smtClean="0"/>
              </a:p>
              <a:p>
                <a:pPr lvl="1"/>
                <a:r>
                  <a:rPr lang="ko-KR" altLang="en-US" dirty="0" smtClean="0"/>
                  <a:t>위의 두 경우 모두 </a:t>
                </a:r>
                <a:r>
                  <a:rPr lang="ko-KR" altLang="en-US" dirty="0" err="1" smtClean="0"/>
                  <a:t>귀무가설</a:t>
                </a:r>
                <a:r>
                  <a:rPr lang="ko-KR" alt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ko-KR" altLang="en-US" dirty="0"/>
                  <a:t>를 </a:t>
                </a:r>
                <a:r>
                  <a:rPr lang="ko-KR" altLang="en-US" dirty="0" smtClean="0"/>
                  <a:t>기각하지만</a:t>
                </a:r>
                <a:r>
                  <a:rPr lang="en-US" altLang="ko-KR" dirty="0" smtClean="0"/>
                  <a:t>,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altLang="ko-KR" i="1">
                            <a:latin typeface="Cambria Math"/>
                          </a:rPr>
                        </m:ctrlPr>
                      </m:barPr>
                      <m:e>
                        <m:r>
                          <a:rPr lang="en-US" altLang="ko-KR" i="1">
                            <a:latin typeface="Cambria Math"/>
                          </a:rPr>
                          <m:t>𝑋</m:t>
                        </m:r>
                      </m:e>
                    </m:bar>
                    <m:r>
                      <a:rPr lang="en-US" altLang="ko-KR" i="1">
                        <a:latin typeface="Cambria Math"/>
                      </a:rPr>
                      <m:t>=19</m:t>
                    </m:r>
                    <m:r>
                      <a:rPr lang="en-US" altLang="ko-KR" b="0" i="1" smtClean="0">
                        <a:latin typeface="Cambria Math"/>
                      </a:rPr>
                      <m:t>0</m:t>
                    </m:r>
                  </m:oMath>
                </a14:m>
                <a:r>
                  <a:rPr lang="ko-KR" altLang="en-US" dirty="0" smtClean="0"/>
                  <a:t>인 경우는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altLang="ko-KR" i="1">
                            <a:latin typeface="Cambria Math"/>
                          </a:rPr>
                        </m:ctrlPr>
                      </m:barPr>
                      <m:e>
                        <m:r>
                          <a:rPr lang="en-US" altLang="ko-KR" i="1">
                            <a:latin typeface="Cambria Math"/>
                          </a:rPr>
                          <m:t>𝑋</m:t>
                        </m:r>
                      </m:e>
                    </m:bar>
                    <m:r>
                      <a:rPr lang="en-US" altLang="ko-KR" i="1">
                        <a:latin typeface="Cambria Math"/>
                      </a:rPr>
                      <m:t>=192</m:t>
                    </m:r>
                  </m:oMath>
                </a14:m>
                <a:r>
                  <a:rPr lang="ko-KR" altLang="en-US" dirty="0" smtClean="0"/>
                  <a:t>인 경우에 비해 </a:t>
                </a:r>
                <a:r>
                  <a:rPr lang="ko-KR" altLang="en-US" dirty="0" err="1" smtClean="0"/>
                  <a:t>귀무가설</a:t>
                </a:r>
                <a:r>
                  <a:rPr lang="ko-KR" altLang="en-US" dirty="0" smtClean="0"/>
                  <a:t> 하에서 관측할 확률이 더 낮다</a:t>
                </a:r>
                <a:r>
                  <a:rPr lang="en-US" altLang="ko-KR" dirty="0" smtClean="0"/>
                  <a:t>.</a:t>
                </a:r>
                <a:br>
                  <a:rPr lang="en-US" altLang="ko-KR" dirty="0" smtClean="0"/>
                </a:br>
                <a:endParaRPr lang="en-US" altLang="ko-KR" dirty="0" smtClean="0"/>
              </a:p>
              <a:p>
                <a:pPr lvl="1"/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altLang="ko-KR" i="1">
                            <a:latin typeface="Cambria Math"/>
                          </a:rPr>
                        </m:ctrlPr>
                      </m:barPr>
                      <m:e>
                        <m:r>
                          <a:rPr lang="en-US" altLang="ko-KR" i="1">
                            <a:latin typeface="Cambria Math"/>
                          </a:rPr>
                          <m:t>𝑋</m:t>
                        </m:r>
                      </m:e>
                    </m:bar>
                    <m:r>
                      <a:rPr lang="en-US" altLang="ko-KR" i="1">
                        <a:latin typeface="Cambria Math"/>
                      </a:rPr>
                      <m:t>=19</m:t>
                    </m:r>
                    <m:r>
                      <a:rPr lang="en-US" altLang="ko-KR" b="0" i="1" smtClean="0">
                        <a:latin typeface="Cambria Math"/>
                      </a:rPr>
                      <m:t>0(</m:t>
                    </m:r>
                    <m:r>
                      <a:rPr lang="en-US" altLang="ko-KR" b="0" i="1" smtClean="0">
                        <a:latin typeface="Cambria Math"/>
                      </a:rPr>
                      <m:t>𝑍</m:t>
                    </m:r>
                    <m:r>
                      <a:rPr lang="en-US" altLang="ko-KR" b="0" i="1" smtClean="0">
                        <a:latin typeface="Cambria Math"/>
                      </a:rPr>
                      <m:t>=−2.635)</m:t>
                    </m:r>
                  </m:oMath>
                </a14:m>
                <a:r>
                  <a:rPr lang="ko-KR" altLang="en-US" dirty="0" smtClean="0"/>
                  <a:t>일 때</a:t>
                </a:r>
                <a:r>
                  <a:rPr lang="en-US" altLang="ko-KR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ko-KR" altLang="en-US" dirty="0" smtClean="0"/>
                  <a:t>가 맞지 않다고 확신을 더 가질 수 있다</a:t>
                </a:r>
                <a:r>
                  <a:rPr lang="en-US" altLang="ko-KR" dirty="0" smtClean="0"/>
                  <a:t>.</a:t>
                </a:r>
                <a:endParaRPr lang="en-US" altLang="ko-KR" dirty="0"/>
              </a:p>
              <a:p>
                <a:pPr lvl="1"/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65" t="-1500" r="-3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7925D7-1F1C-41CE-88BA-A6C6073CF281}" type="slidenum">
              <a:rPr lang="ko-KR" altLang="en-US" smtClean="0"/>
              <a:pPr>
                <a:defRPr/>
              </a:pPr>
              <a:t>38</a:t>
            </a:fld>
            <a:endParaRPr lang="en-US" altLang="ko-KR" b="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335542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유의확률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altLang="ko-KR" i="1" smtClean="0">
                            <a:latin typeface="Cambria Math"/>
                          </a:rPr>
                        </m:ctrlPr>
                      </m:barPr>
                      <m:e>
                        <m:r>
                          <a:rPr lang="en-US" altLang="ko-KR" i="1">
                            <a:latin typeface="Cambria Math"/>
                          </a:rPr>
                          <m:t>𝑋</m:t>
                        </m:r>
                      </m:e>
                    </m:bar>
                    <m:r>
                      <a:rPr lang="en-US" altLang="ko-KR" i="1">
                        <a:latin typeface="Cambria Math"/>
                      </a:rPr>
                      <m:t>=192(</m:t>
                    </m:r>
                    <m:r>
                      <a:rPr lang="en-US" altLang="ko-KR" i="1">
                        <a:latin typeface="Cambria Math"/>
                      </a:rPr>
                      <m:t>𝑍</m:t>
                    </m:r>
                    <m:r>
                      <a:rPr lang="en-US" altLang="ko-KR" i="1">
                        <a:latin typeface="Cambria Math"/>
                      </a:rPr>
                      <m:t>=−2.10)</m:t>
                    </m:r>
                  </m:oMath>
                </a14:m>
                <a:r>
                  <a:rPr lang="ko-KR" altLang="en-US" dirty="0" smtClean="0"/>
                  <a:t>인 경우</a:t>
                </a:r>
                <a:r>
                  <a:rPr lang="en-US" altLang="ko-KR" dirty="0" smtClean="0"/>
                  <a:t>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𝑍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&lt;−2.10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=0.0179</m:t>
                    </m:r>
                  </m:oMath>
                </a14:m>
                <a:r>
                  <a:rPr lang="ko-KR" altLang="en-US" dirty="0" smtClean="0"/>
                  <a:t>이므로</a:t>
                </a:r>
                <a:endParaRPr lang="en-US" altLang="ko-KR" dirty="0" smtClean="0"/>
              </a:p>
              <a:p>
                <a:pPr lvl="1"/>
                <a:r>
                  <a:rPr lang="ko-KR" altLang="en-US" dirty="0" smtClean="0"/>
                  <a:t>유의수준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/>
                      </a:rPr>
                      <m:t>𝛼</m:t>
                    </m:r>
                    <m:r>
                      <a:rPr lang="en-US" altLang="ko-KR" i="1">
                        <a:latin typeface="Cambria Math"/>
                      </a:rPr>
                      <m:t>=0.0</m:t>
                    </m:r>
                    <m:r>
                      <a:rPr lang="en-US" altLang="ko-KR" b="0" i="1" smtClean="0">
                        <a:latin typeface="Cambria Math"/>
                      </a:rPr>
                      <m:t>2</m:t>
                    </m:r>
                  </m:oMath>
                </a14:m>
                <a:r>
                  <a:rPr lang="ko-KR" altLang="en-US" dirty="0" smtClean="0"/>
                  <a:t>에서는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ko-KR" altLang="en-US" dirty="0"/>
                  <a:t>를 </a:t>
                </a:r>
                <a:r>
                  <a:rPr lang="ko-KR" altLang="en-US" dirty="0" smtClean="0"/>
                  <a:t>기각</a:t>
                </a:r>
                <a:endParaRPr lang="en-US" altLang="ko-KR" dirty="0" smtClean="0"/>
              </a:p>
              <a:p>
                <a:pPr lvl="1"/>
                <a:r>
                  <a:rPr lang="ko-KR" altLang="en-US" dirty="0"/>
                  <a:t>유의수준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/>
                      </a:rPr>
                      <m:t>𝛼</m:t>
                    </m:r>
                    <m:r>
                      <a:rPr lang="en-US" altLang="ko-KR" i="1">
                        <a:latin typeface="Cambria Math"/>
                      </a:rPr>
                      <m:t>=0.0</m:t>
                    </m:r>
                    <m:r>
                      <a:rPr lang="en-US" altLang="ko-KR" b="0" i="1" smtClean="0">
                        <a:latin typeface="Cambria Math"/>
                      </a:rPr>
                      <m:t>1</m:t>
                    </m:r>
                  </m:oMath>
                </a14:m>
                <a:r>
                  <a:rPr lang="ko-KR" altLang="en-US" dirty="0"/>
                  <a:t>에서는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ko-KR" altLang="en-US" dirty="0"/>
                  <a:t>를 </a:t>
                </a:r>
                <a:r>
                  <a:rPr lang="ko-KR" altLang="en-US" dirty="0" smtClean="0"/>
                  <a:t>기각하지 못함</a:t>
                </a:r>
                <a:endParaRPr lang="en-US" altLang="ko-KR" dirty="0" smtClean="0"/>
              </a:p>
              <a:p>
                <a:pPr lvl="1"/>
                <a:endParaRPr lang="en-US" altLang="ko-KR" dirty="0" smtClean="0"/>
              </a:p>
              <a:p>
                <a:pPr lvl="1"/>
                <a:r>
                  <a:rPr lang="ko-KR" altLang="en-US" dirty="0" smtClean="0"/>
                  <a:t>유의수준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/>
                      </a:rPr>
                      <m:t>𝛼</m:t>
                    </m:r>
                  </m:oMath>
                </a14:m>
                <a:r>
                  <a:rPr lang="ko-KR" altLang="en-US" dirty="0" smtClean="0"/>
                  <a:t>가 </a:t>
                </a:r>
                <a:r>
                  <a:rPr lang="en-US" altLang="ko-KR" dirty="0" smtClean="0"/>
                  <a:t>0.0179</a:t>
                </a:r>
                <a:r>
                  <a:rPr lang="ko-KR" altLang="en-US" dirty="0" smtClean="0"/>
                  <a:t>보다 큰 검정에서는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ko-KR" altLang="en-US" dirty="0"/>
                  <a:t>를 기각</a:t>
                </a:r>
                <a:endParaRPr lang="en-US" altLang="ko-KR" dirty="0"/>
              </a:p>
              <a:p>
                <a:pPr lvl="1"/>
                <a:endParaRPr lang="en-US" altLang="ko-KR" dirty="0" smtClean="0"/>
              </a:p>
              <a:p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altLang="ko-KR" i="1">
                            <a:latin typeface="Cambria Math"/>
                          </a:rPr>
                        </m:ctrlPr>
                      </m:barPr>
                      <m:e>
                        <m:r>
                          <a:rPr lang="en-US" altLang="ko-KR" i="1">
                            <a:latin typeface="Cambria Math"/>
                          </a:rPr>
                          <m:t>𝑋</m:t>
                        </m:r>
                      </m:e>
                    </m:bar>
                    <m:r>
                      <a:rPr lang="en-US" altLang="ko-KR" i="1">
                        <a:latin typeface="Cambria Math"/>
                      </a:rPr>
                      <m:t>=19</m:t>
                    </m:r>
                    <m:r>
                      <a:rPr lang="en-US" altLang="ko-KR" b="0" i="1" smtClean="0">
                        <a:latin typeface="Cambria Math"/>
                      </a:rPr>
                      <m:t>0</m:t>
                    </m:r>
                    <m:r>
                      <a:rPr lang="en-US" altLang="ko-KR" i="1">
                        <a:latin typeface="Cambria Math"/>
                      </a:rPr>
                      <m:t>(</m:t>
                    </m:r>
                    <m:r>
                      <a:rPr lang="en-US" altLang="ko-KR" i="1">
                        <a:latin typeface="Cambria Math"/>
                      </a:rPr>
                      <m:t>𝑍</m:t>
                    </m:r>
                    <m:r>
                      <a:rPr lang="en-US" altLang="ko-KR" i="1">
                        <a:latin typeface="Cambria Math"/>
                      </a:rPr>
                      <m:t>=−2.635)</m:t>
                    </m:r>
                  </m:oMath>
                </a14:m>
                <a:r>
                  <a:rPr lang="ko-KR" altLang="en-US" dirty="0"/>
                  <a:t>인 경우</a:t>
                </a:r>
                <a:r>
                  <a:rPr lang="en-US" altLang="ko-KR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/>
                          </a:rPr>
                          <m:t>𝑍</m:t>
                        </m:r>
                        <m:r>
                          <a:rPr lang="en-US" altLang="ko-KR" i="1">
                            <a:latin typeface="Cambria Math"/>
                          </a:rPr>
                          <m:t>&lt;−2.635</m:t>
                        </m:r>
                      </m:e>
                    </m:d>
                    <m:r>
                      <a:rPr lang="en-US" altLang="ko-KR" i="1">
                        <a:latin typeface="Cambria Math"/>
                      </a:rPr>
                      <m:t>=0.</m:t>
                    </m:r>
                    <m:r>
                      <a:rPr lang="en-US" altLang="ko-KR" b="0" i="1" smtClean="0">
                        <a:latin typeface="Cambria Math"/>
                      </a:rPr>
                      <m:t>0042</m:t>
                    </m:r>
                  </m:oMath>
                </a14:m>
                <a:r>
                  <a:rPr lang="ko-KR" altLang="en-US" dirty="0"/>
                  <a:t>이므로</a:t>
                </a:r>
                <a:endParaRPr lang="en-US" altLang="ko-KR" dirty="0"/>
              </a:p>
              <a:p>
                <a:pPr lvl="1"/>
                <a:r>
                  <a:rPr lang="ko-KR" altLang="en-US" dirty="0"/>
                  <a:t>유의수준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/>
                      </a:rPr>
                      <m:t>𝛼</m:t>
                    </m:r>
                    <m:r>
                      <a:rPr lang="en-US" altLang="ko-KR" i="1">
                        <a:latin typeface="Cambria Math"/>
                      </a:rPr>
                      <m:t>=0.0</m:t>
                    </m:r>
                    <m:r>
                      <a:rPr lang="en-US" altLang="ko-KR" b="0" i="1" smtClean="0">
                        <a:latin typeface="Cambria Math"/>
                      </a:rPr>
                      <m:t>1</m:t>
                    </m:r>
                  </m:oMath>
                </a14:m>
                <a:r>
                  <a:rPr lang="ko-KR" altLang="en-US" dirty="0"/>
                  <a:t>에서는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ko-KR" altLang="en-US" dirty="0"/>
                  <a:t>를 기각</a:t>
                </a:r>
                <a:endParaRPr lang="en-US" altLang="ko-KR" dirty="0"/>
              </a:p>
              <a:p>
                <a:pPr lvl="1"/>
                <a:r>
                  <a:rPr lang="ko-KR" altLang="en-US" dirty="0"/>
                  <a:t>유의수준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/>
                      </a:rPr>
                      <m:t>𝛼</m:t>
                    </m:r>
                    <m:r>
                      <a:rPr lang="en-US" altLang="ko-KR" i="1">
                        <a:latin typeface="Cambria Math"/>
                      </a:rPr>
                      <m:t>=0.0</m:t>
                    </m:r>
                    <m:r>
                      <a:rPr lang="en-US" altLang="ko-KR" b="0" i="1" smtClean="0">
                        <a:latin typeface="Cambria Math"/>
                      </a:rPr>
                      <m:t>0</m:t>
                    </m:r>
                    <m:r>
                      <a:rPr lang="en-US" altLang="ko-KR" i="1">
                        <a:latin typeface="Cambria Math"/>
                      </a:rPr>
                      <m:t>1</m:t>
                    </m:r>
                  </m:oMath>
                </a14:m>
                <a:r>
                  <a:rPr lang="ko-KR" altLang="en-US" dirty="0"/>
                  <a:t>에서는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ko-KR" altLang="en-US" dirty="0"/>
                  <a:t>를 기각하지 못함</a:t>
                </a:r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r>
                  <a:rPr lang="ko-KR" altLang="en-US" dirty="0"/>
                  <a:t>유의수준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/>
                      </a:rPr>
                      <m:t>𝛼</m:t>
                    </m:r>
                  </m:oMath>
                </a14:m>
                <a:r>
                  <a:rPr lang="ko-KR" altLang="en-US" dirty="0"/>
                  <a:t>가 </a:t>
                </a:r>
                <a:r>
                  <a:rPr lang="en-US" altLang="ko-KR" dirty="0" smtClean="0"/>
                  <a:t>0.0042</a:t>
                </a:r>
                <a:r>
                  <a:rPr lang="ko-KR" altLang="en-US" dirty="0" smtClean="0"/>
                  <a:t>보다 </a:t>
                </a:r>
                <a:r>
                  <a:rPr lang="ko-KR" altLang="en-US" dirty="0"/>
                  <a:t>큰 검정에서는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ko-KR" altLang="en-US" dirty="0"/>
                  <a:t>를 </a:t>
                </a:r>
                <a:r>
                  <a:rPr lang="ko-KR" altLang="en-US" dirty="0" smtClean="0"/>
                  <a:t>기각</a:t>
                </a:r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65" t="-8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7925D7-1F1C-41CE-88BA-A6C6073CF281}" type="slidenum">
              <a:rPr lang="ko-KR" altLang="en-US" smtClean="0"/>
              <a:pPr>
                <a:defRPr/>
              </a:pPr>
              <a:t>39</a:t>
            </a:fld>
            <a:endParaRPr lang="en-US" altLang="ko-KR" b="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1347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통계적 </a:t>
            </a:r>
            <a:r>
              <a:rPr lang="ko-KR" altLang="en-US" dirty="0" smtClean="0"/>
              <a:t>추론의 구분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추정</a:t>
            </a:r>
            <a:r>
              <a:rPr lang="en-US" altLang="ko-KR" dirty="0" smtClean="0"/>
              <a:t>(estimation)</a:t>
            </a:r>
          </a:p>
          <a:p>
            <a:pPr lvl="1"/>
            <a:r>
              <a:rPr lang="ko-KR" altLang="en-US" dirty="0" err="1" smtClean="0"/>
              <a:t>점추정</a:t>
            </a:r>
            <a:r>
              <a:rPr lang="en-US" altLang="ko-KR" dirty="0" smtClean="0"/>
              <a:t>(point estimation): </a:t>
            </a:r>
            <a:r>
              <a:rPr lang="ko-KR" altLang="en-US" dirty="0" err="1" smtClean="0"/>
              <a:t>모수를</a:t>
            </a:r>
            <a:r>
              <a:rPr lang="ko-KR" altLang="en-US" dirty="0" smtClean="0"/>
              <a:t> 하나의 값으로 추측하는 것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구간추정</a:t>
            </a:r>
            <a:r>
              <a:rPr lang="en-US" altLang="ko-KR" dirty="0" smtClean="0"/>
              <a:t>(interval estimation): </a:t>
            </a:r>
            <a:r>
              <a:rPr lang="ko-KR" altLang="en-US" dirty="0" err="1" smtClean="0"/>
              <a:t>모수를</a:t>
            </a:r>
            <a:r>
              <a:rPr lang="ko-KR" altLang="en-US" dirty="0" smtClean="0"/>
              <a:t> 포함하리라고 예상되는 구간을 제시하여 </a:t>
            </a:r>
            <a:r>
              <a:rPr lang="ko-KR" altLang="en-US" dirty="0" err="1" smtClean="0"/>
              <a:t>모수를</a:t>
            </a:r>
            <a:r>
              <a:rPr lang="ko-KR" altLang="en-US" dirty="0" smtClean="0"/>
              <a:t> 추측하는 것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 smtClean="0"/>
              <a:t>가설검정</a:t>
            </a:r>
            <a:r>
              <a:rPr lang="en-US" altLang="ko-KR" dirty="0" smtClean="0"/>
              <a:t>(hypothesis testing): </a:t>
            </a:r>
            <a:r>
              <a:rPr lang="ko-KR" altLang="en-US" dirty="0" err="1" smtClean="0"/>
              <a:t>모수에</a:t>
            </a:r>
            <a:r>
              <a:rPr lang="en-US" altLang="ko-KR" dirty="0" smtClean="0"/>
              <a:t> </a:t>
            </a:r>
            <a:r>
              <a:rPr lang="ko-KR" altLang="en-US" dirty="0" smtClean="0"/>
              <a:t>대한 두 가지 가설 중에서 어느 것이 옳은지 판단하는 것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7925D7-1F1C-41CE-88BA-A6C6073CF281}" type="slidenum">
              <a:rPr lang="ko-KR" altLang="en-US" smtClean="0"/>
              <a:pPr>
                <a:defRPr/>
              </a:pPr>
              <a:t>4</a:t>
            </a:fld>
            <a:endParaRPr lang="en-US" altLang="ko-KR" b="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437437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유의확률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 smtClean="0"/>
                  <a:t>유의확률</a:t>
                </a:r>
                <a:r>
                  <a:rPr lang="en-US" altLang="ko-KR" dirty="0" smtClean="0"/>
                  <a:t>(significance probability, p-value, p-</a:t>
                </a:r>
                <a:r>
                  <a:rPr lang="ko-KR" altLang="en-US" dirty="0" smtClean="0"/>
                  <a:t>값</a:t>
                </a:r>
                <a:r>
                  <a:rPr lang="en-US" altLang="ko-KR" dirty="0" smtClean="0"/>
                  <a:t>)</a:t>
                </a:r>
              </a:p>
              <a:p>
                <a:pPr lvl="1"/>
                <a:r>
                  <a:rPr lang="ko-KR" altLang="en-US" dirty="0" smtClean="0"/>
                  <a:t>주어진 </a:t>
                </a:r>
                <a:r>
                  <a:rPr lang="ko-KR" altLang="en-US" dirty="0" err="1" smtClean="0"/>
                  <a:t>관측값에</a:t>
                </a:r>
                <a:r>
                  <a:rPr lang="ko-KR" altLang="en-US" dirty="0" smtClean="0"/>
                  <a:t> 대하여 </a:t>
                </a:r>
                <a:r>
                  <a:rPr lang="ko-KR" altLang="en-US" dirty="0" err="1" smtClean="0"/>
                  <a:t>귀무가설</a:t>
                </a:r>
                <a:r>
                  <a:rPr lang="ko-KR" alt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ko-KR" altLang="en-US" dirty="0"/>
                  <a:t>를 </a:t>
                </a:r>
                <a:r>
                  <a:rPr lang="ko-KR" altLang="en-US" dirty="0" smtClean="0"/>
                  <a:t>기각하게 되는 최소의 유의수준</a:t>
                </a:r>
                <a:endParaRPr lang="en-US" altLang="ko-KR" dirty="0"/>
              </a:p>
              <a:p>
                <a:endParaRPr lang="en-US" altLang="ko-KR" dirty="0" smtClean="0"/>
              </a:p>
              <a:p>
                <a:r>
                  <a:rPr lang="ko-KR" altLang="en-US" dirty="0" smtClean="0"/>
                  <a:t>유의확률은 </a:t>
                </a:r>
                <a:r>
                  <a:rPr lang="ko-KR" altLang="en-US" dirty="0" err="1" smtClean="0"/>
                  <a:t>귀무가설</a:t>
                </a:r>
                <a:r>
                  <a:rPr lang="ko-KR" altLang="en-US" dirty="0" smtClean="0"/>
                  <a:t> 하에서 주어진 </a:t>
                </a:r>
                <a:r>
                  <a:rPr lang="ko-KR" altLang="en-US" dirty="0" err="1" smtClean="0"/>
                  <a:t>관측값보다</a:t>
                </a:r>
                <a:r>
                  <a:rPr lang="ko-KR" altLang="en-US" dirty="0" smtClean="0"/>
                  <a:t> 더 극단적인 값</a:t>
                </a:r>
                <a:r>
                  <a:rPr lang="en-US" altLang="ko-KR" dirty="0" smtClean="0"/>
                  <a:t>(extreme values)</a:t>
                </a:r>
                <a:r>
                  <a:rPr lang="ko-KR" altLang="en-US" dirty="0" smtClean="0"/>
                  <a:t>이 나올 확률이다</a:t>
                </a:r>
                <a:r>
                  <a:rPr lang="en-US" altLang="ko-KR" dirty="0" smtClean="0"/>
                  <a:t>.</a:t>
                </a:r>
              </a:p>
              <a:p>
                <a:endParaRPr lang="en-US" altLang="ko-KR" dirty="0" smtClean="0"/>
              </a:p>
              <a:p>
                <a:r>
                  <a:rPr lang="ko-KR" altLang="en-US" dirty="0" smtClean="0"/>
                  <a:t>예</a:t>
                </a:r>
                <a:r>
                  <a:rPr lang="en-US" altLang="ko-KR" dirty="0" smtClean="0"/>
                  <a:t>) </a:t>
                </a:r>
                <a:r>
                  <a:rPr lang="ko-KR" altLang="en-US" dirty="0" smtClean="0"/>
                  <a:t>콜레스테롤 캠페인</a:t>
                </a:r>
                <a:endParaRPr lang="en-US" altLang="ko-KR" dirty="0" smtClean="0"/>
              </a:p>
              <a:p>
                <a:pPr lvl="1"/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altLang="ko-KR" i="1">
                            <a:latin typeface="Cambria Math"/>
                          </a:rPr>
                        </m:ctrlPr>
                      </m:barPr>
                      <m:e>
                        <m:r>
                          <a:rPr lang="en-US" altLang="ko-KR" i="1">
                            <a:latin typeface="Cambria Math"/>
                          </a:rPr>
                          <m:t>𝑋</m:t>
                        </m:r>
                      </m:e>
                    </m:bar>
                    <m:r>
                      <a:rPr lang="en-US" altLang="ko-KR" i="1">
                        <a:latin typeface="Cambria Math"/>
                      </a:rPr>
                      <m:t>=192</m:t>
                    </m:r>
                    <m:r>
                      <a:rPr lang="en-US" altLang="ko-KR" b="0" i="1" smtClean="0">
                        <a:latin typeface="Cambria Math"/>
                      </a:rPr>
                      <m:t>(</m:t>
                    </m:r>
                    <m:r>
                      <a:rPr lang="en-US" altLang="ko-KR" b="0" i="1" smtClean="0">
                        <a:latin typeface="Cambria Math"/>
                      </a:rPr>
                      <m:t>𝑍</m:t>
                    </m:r>
                    <m:r>
                      <a:rPr lang="en-US" altLang="ko-KR" b="0" i="1" smtClean="0">
                        <a:latin typeface="Cambria Math"/>
                      </a:rPr>
                      <m:t>=−2.10)</m:t>
                    </m:r>
                  </m:oMath>
                </a14:m>
                <a:r>
                  <a:rPr lang="ko-KR" altLang="en-US" dirty="0" smtClean="0"/>
                  <a:t>일 때</a:t>
                </a:r>
                <a:r>
                  <a:rPr lang="en-US" altLang="ko-KR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𝑝</m:t>
                    </m:r>
                    <m:r>
                      <a:rPr lang="en-US" altLang="ko-KR" b="0" i="1" smtClean="0">
                        <a:latin typeface="Cambria Math"/>
                      </a:rPr>
                      <m:t>−</m:t>
                    </m:r>
                    <m:r>
                      <a:rPr lang="ko-KR" altLang="en-US" b="0" i="1" smtClean="0">
                        <a:latin typeface="Cambria Math"/>
                      </a:rPr>
                      <m:t>값</m:t>
                    </m:r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r>
                      <a:rPr lang="en-US" altLang="ko-KR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𝑍</m:t>
                        </m:r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≤−2.10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=0.0179</m:t>
                    </m:r>
                  </m:oMath>
                </a14:m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altLang="ko-KR" i="1">
                            <a:latin typeface="Cambria Math"/>
                          </a:rPr>
                        </m:ctrlPr>
                      </m:barPr>
                      <m:e>
                        <m:r>
                          <a:rPr lang="en-US" altLang="ko-KR" i="1">
                            <a:latin typeface="Cambria Math"/>
                          </a:rPr>
                          <m:t>𝑋</m:t>
                        </m:r>
                      </m:e>
                    </m:bar>
                    <m:r>
                      <a:rPr lang="en-US" altLang="ko-KR" i="1">
                        <a:latin typeface="Cambria Math"/>
                      </a:rPr>
                      <m:t>=19</m:t>
                    </m:r>
                    <m:r>
                      <a:rPr lang="en-US" altLang="ko-KR" b="0" i="1" smtClean="0">
                        <a:latin typeface="Cambria Math"/>
                      </a:rPr>
                      <m:t>0</m:t>
                    </m:r>
                    <m:r>
                      <a:rPr lang="en-US" altLang="ko-KR" i="1">
                        <a:latin typeface="Cambria Math"/>
                      </a:rPr>
                      <m:t>(</m:t>
                    </m:r>
                    <m:r>
                      <a:rPr lang="en-US" altLang="ko-KR" i="1">
                        <a:latin typeface="Cambria Math"/>
                      </a:rPr>
                      <m:t>𝑍</m:t>
                    </m:r>
                    <m:r>
                      <a:rPr lang="en-US" altLang="ko-KR" i="1">
                        <a:latin typeface="Cambria Math"/>
                      </a:rPr>
                      <m:t>=−2.635)</m:t>
                    </m:r>
                  </m:oMath>
                </a14:m>
                <a:r>
                  <a:rPr lang="ko-KR" altLang="en-US" dirty="0"/>
                  <a:t>일 때</a:t>
                </a:r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𝑝</m:t>
                    </m:r>
                    <m:r>
                      <a:rPr lang="en-US" altLang="ko-KR" i="1">
                        <a:latin typeface="Cambria Math"/>
                      </a:rPr>
                      <m:t>−</m:t>
                    </m:r>
                    <m:r>
                      <a:rPr lang="ko-KR" altLang="en-US" i="1">
                        <a:latin typeface="Cambria Math"/>
                      </a:rPr>
                      <m:t>값</m:t>
                    </m:r>
                    <m:r>
                      <a:rPr lang="en-US" altLang="ko-KR" i="1">
                        <a:latin typeface="Cambria Math"/>
                      </a:rPr>
                      <m:t>=</m:t>
                    </m:r>
                    <m:r>
                      <a:rPr lang="en-US" altLang="ko-KR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/>
                          </a:rPr>
                          <m:t>𝑍</m:t>
                        </m:r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≤−2.</m:t>
                        </m:r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635</m:t>
                        </m:r>
                      </m:e>
                    </m:d>
                    <m:r>
                      <a:rPr lang="en-US" altLang="ko-KR" i="1">
                        <a:latin typeface="Cambria Math"/>
                        <a:ea typeface="Cambria Math"/>
                      </a:rPr>
                      <m:t>=0.0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042</m:t>
                    </m:r>
                  </m:oMath>
                </a14:m>
                <a:endParaRPr lang="en-US" altLang="ko-KR" dirty="0"/>
              </a:p>
              <a:p>
                <a:pPr lvl="1"/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65" t="-1500" r="-116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7925D7-1F1C-41CE-88BA-A6C6073CF281}" type="slidenum">
              <a:rPr lang="ko-KR" altLang="en-US" smtClean="0"/>
              <a:pPr>
                <a:defRPr/>
              </a:pPr>
              <a:t>40</a:t>
            </a:fld>
            <a:endParaRPr lang="en-US" altLang="ko-KR" b="0" dirty="0">
              <a:latin typeface="Times New Roman" pitchFamily="18" charset="0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838200" y="4572000"/>
            <a:ext cx="7482070" cy="1594682"/>
            <a:chOff x="904693" y="2247405"/>
            <a:chExt cx="7482070" cy="1594682"/>
          </a:xfrm>
        </p:grpSpPr>
        <p:grpSp>
          <p:nvGrpSpPr>
            <p:cNvPr id="6" name="그룹 5"/>
            <p:cNvGrpSpPr/>
            <p:nvPr/>
          </p:nvGrpSpPr>
          <p:grpSpPr>
            <a:xfrm>
              <a:off x="904693" y="2253913"/>
              <a:ext cx="3738563" cy="1588174"/>
              <a:chOff x="3048000" y="2441734"/>
              <a:chExt cx="3738563" cy="1588174"/>
            </a:xfrm>
          </p:grpSpPr>
          <p:pic>
            <p:nvPicPr>
              <p:cNvPr id="16" name="Picture 4"/>
              <p:cNvPicPr>
                <a:picLocks noGrp="1" noChangeAspect="1" noChangeArrowheads="1"/>
              </p:cNvPicPr>
              <p:nvPr>
                <p:ph sz="quarter" idx="1"/>
              </p:nvPr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>
              <a:xfrm>
                <a:off x="3048000" y="2441734"/>
                <a:ext cx="3738563" cy="950912"/>
              </a:xfrm>
              <a:solidFill>
                <a:srgbClr val="FF99CC">
                  <a:alpha val="0"/>
                </a:srgbClr>
              </a:solidFill>
              <a:ln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  <p:sp>
            <p:nvSpPr>
              <p:cNvPr id="17" name="Line 8"/>
              <p:cNvSpPr>
                <a:spLocks noChangeShapeType="1"/>
              </p:cNvSpPr>
              <p:nvPr/>
            </p:nvSpPr>
            <p:spPr bwMode="auto">
              <a:xfrm>
                <a:off x="4040187" y="3048000"/>
                <a:ext cx="0" cy="2451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" name="Text Box 22"/>
              <p:cNvSpPr txBox="1">
                <a:spLocks noChangeArrowheads="1"/>
              </p:cNvSpPr>
              <p:nvPr/>
            </p:nvSpPr>
            <p:spPr bwMode="auto">
              <a:xfrm>
                <a:off x="3264694" y="2590800"/>
                <a:ext cx="859813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ko-KR" sz="1800" b="0" dirty="0" smtClean="0"/>
                  <a:t>0.0179</a:t>
                </a:r>
                <a:endParaRPr lang="ko-KR" altLang="ko-KR" sz="1800" b="0" dirty="0"/>
              </a:p>
            </p:txBody>
          </p:sp>
          <p:cxnSp>
            <p:nvCxnSpPr>
              <p:cNvPr id="19" name="직선 연결선 18"/>
              <p:cNvCxnSpPr/>
              <p:nvPr/>
            </p:nvCxnSpPr>
            <p:spPr bwMode="auto">
              <a:xfrm flipH="1">
                <a:off x="3921125" y="3170577"/>
                <a:ext cx="119062" cy="122578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0" name="직선 연결선 19"/>
              <p:cNvCxnSpPr>
                <a:stCxn id="17" idx="0"/>
              </p:cNvCxnSpPr>
              <p:nvPr/>
            </p:nvCxnSpPr>
            <p:spPr bwMode="auto">
              <a:xfrm flipH="1">
                <a:off x="3810000" y="3048000"/>
                <a:ext cx="230187" cy="245155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1" name="직선 연결선 20"/>
              <p:cNvCxnSpPr/>
              <p:nvPr/>
            </p:nvCxnSpPr>
            <p:spPr bwMode="auto">
              <a:xfrm flipH="1">
                <a:off x="3716339" y="3126643"/>
                <a:ext cx="161924" cy="166512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2" name="직선 연결선 21"/>
              <p:cNvCxnSpPr/>
              <p:nvPr/>
            </p:nvCxnSpPr>
            <p:spPr bwMode="auto">
              <a:xfrm flipH="1">
                <a:off x="3632247" y="3200533"/>
                <a:ext cx="76880" cy="92622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3" name="직선 연결선 22"/>
              <p:cNvCxnSpPr/>
              <p:nvPr/>
            </p:nvCxnSpPr>
            <p:spPr bwMode="auto">
              <a:xfrm flipH="1">
                <a:off x="3559969" y="3231866"/>
                <a:ext cx="42862" cy="61289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/>
                  <p:cNvSpPr txBox="1"/>
                  <p:nvPr/>
                </p:nvSpPr>
                <p:spPr>
                  <a:xfrm>
                    <a:off x="3430587" y="3352800"/>
                    <a:ext cx="1219200" cy="67710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1800" b="0" i="1" smtClean="0">
                              <a:latin typeface="Cambria Math"/>
                            </a:rPr>
                            <m:t>    −2.10</m:t>
                          </m:r>
                        </m:oMath>
                        <m:oMath xmlns:m="http://schemas.openxmlformats.org/officeDocument/2006/math">
                          <m:r>
                            <a:rPr lang="en-US" altLang="ko-KR" sz="1800" b="0" i="1" smtClean="0">
                              <a:latin typeface="Cambria Math"/>
                            </a:rPr>
                            <m:t>(</m:t>
                          </m:r>
                          <m:bar>
                            <m:barPr>
                              <m:pos m:val="top"/>
                              <m:ctrlPr>
                                <a:rPr lang="en-US" altLang="ko-KR" sz="1800" b="0" i="1" smtClean="0">
                                  <a:latin typeface="Cambria Math"/>
                                </a:rPr>
                              </m:ctrlPr>
                            </m:barPr>
                            <m:e>
                              <m:r>
                                <a:rPr lang="en-US" altLang="ko-KR" sz="1800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</m:bar>
                          <m:r>
                            <a:rPr lang="en-US" altLang="ko-KR" sz="1800" b="0" i="1" smtClean="0">
                              <a:latin typeface="Cambria Math"/>
                            </a:rPr>
                            <m:t>=192)</m:t>
                          </m:r>
                        </m:oMath>
                      </m:oMathPara>
                    </a14:m>
                    <a:endParaRPr lang="ko-KR" altLang="en-US" sz="1800" dirty="0"/>
                  </a:p>
                </p:txBody>
              </p:sp>
            </mc:Choice>
            <mc:Fallback xmlns="">
              <p:sp>
                <p:nvSpPr>
                  <p:cNvPr id="24" name="TextBox 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30587" y="3352800"/>
                    <a:ext cx="1219200" cy="677108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l="-500" r="-2000" b="-7207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7" name="그룹 6"/>
            <p:cNvGrpSpPr/>
            <p:nvPr/>
          </p:nvGrpSpPr>
          <p:grpSpPr>
            <a:xfrm>
              <a:off x="4648200" y="2247405"/>
              <a:ext cx="3738563" cy="1592505"/>
              <a:chOff x="3048000" y="2441734"/>
              <a:chExt cx="3738563" cy="1592505"/>
            </a:xfrm>
          </p:grpSpPr>
          <p:pic>
            <p:nvPicPr>
              <p:cNvPr id="8" name="Picture 4"/>
              <p:cNvPicPr>
                <a:picLocks noGrp="1" noChangeAspect="1" noChangeArrowheads="1"/>
              </p:cNvPicPr>
              <p:nvPr>
                <p:ph sz="quarter" idx="1"/>
              </p:nvPr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>
              <a:xfrm>
                <a:off x="3048000" y="2441734"/>
                <a:ext cx="3738563" cy="950912"/>
              </a:xfrm>
              <a:solidFill>
                <a:srgbClr val="FF99CC">
                  <a:alpha val="0"/>
                </a:srgbClr>
              </a:solidFill>
              <a:ln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  <p:sp>
            <p:nvSpPr>
              <p:cNvPr id="9" name="Line 8"/>
              <p:cNvSpPr>
                <a:spLocks noChangeShapeType="1"/>
              </p:cNvSpPr>
              <p:nvPr/>
            </p:nvSpPr>
            <p:spPr bwMode="auto">
              <a:xfrm>
                <a:off x="3956058" y="3108576"/>
                <a:ext cx="0" cy="19320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0" name="Text Box 22"/>
              <p:cNvSpPr txBox="1">
                <a:spLocks noChangeArrowheads="1"/>
              </p:cNvSpPr>
              <p:nvPr/>
            </p:nvSpPr>
            <p:spPr bwMode="auto">
              <a:xfrm>
                <a:off x="3264694" y="2590800"/>
                <a:ext cx="850106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ko-KR" sz="1800" b="0" dirty="0" smtClean="0"/>
                  <a:t>0.0042</a:t>
                </a:r>
                <a:endParaRPr lang="ko-KR" altLang="ko-KR" sz="1800" b="0" dirty="0"/>
              </a:p>
            </p:txBody>
          </p:sp>
          <p:cxnSp>
            <p:nvCxnSpPr>
              <p:cNvPr id="11" name="직선 연결선 10"/>
              <p:cNvCxnSpPr/>
              <p:nvPr/>
            </p:nvCxnSpPr>
            <p:spPr bwMode="auto">
              <a:xfrm flipH="1">
                <a:off x="3737454" y="3143888"/>
                <a:ext cx="139883" cy="149267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2" name="직선 연결선 11"/>
              <p:cNvCxnSpPr/>
              <p:nvPr/>
            </p:nvCxnSpPr>
            <p:spPr bwMode="auto">
              <a:xfrm flipH="1">
                <a:off x="3798616" y="3160100"/>
                <a:ext cx="157442" cy="141677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" name="직선 연결선 12"/>
              <p:cNvCxnSpPr/>
              <p:nvPr/>
            </p:nvCxnSpPr>
            <p:spPr bwMode="auto">
              <a:xfrm flipH="1">
                <a:off x="3667241" y="3200533"/>
                <a:ext cx="76880" cy="92622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4" name="직선 연결선 13"/>
              <p:cNvCxnSpPr/>
              <p:nvPr/>
            </p:nvCxnSpPr>
            <p:spPr bwMode="auto">
              <a:xfrm flipH="1">
                <a:off x="3559969" y="3231866"/>
                <a:ext cx="42862" cy="61289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/>
                  <p:cNvSpPr txBox="1"/>
                  <p:nvPr/>
                </p:nvSpPr>
                <p:spPr>
                  <a:xfrm>
                    <a:off x="3346458" y="3357131"/>
                    <a:ext cx="1219200" cy="67710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1800" b="0" i="1" smtClean="0">
                              <a:latin typeface="Cambria Math"/>
                            </a:rPr>
                            <m:t>   −2.635</m:t>
                          </m:r>
                        </m:oMath>
                        <m:oMath xmlns:m="http://schemas.openxmlformats.org/officeDocument/2006/math">
                          <m:r>
                            <a:rPr lang="en-US" altLang="ko-KR" sz="1800" b="0" i="1" smtClean="0">
                              <a:latin typeface="Cambria Math"/>
                            </a:rPr>
                            <m:t>(</m:t>
                          </m:r>
                          <m:bar>
                            <m:barPr>
                              <m:pos m:val="top"/>
                              <m:ctrlPr>
                                <a:rPr lang="en-US" altLang="ko-KR" sz="1800" b="0" i="1" smtClean="0">
                                  <a:latin typeface="Cambria Math"/>
                                </a:rPr>
                              </m:ctrlPr>
                            </m:barPr>
                            <m:e>
                              <m:r>
                                <a:rPr lang="en-US" altLang="ko-KR" sz="1800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</m:bar>
                          <m:r>
                            <a:rPr lang="en-US" altLang="ko-KR" sz="1800" b="0" i="1" smtClean="0">
                              <a:latin typeface="Cambria Math"/>
                            </a:rPr>
                            <m:t>=190)</m:t>
                          </m:r>
                        </m:oMath>
                      </m:oMathPara>
                    </a14:m>
                    <a:endParaRPr lang="ko-KR" altLang="en-US" sz="1800" dirty="0"/>
                  </a:p>
                </p:txBody>
              </p:sp>
            </mc:Choice>
            <mc:Fallback xmlns="">
              <p:sp>
                <p:nvSpPr>
                  <p:cNvPr id="15" name="TextBox 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46458" y="3357131"/>
                    <a:ext cx="1219200" cy="677108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l="-1000" r="-1500" b="-7207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90075270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p-</a:t>
            </a:r>
            <a:r>
              <a:rPr lang="ko-KR" altLang="en-US" dirty="0"/>
              <a:t>값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𝑍</m:t>
                    </m:r>
                    <m:r>
                      <a:rPr lang="en-US" altLang="ko-KR" b="0" i="1" smtClean="0">
                        <a:latin typeface="Cambria Math"/>
                      </a:rPr>
                      <m:t>−</m:t>
                    </m:r>
                  </m:oMath>
                </a14:m>
                <a:r>
                  <a:rPr lang="ko-KR" altLang="en-US" dirty="0" smtClean="0"/>
                  <a:t>검정에서 </a:t>
                </a:r>
                <a:r>
                  <a:rPr lang="en-US" altLang="ko-KR" dirty="0" smtClean="0"/>
                  <a:t>p-</a:t>
                </a:r>
                <a:r>
                  <a:rPr lang="ko-KR" altLang="en-US" dirty="0" smtClean="0"/>
                  <a:t>값</a:t>
                </a:r>
                <a:endParaRPr lang="en-US" altLang="ko-KR" dirty="0"/>
              </a:p>
              <a:p>
                <a:pPr lvl="1"/>
                <a:r>
                  <a:rPr lang="ko-KR" altLang="en-US" dirty="0" smtClean="0"/>
                  <a:t>가설</a:t>
                </a:r>
                <a:r>
                  <a:rPr lang="en-US" altLang="ko-KR" dirty="0" smtClean="0"/>
                  <a:t>:</a:t>
                </a:r>
                <a:br>
                  <a:rPr lang="en-US" altLang="ko-KR" dirty="0" smtClean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altLang="ko-KR" i="1">
                        <a:latin typeface="Cambria Math"/>
                      </a:rPr>
                      <m:t>:</m:t>
                    </m:r>
                    <m:r>
                      <a:rPr lang="ko-KR" altLang="en-US" i="1">
                        <a:latin typeface="Cambria Math"/>
                      </a:rPr>
                      <m:t>𝜇</m:t>
                    </m:r>
                    <m:r>
                      <a:rPr lang="en-US" altLang="ko-KR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altLang="ko-KR" i="1">
                        <a:latin typeface="Cambria Math"/>
                      </a:rPr>
                      <m:t>   </m:t>
                    </m:r>
                    <m:r>
                      <a:rPr lang="en-US" altLang="ko-KR" i="1">
                        <a:latin typeface="Cambria Math"/>
                      </a:rPr>
                      <m:t>𝑣𝑠</m:t>
                    </m:r>
                    <m:r>
                      <a:rPr lang="en-US" altLang="ko-KR" i="1">
                        <a:latin typeface="Cambria Math"/>
                      </a:rPr>
                      <m:t>   </m:t>
                    </m:r>
                    <m:d>
                      <m:dPr>
                        <m:begChr m:val="{"/>
                        <m:endChr m:val=""/>
                        <m:ctrlPr>
                          <a:rPr lang="en-US" altLang="ko-KR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d>
                                <m:dPr>
                                  <m:ctrlPr>
                                    <a:rPr lang="en-US" altLang="ko-KR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i="1">
                                      <a:latin typeface="Cambria Math"/>
                                    </a:rPr>
                                    <m:t>𝑖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en-US" altLang="ko-KR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US" altLang="ko-KR" i="1">
                                  <a:latin typeface="Cambria Math"/>
                                </a:rPr>
                                <m:t>:</m:t>
                              </m:r>
                              <m:r>
                                <a:rPr lang="en-US" altLang="ko-KR" i="1">
                                  <a:latin typeface="Cambria Math"/>
                                </a:rPr>
                                <m:t> </m:t>
                              </m:r>
                              <m:r>
                                <a:rPr lang="ko-KR" altLang="en-US" i="1">
                                  <a:latin typeface="Cambria Math"/>
                                </a:rPr>
                                <m:t>𝜇</m:t>
                              </m:r>
                              <m:r>
                                <a:rPr lang="en-US" altLang="ko-KR" i="1">
                                  <a:latin typeface="Cambria Math"/>
                                </a:rPr>
                                <m:t>&lt;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latin typeface="Cambria Math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d>
                                <m:dPr>
                                  <m:ctrlPr>
                                    <a:rPr lang="en-US" altLang="ko-KR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i="1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𝑖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en-US" altLang="ko-KR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US" altLang="ko-KR" i="1">
                                  <a:latin typeface="Cambria Math"/>
                                </a:rPr>
                                <m:t>:</m:t>
                              </m:r>
                              <m:r>
                                <a:rPr lang="en-US" altLang="ko-KR" i="1">
                                  <a:latin typeface="Cambria Math"/>
                                </a:rPr>
                                <m:t> </m:t>
                              </m:r>
                              <m:r>
                                <a:rPr lang="ko-KR" altLang="en-US" i="1">
                                  <a:latin typeface="Cambria Math"/>
                                </a:rPr>
                                <m:t>𝜇</m:t>
                              </m:r>
                              <m:r>
                                <a:rPr lang="en-US" altLang="ko-KR" i="1">
                                  <a:latin typeface="Cambria Math"/>
                                </a:rPr>
                                <m:t>&gt;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latin typeface="Cambria Math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d>
                                <m:dPr>
                                  <m:ctrlPr>
                                    <a:rPr lang="en-US" altLang="ko-KR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i="1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𝑖𝑖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en-US" altLang="ko-KR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US" altLang="ko-KR" i="1">
                                  <a:latin typeface="Cambria Math"/>
                                </a:rPr>
                                <m:t>:</m:t>
                              </m:r>
                              <m:r>
                                <a:rPr lang="en-US" altLang="ko-KR" i="1">
                                  <a:latin typeface="Cambria Math"/>
                                </a:rPr>
                                <m:t> </m:t>
                              </m:r>
                              <m:r>
                                <a:rPr lang="ko-KR" altLang="en-US" i="1">
                                  <a:latin typeface="Cambria Math"/>
                                </a:rPr>
                                <m:t>𝜇</m:t>
                              </m:r>
                              <m:r>
                                <a:rPr lang="en-US" altLang="ko-KR" i="1">
                                  <a:latin typeface="Cambria Math"/>
                                  <a:ea typeface="Cambria Math"/>
                                </a:rPr>
                                <m:t>≠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latin typeface="Cambria Math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altLang="ko-KR" dirty="0" smtClean="0"/>
              </a:p>
              <a:p>
                <a:pPr lvl="1"/>
                <a:r>
                  <a:rPr lang="ko-KR" altLang="en-US" dirty="0" smtClean="0"/>
                  <a:t>검정통계량</a:t>
                </a:r>
                <a:r>
                  <a:rPr lang="en-US" altLang="ko-KR" dirty="0" smtClean="0"/>
                  <a:t>:</a:t>
                </a:r>
                <a:br>
                  <a:rPr lang="en-US" altLang="ko-KR" dirty="0" smtClean="0"/>
                </a:b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𝑍</m:t>
                    </m:r>
                    <m:r>
                      <a:rPr lang="en-US" altLang="ko-KR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𝑛</m:t>
                            </m:r>
                          </m:e>
                        </m:rad>
                        <m:r>
                          <a:rPr lang="en-US" altLang="ko-KR" i="1">
                            <a:latin typeface="Cambria Math"/>
                          </a:rPr>
                          <m:t>(</m:t>
                        </m:r>
                        <m:bar>
                          <m:barPr>
                            <m:pos m:val="top"/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bar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𝑋</m:t>
                            </m:r>
                          </m:e>
                        </m:bar>
                        <m:r>
                          <a:rPr lang="en-US" altLang="ko-KR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i="1"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ko-KR" altLang="en-US" i="1">
                            <a:latin typeface="Cambria Math"/>
                          </a:rPr>
                          <m:t>𝜎</m:t>
                        </m:r>
                      </m:den>
                    </m:f>
                  </m:oMath>
                </a14:m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:endParaRPr lang="en-US" altLang="ko-KR" dirty="0" smtClean="0"/>
              </a:p>
              <a:p>
                <a:pPr lvl="1"/>
                <a:r>
                  <a:rPr lang="ko-KR" altLang="en-US" dirty="0" smtClean="0"/>
                  <a:t>주어진 </a:t>
                </a:r>
                <a:r>
                  <a:rPr lang="ko-KR" altLang="en-US" dirty="0" err="1" smtClean="0"/>
                  <a:t>관측값에</a:t>
                </a:r>
                <a:r>
                  <a:rPr lang="ko-KR" altLang="en-US" dirty="0" smtClean="0"/>
                  <a:t> 대한 검정통계량의 값이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𝑍</m:t>
                    </m:r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r>
                      <a:rPr lang="en-US" altLang="ko-KR" b="0" i="1" smtClean="0">
                        <a:latin typeface="Cambria Math"/>
                      </a:rPr>
                      <m:t>𝑧</m:t>
                    </m:r>
                  </m:oMath>
                </a14:m>
                <a:r>
                  <a:rPr lang="ko-KR" altLang="en-US" dirty="0" smtClean="0"/>
                  <a:t>일 때</a:t>
                </a:r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𝑝</m:t>
                    </m:r>
                    <m:r>
                      <a:rPr lang="en-US" altLang="ko-KR" b="0" i="1" smtClean="0">
                        <a:latin typeface="Cambria Math"/>
                      </a:rPr>
                      <m:t>−</m:t>
                    </m:r>
                    <m:r>
                      <a:rPr lang="ko-KR" altLang="en-US" b="0" i="1" smtClean="0">
                        <a:latin typeface="Cambria Math"/>
                      </a:rPr>
                      <m:t>값</m:t>
                    </m:r>
                    <m:r>
                      <a:rPr lang="en-US" altLang="ko-KR" b="0" i="1" smtClean="0">
                        <a:latin typeface="Cambria Math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b="0" i="1" smtClean="0">
                                      <a:latin typeface="Cambria Math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    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𝑃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𝑍</m:t>
                              </m:r>
                              <m:r>
                                <a:rPr lang="en-US" altLang="ko-KR" b="0" i="1" smtClean="0">
                                  <a:latin typeface="Cambria Math"/>
                                  <a:ea typeface="Cambria Math"/>
                                </a:rPr>
                                <m:t>≤</m:t>
                              </m:r>
                              <m:r>
                                <a:rPr lang="en-US" altLang="ko-KR" b="0" i="1" smtClean="0">
                                  <a:latin typeface="Cambria Math"/>
                                  <a:ea typeface="Cambria Math"/>
                                </a:rPr>
                                <m:t>𝑧</m:t>
                              </m:r>
                              <m:r>
                                <a:rPr lang="en-US" altLang="ko-KR" b="0" i="1" smtClean="0">
                                  <a:latin typeface="Cambria Math"/>
                                  <a:ea typeface="Cambria Math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𝑖𝑖</m:t>
                                  </m:r>
                                </m:e>
                              </m:d>
                              <m:r>
                                <a:rPr lang="en-US" altLang="ko-KR" b="0" i="1" smtClean="0">
                                  <a:latin typeface="Cambria Math"/>
                                </a:rPr>
                                <m:t>   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𝑃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𝑍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 ≥</m:t>
                              </m:r>
                              <m:r>
                                <a:rPr lang="en-US" altLang="ko-KR" b="0" i="1" smtClean="0">
                                  <a:latin typeface="Cambria Math"/>
                                  <a:ea typeface="Cambria Math"/>
                                </a:rPr>
                                <m:t>𝑧</m:t>
                              </m:r>
                              <m:r>
                                <a:rPr lang="en-US" altLang="ko-KR" b="0" i="1" smtClean="0">
                                  <a:latin typeface="Cambria Math"/>
                                  <a:ea typeface="Cambria Math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𝑖𝑖𝑖</m:t>
                                  </m:r>
                                </m:e>
                              </m:d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𝑃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(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ko-KR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𝑍</m:t>
                                  </m:r>
                                </m:e>
                              </m:d>
                              <m:r>
                                <a:rPr lang="en-US" altLang="ko-KR" i="1">
                                  <a:latin typeface="Cambria Math"/>
                                  <a:ea typeface="Cambria Math"/>
                                </a:rPr>
                                <m:t>≥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ko-KR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/>
                                      <a:ea typeface="Cambria Math"/>
                                    </a:rPr>
                                    <m:t>𝑧</m:t>
                                  </m:r>
                                </m:e>
                              </m:d>
                              <m:r>
                                <a:rPr lang="en-US" altLang="ko-KR" b="0" i="1" smtClean="0">
                                  <a:latin typeface="Cambria Math"/>
                                  <a:ea typeface="Cambria Math"/>
                                </a:rPr>
                                <m:t>)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65" t="-1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7925D7-1F1C-41CE-88BA-A6C6073CF281}" type="slidenum">
              <a:rPr lang="ko-KR" altLang="en-US" smtClean="0"/>
              <a:pPr>
                <a:defRPr/>
              </a:pPr>
              <a:t>41</a:t>
            </a:fld>
            <a:endParaRPr lang="en-US" altLang="ko-KR" b="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140822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p-</a:t>
            </a:r>
            <a:r>
              <a:rPr lang="ko-KR" altLang="en-US" dirty="0"/>
              <a:t>값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 smtClean="0"/>
                  <a:t>p-</a:t>
                </a:r>
                <a:r>
                  <a:rPr lang="ko-KR" altLang="en-US" dirty="0" smtClean="0"/>
                  <a:t>값과 가설검정의 관계</a:t>
                </a:r>
                <a:endParaRPr lang="en-US" altLang="ko-KR" dirty="0" smtClean="0"/>
              </a:p>
              <a:p>
                <a:pPr lvl="1"/>
                <a:r>
                  <a:rPr lang="ko-KR" altLang="en-US" dirty="0" smtClean="0"/>
                  <a:t>주어진 </a:t>
                </a:r>
                <a:r>
                  <a:rPr lang="ko-KR" altLang="en-US" dirty="0" err="1" smtClean="0"/>
                  <a:t>관측값에</a:t>
                </a:r>
                <a:r>
                  <a:rPr lang="ko-KR" altLang="en-US" dirty="0" smtClean="0"/>
                  <a:t> 대한 </a:t>
                </a:r>
                <a:r>
                  <a:rPr lang="en-US" altLang="ko-KR" dirty="0" smtClean="0"/>
                  <a:t>p-</a:t>
                </a:r>
                <a:r>
                  <a:rPr lang="ko-KR" altLang="en-US" dirty="0" smtClean="0"/>
                  <a:t>값이 유의수준보다 작으면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ko-KR" altLang="en-US" dirty="0" smtClean="0"/>
                  <a:t>를 기각하고</a:t>
                </a:r>
                <a:r>
                  <a:rPr lang="en-US" altLang="ko-KR" dirty="0" smtClean="0"/>
                  <a:t>, </a:t>
                </a:r>
                <a:r>
                  <a:rPr lang="ko-KR" altLang="en-US" dirty="0" smtClean="0"/>
                  <a:t>유의수준보다 크면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ko-KR" altLang="en-US" dirty="0" smtClean="0"/>
                  <a:t>를 기각하지 못한다</a:t>
                </a:r>
                <a:r>
                  <a:rPr lang="en-US" altLang="ko-KR" dirty="0" smtClean="0"/>
                  <a:t>.</a:t>
                </a:r>
              </a:p>
              <a:p>
                <a:pPr lvl="1"/>
                <a:endParaRPr lang="en-US" altLang="ko-KR" dirty="0"/>
              </a:p>
              <a:p>
                <a:r>
                  <a:rPr lang="ko-KR" altLang="en-US" dirty="0" smtClean="0"/>
                  <a:t>예제</a:t>
                </a:r>
                <a:r>
                  <a:rPr lang="en-US" altLang="ko-KR" dirty="0" smtClean="0"/>
                  <a:t>8) </a:t>
                </a:r>
                <a:r>
                  <a:rPr lang="ko-KR" altLang="en-US" dirty="0" smtClean="0"/>
                  <a:t>중학교 </a:t>
                </a:r>
                <a:r>
                  <a:rPr lang="en-US" altLang="ko-KR" dirty="0" smtClean="0"/>
                  <a:t>1</a:t>
                </a:r>
                <a:r>
                  <a:rPr lang="ko-KR" altLang="en-US" dirty="0" smtClean="0"/>
                  <a:t>학년 남학생의 키</a:t>
                </a:r>
                <a:endParaRPr lang="en-US" altLang="ko-KR" dirty="0" smtClean="0"/>
              </a:p>
              <a:p>
                <a:pPr lvl="1"/>
                <a:r>
                  <a:rPr lang="ko-KR" altLang="en-US" dirty="0" smtClean="0"/>
                  <a:t>이 도시의 중학교 </a:t>
                </a:r>
                <a:r>
                  <a:rPr lang="en-US" altLang="ko-KR" dirty="0" smtClean="0"/>
                  <a:t>1</a:t>
                </a:r>
                <a:r>
                  <a:rPr lang="ko-KR" altLang="en-US" dirty="0" smtClean="0"/>
                  <a:t>학년 남학생의 평균 키</a:t>
                </a:r>
                <a:r>
                  <a:rPr lang="en-US" altLang="ko-KR" dirty="0" smtClean="0"/>
                  <a:t>(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/>
                      </a:rPr>
                      <m:t>𝜇</m:t>
                    </m:r>
                  </m:oMath>
                </a14:m>
                <a:r>
                  <a:rPr lang="en-US" altLang="ko-KR" dirty="0" smtClean="0"/>
                  <a:t>)</a:t>
                </a:r>
                <a:r>
                  <a:rPr lang="ko-KR" altLang="en-US" dirty="0" smtClean="0"/>
                  <a:t>는 다른 도시의 중학교 </a:t>
                </a:r>
                <a:r>
                  <a:rPr lang="en-US" altLang="ko-KR" dirty="0" smtClean="0"/>
                  <a:t>1</a:t>
                </a:r>
                <a:r>
                  <a:rPr lang="ko-KR" altLang="en-US" dirty="0" smtClean="0"/>
                  <a:t>학년 남학생의 평균 키인 </a:t>
                </a:r>
                <a:r>
                  <a:rPr lang="en-US" altLang="ko-KR" dirty="0" smtClean="0"/>
                  <a:t>159cm</a:t>
                </a:r>
                <a:r>
                  <a:rPr lang="ko-KR" altLang="en-US" dirty="0" smtClean="0"/>
                  <a:t>와 차이가 있다고 할 수 있는가</a:t>
                </a:r>
                <a:r>
                  <a:rPr lang="en-US" altLang="ko-KR" dirty="0" smtClean="0"/>
                  <a:t>?</a:t>
                </a:r>
              </a:p>
              <a:p>
                <a:pPr lvl="1"/>
                <a:r>
                  <a:rPr lang="ko-KR" altLang="en-US" dirty="0" smtClean="0"/>
                  <a:t>자료</a:t>
                </a:r>
                <a:r>
                  <a:rPr lang="en-US" altLang="ko-KR" dirty="0" smtClean="0"/>
                  <a:t>: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𝑛</m:t>
                    </m:r>
                    <m:r>
                      <a:rPr lang="en-US" altLang="ko-KR" b="0" i="1" smtClean="0">
                        <a:latin typeface="Cambria Math"/>
                      </a:rPr>
                      <m:t>=30,  </m:t>
                    </m:r>
                    <m:bar>
                      <m:barPr>
                        <m:pos m:val="top"/>
                        <m:ctrlPr>
                          <a:rPr lang="en-US" altLang="ko-KR" i="1">
                            <a:latin typeface="Cambria Math"/>
                          </a:rPr>
                        </m:ctrlPr>
                      </m:barPr>
                      <m:e>
                        <m:r>
                          <a:rPr lang="en-US" altLang="ko-KR" i="1">
                            <a:latin typeface="Cambria Math"/>
                          </a:rPr>
                          <m:t>𝑥</m:t>
                        </m:r>
                      </m:e>
                    </m:bar>
                    <m:r>
                      <a:rPr lang="en-US" altLang="ko-KR" i="1">
                        <a:latin typeface="Cambria Math"/>
                      </a:rPr>
                      <m:t>=160.2</m:t>
                    </m:r>
                    <m:r>
                      <a:rPr lang="en-US" altLang="ko-KR" b="0" i="0" smtClean="0">
                        <a:latin typeface="Cambria Math"/>
                      </a:rPr>
                      <m:t>,  </m:t>
                    </m:r>
                    <m:sSup>
                      <m:sSupPr>
                        <m:ctrlPr>
                          <a:rPr lang="en-US" altLang="ko-KR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/>
                          </a:rPr>
                          <m:t>𝑠</m:t>
                        </m:r>
                      </m:e>
                      <m:sup>
                        <m:r>
                          <a:rPr lang="en-US" altLang="ko-KR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altLang="ko-KR" i="1">
                        <a:latin typeface="Cambria Math"/>
                      </a:rPr>
                      <m:t>=5.99</m:t>
                    </m:r>
                  </m:oMath>
                </a14:m>
                <a:endParaRPr lang="en-US" altLang="ko-KR" dirty="0" smtClean="0"/>
              </a:p>
              <a:p>
                <a:pPr lvl="1"/>
                <a:r>
                  <a:rPr lang="ko-KR" altLang="en-US" dirty="0" smtClean="0"/>
                  <a:t>가설</a:t>
                </a:r>
                <a:r>
                  <a:rPr lang="en-US" altLang="ko-KR" dirty="0" smtClean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altLang="ko-KR" i="1">
                        <a:latin typeface="Cambria Math"/>
                      </a:rPr>
                      <m:t>:</m:t>
                    </m:r>
                    <m:r>
                      <a:rPr lang="ko-KR" altLang="en-US" i="1">
                        <a:latin typeface="Cambria Math"/>
                      </a:rPr>
                      <m:t>𝜇</m:t>
                    </m:r>
                    <m:r>
                      <a:rPr lang="en-US" altLang="ko-KR" i="1">
                        <a:latin typeface="Cambria Math"/>
                      </a:rPr>
                      <m:t>=</m:t>
                    </m:r>
                    <m:r>
                      <a:rPr lang="en-US" altLang="ko-KR" b="0" i="1" smtClean="0">
                        <a:latin typeface="Cambria Math"/>
                      </a:rPr>
                      <m:t>159</m:t>
                    </m:r>
                    <m:r>
                      <a:rPr lang="en-US" altLang="ko-KR" i="1">
                        <a:latin typeface="Cambria Math"/>
                      </a:rPr>
                      <m:t>   </m:t>
                    </m:r>
                    <m:r>
                      <a:rPr lang="en-US" altLang="ko-KR" i="1">
                        <a:latin typeface="Cambria Math"/>
                      </a:rPr>
                      <m:t>𝑣𝑠</m:t>
                    </m:r>
                    <m:r>
                      <a:rPr lang="en-US" altLang="ko-KR" i="1">
                        <a:latin typeface="Cambria Math"/>
                      </a:rPr>
                      <m:t> </m:t>
                    </m:r>
                    <m:r>
                      <a:rPr lang="en-US" altLang="ko-KR">
                        <a:latin typeface="Cambria Math"/>
                      </a:rPr>
                      <m:t>  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latin typeface="Cambria Math"/>
                      </a:rPr>
                      <m:t>:</m:t>
                    </m:r>
                    <m:r>
                      <a:rPr lang="ko-KR" altLang="en-US" i="1">
                        <a:latin typeface="Cambria Math"/>
                      </a:rPr>
                      <m:t>𝜇</m:t>
                    </m:r>
                    <m:r>
                      <a:rPr lang="en-US" altLang="ko-KR" i="1" smtClean="0">
                        <a:latin typeface="Cambria Math"/>
                        <a:ea typeface="Cambria Math"/>
                      </a:rPr>
                      <m:t>≠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159</m:t>
                    </m:r>
                  </m:oMath>
                </a14:m>
                <a:endParaRPr lang="en-US" altLang="ko-KR" dirty="0"/>
              </a:p>
              <a:p>
                <a:pPr lvl="1"/>
                <a:r>
                  <a:rPr lang="ko-KR" altLang="en-US" dirty="0" smtClean="0"/>
                  <a:t>검정통계량</a:t>
                </a:r>
                <a:r>
                  <a:rPr lang="en-US" altLang="ko-KR" dirty="0" smtClean="0"/>
                  <a:t>: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  <a:ea typeface="Cambria Math"/>
                      </a:rPr>
                      <m:t>𝑍</m:t>
                    </m:r>
                    <m:r>
                      <a:rPr lang="en-US" altLang="ko-KR" i="1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ko-KR" i="1">
                                <a:latin typeface="Cambria Math"/>
                                <a:ea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e>
                        </m:rad>
                        <m:d>
                          <m:dPr>
                            <m:ctrlPr>
                              <a:rPr lang="en-US" altLang="ko-KR" i="1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bar>
                              <m:barPr>
                                <m:pos m:val="top"/>
                                <m:ctrlP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</m:ctrlPr>
                              </m:barPr>
                              <m:e>
                                <m: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  <m:t>𝑋</m:t>
                                </m:r>
                              </m:e>
                            </m:bar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−</m:t>
                            </m:r>
                            <m: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  <m:t>159</m:t>
                            </m:r>
                          </m:e>
                        </m:d>
                      </m:num>
                      <m:den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𝑆</m:t>
                        </m:r>
                      </m:den>
                    </m:f>
                    <m:r>
                      <a:rPr lang="en-US" altLang="ko-KR" i="1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ko-KR" i="1">
                                <a:latin typeface="Cambria Math"/>
                                <a:ea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e>
                        </m:rad>
                        <m:d>
                          <m:dPr>
                            <m:ctrlPr>
                              <a:rPr lang="en-US" altLang="ko-KR" i="1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  <m:t>160.2</m:t>
                            </m:r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−159</m:t>
                            </m:r>
                          </m:e>
                        </m:d>
                      </m:num>
                      <m:den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5.99</m:t>
                        </m:r>
                      </m:den>
                    </m:f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=1.097</m:t>
                    </m:r>
                  </m:oMath>
                </a14:m>
                <a:endParaRPr lang="en-US" altLang="ko-KR" dirty="0" smtClean="0"/>
              </a:p>
              <a:p>
                <a:pPr lvl="1"/>
                <a:r>
                  <a:rPr lang="en-US" altLang="ko-KR" dirty="0" smtClean="0"/>
                  <a:t>p-</a:t>
                </a:r>
                <a:r>
                  <a:rPr lang="ko-KR" altLang="en-US" dirty="0" smtClean="0"/>
                  <a:t>값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/>
                      </a:rPr>
                      <m:t> </m:t>
                    </m:r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r>
                      <a:rPr lang="en-US" altLang="ko-KR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𝑍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≥1.097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=0.2714</m:t>
                    </m:r>
                  </m:oMath>
                </a14:m>
                <a:endParaRPr lang="en-US" altLang="ko-KR" dirty="0" smtClean="0"/>
              </a:p>
              <a:p>
                <a:pPr lvl="1"/>
                <a:endParaRPr lang="en-US" altLang="ko-KR" dirty="0"/>
              </a:p>
              <a:p>
                <a:pPr lvl="1"/>
                <a:r>
                  <a:rPr lang="ko-KR" altLang="en-US" dirty="0" smtClean="0"/>
                  <a:t>유의수준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/>
                      </a:rPr>
                      <m:t>𝛼</m:t>
                    </m:r>
                    <m:r>
                      <a:rPr lang="en-US" altLang="ko-KR" b="0" i="1" smtClean="0">
                        <a:latin typeface="Cambria Math"/>
                      </a:rPr>
                      <m:t>=0.1</m:t>
                    </m:r>
                  </m:oMath>
                </a14:m>
                <a:r>
                  <a:rPr lang="ko-KR" altLang="en-US" dirty="0" smtClean="0"/>
                  <a:t>에서</a:t>
                </a:r>
                <a:r>
                  <a:rPr lang="en-US" altLang="ko-KR" dirty="0" smtClean="0"/>
                  <a:t> </a:t>
                </a:r>
                <a:r>
                  <a:rPr lang="ko-KR" altLang="en-US" dirty="0" smtClean="0"/>
                  <a:t>평균 키에 차이가 없다고 할 수 있다</a:t>
                </a:r>
                <a:r>
                  <a:rPr lang="en-US" altLang="ko-KR" dirty="0" smtClean="0"/>
                  <a:t>.</a:t>
                </a:r>
                <a:r>
                  <a:rPr lang="en-US" altLang="ko-KR" dirty="0"/>
                  <a:t/>
                </a:r>
                <a:br>
                  <a:rPr lang="en-US" altLang="ko-KR" dirty="0"/>
                </a:b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65" t="-1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7925D7-1F1C-41CE-88BA-A6C6073CF281}" type="slidenum">
              <a:rPr lang="ko-KR" altLang="en-US" smtClean="0"/>
              <a:pPr>
                <a:defRPr/>
              </a:pPr>
              <a:t>42</a:t>
            </a:fld>
            <a:endParaRPr lang="en-US" altLang="ko-KR" b="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38783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모비율에</a:t>
            </a:r>
            <a:r>
              <a:rPr lang="ko-KR" altLang="en-US" dirty="0" smtClean="0"/>
              <a:t> 대한 추론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𝑝</m:t>
                    </m:r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: </a:t>
                </a:r>
                <a:r>
                  <a:rPr lang="ko-KR" altLang="en-US" dirty="0" smtClean="0"/>
                  <a:t>모집단에서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𝐴</m:t>
                    </m:r>
                  </m:oMath>
                </a14:m>
                <a:r>
                  <a:rPr lang="ko-KR" altLang="en-US" dirty="0" smtClean="0"/>
                  <a:t>라는 특성을 가지는 집단의 비율</a:t>
                </a:r>
                <a:endParaRPr lang="en-US" altLang="ko-KR" dirty="0" smtClean="0"/>
              </a:p>
              <a:p>
                <a:pPr lvl="1"/>
                <a:r>
                  <a:rPr lang="ko-KR" altLang="en-US" dirty="0" smtClean="0"/>
                  <a:t>예</a:t>
                </a:r>
                <a:r>
                  <a:rPr lang="en-US" altLang="ko-KR" dirty="0" smtClean="0"/>
                  <a:t>) </a:t>
                </a:r>
                <a:r>
                  <a:rPr lang="ko-KR" altLang="en-US" dirty="0" smtClean="0"/>
                  <a:t>실업률</a:t>
                </a:r>
                <a:endParaRPr lang="en-US" altLang="ko-KR" dirty="0" smtClean="0"/>
              </a:p>
              <a:p>
                <a:pPr marL="0" indent="0">
                  <a:buNone/>
                </a:pPr>
                <a:endParaRPr lang="en-US" altLang="ko-KR" dirty="0"/>
              </a:p>
              <a:p>
                <a:r>
                  <a:rPr lang="ko-KR" altLang="en-US" dirty="0" smtClean="0"/>
                  <a:t>자료</a:t>
                </a:r>
                <a:r>
                  <a:rPr lang="en-US" altLang="ko-KR" dirty="0" smtClean="0"/>
                  <a:t>: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𝑋</m:t>
                    </m:r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altLang="ko-KR" dirty="0" smtClean="0"/>
                  <a:t> </a:t>
                </a:r>
                <a:r>
                  <a:rPr lang="ko-KR" altLang="en-US" dirty="0" smtClean="0"/>
                  <a:t>모집단에서 </a:t>
                </a:r>
                <a:r>
                  <a:rPr lang="ko-KR" altLang="en-US" dirty="0" err="1" smtClean="0"/>
                  <a:t>임의추출한</a:t>
                </a:r>
                <a:r>
                  <a:rPr lang="ko-KR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ko-KR" altLang="en-US" dirty="0" smtClean="0"/>
                  <a:t>개의 표본 중에서</a:t>
                </a:r>
                <a:r>
                  <a:rPr lang="en-US" altLang="ko-KR" dirty="0" smtClean="0"/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𝐴</m:t>
                    </m:r>
                  </m:oMath>
                </a14:m>
                <a:r>
                  <a:rPr lang="ko-KR" altLang="en-US" dirty="0"/>
                  <a:t>라는 특성을 가지는 </a:t>
                </a:r>
                <a:r>
                  <a:rPr lang="ko-KR" altLang="en-US" dirty="0" smtClean="0"/>
                  <a:t>개체의 수</a:t>
                </a:r>
                <a:endParaRPr lang="en-US" altLang="ko-KR" dirty="0"/>
              </a:p>
              <a:p>
                <a:endParaRPr lang="en-US" altLang="ko-KR" i="1" dirty="0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𝑋</m:t>
                    </m:r>
                  </m:oMath>
                </a14:m>
                <a:r>
                  <a:rPr lang="ko-KR" altLang="en-US" dirty="0" smtClean="0"/>
                  <a:t>의 확률분포</a:t>
                </a:r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𝑋</m:t>
                    </m:r>
                    <m:r>
                      <a:rPr lang="en-US" altLang="ko-KR" i="1">
                        <a:latin typeface="Cambria Math"/>
                        <a:ea typeface="Cambria Math"/>
                      </a:rPr>
                      <m:t>~ </m:t>
                    </m:r>
                    <m:r>
                      <a:rPr lang="en-US" altLang="ko-KR" i="1">
                        <a:latin typeface="Cambria Math"/>
                        <a:ea typeface="Cambria Math"/>
                      </a:rPr>
                      <m:t>𝐵</m:t>
                    </m:r>
                    <m:r>
                      <a:rPr lang="en-US" altLang="ko-KR" i="1">
                        <a:latin typeface="Cambria Math"/>
                        <a:ea typeface="Cambria Math"/>
                      </a:rPr>
                      <m:t>(</m:t>
                    </m:r>
                    <m:r>
                      <a:rPr lang="en-US" altLang="ko-KR" i="1">
                        <a:latin typeface="Cambria Math"/>
                        <a:ea typeface="Cambria Math"/>
                      </a:rPr>
                      <m:t>𝑛</m:t>
                    </m:r>
                    <m:r>
                      <a:rPr lang="en-US" altLang="ko-KR" i="1">
                        <a:latin typeface="Cambria Math"/>
                        <a:ea typeface="Cambria Math"/>
                      </a:rPr>
                      <m:t>, </m:t>
                    </m:r>
                    <m:r>
                      <a:rPr lang="en-US" altLang="ko-KR" i="1">
                        <a:latin typeface="Cambria Math"/>
                        <a:ea typeface="Cambria Math"/>
                      </a:rPr>
                      <m:t>𝑝</m:t>
                    </m:r>
                    <m:r>
                      <a:rPr lang="en-US" altLang="ko-KR" i="1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 smtClean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65" t="-1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7925D7-1F1C-41CE-88BA-A6C6073CF281}" type="slidenum">
              <a:rPr lang="ko-KR" altLang="en-US" smtClean="0"/>
              <a:pPr>
                <a:defRPr/>
              </a:pPr>
              <a:t>43</a:t>
            </a:fld>
            <a:endParaRPr lang="en-US" altLang="ko-KR" b="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050095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점추정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/>
                      </a:rPr>
                      <m:t>𝑝</m:t>
                    </m:r>
                  </m:oMath>
                </a14:m>
                <a:r>
                  <a:rPr lang="ko-KR" altLang="en-US" dirty="0"/>
                  <a:t>의</a:t>
                </a:r>
                <a:r>
                  <a:rPr lang="en-US" altLang="ko-KR" dirty="0"/>
                  <a:t> </a:t>
                </a:r>
                <a:r>
                  <a:rPr lang="ko-KR" altLang="en-US" dirty="0" err="1" smtClean="0"/>
                  <a:t>추정량과</a:t>
                </a:r>
                <a:r>
                  <a:rPr lang="ko-KR" altLang="en-US" dirty="0" smtClean="0"/>
                  <a:t> 표준오차</a:t>
                </a:r>
                <a:endParaRPr lang="en-US" altLang="ko-KR" dirty="0" smtClean="0"/>
              </a:p>
              <a:p>
                <a:pPr lvl="1"/>
                <a:r>
                  <a:rPr lang="ko-KR" altLang="en-US" dirty="0" err="1" smtClean="0"/>
                  <a:t>추정량</a:t>
                </a:r>
                <a:r>
                  <a:rPr lang="en-US" altLang="ko-KR" dirty="0" smtClean="0"/>
                  <a:t>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ko-KR" i="1">
                            <a:latin typeface="Cambria Math"/>
                          </a:rPr>
                          <m:t>𝑝</m:t>
                        </m:r>
                      </m:e>
                    </m:acc>
                    <m:r>
                      <a:rPr lang="en-US" altLang="ko-KR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/>
                          </a:rPr>
                          <m:t>𝑋</m:t>
                        </m:r>
                      </m:num>
                      <m:den>
                        <m:r>
                          <a:rPr lang="en-US" altLang="ko-KR" i="1">
                            <a:latin typeface="Cambria Math"/>
                          </a:rPr>
                          <m:t>𝑛</m:t>
                        </m:r>
                      </m:den>
                    </m:f>
                    <m:r>
                      <a:rPr lang="en-US" altLang="ko-KR" i="1">
                        <a:latin typeface="Cambria Math"/>
                      </a:rPr>
                      <m:t>     (</m:t>
                    </m:r>
                    <m:r>
                      <a:rPr lang="ko-KR" altLang="en-US" i="1">
                        <a:latin typeface="Cambria Math"/>
                      </a:rPr>
                      <m:t>표본비율</m:t>
                    </m:r>
                    <m:r>
                      <a:rPr lang="en-US" altLang="ko-KR" i="1">
                        <a:latin typeface="Cambria Math"/>
                      </a:rPr>
                      <m:t>)</m:t>
                    </m:r>
                  </m:oMath>
                </a14:m>
                <a:endParaRPr lang="en-US" altLang="ko-KR" dirty="0" smtClean="0"/>
              </a:p>
              <a:p>
                <a:pPr lvl="1"/>
                <a:r>
                  <a:rPr lang="ko-KR" altLang="en-US" dirty="0" smtClean="0"/>
                  <a:t>표준오차</a:t>
                </a:r>
                <a:r>
                  <a:rPr lang="en-US" altLang="ko-KR" dirty="0" smtClean="0"/>
                  <a:t>: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𝑆</m:t>
                    </m:r>
                    <m:r>
                      <a:rPr lang="en-US" altLang="ko-KR" b="0" i="1" smtClean="0">
                        <a:latin typeface="Cambria Math"/>
                      </a:rPr>
                      <m:t>.</m:t>
                    </m:r>
                    <m:r>
                      <a:rPr lang="en-US" altLang="ko-KR" b="0" i="1" smtClean="0">
                        <a:latin typeface="Cambria Math"/>
                      </a:rPr>
                      <m:t>𝐸</m:t>
                    </m:r>
                    <m:r>
                      <a:rPr lang="en-US" altLang="ko-KR" b="0" i="1" smtClean="0">
                        <a:latin typeface="Cambria Math"/>
                      </a:rPr>
                      <m:t>.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𝑝</m:t>
                            </m:r>
                          </m:e>
                        </m:acc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/>
                              </a:rPr>
                              <m:t>𝑝</m:t>
                            </m:r>
                            <m:r>
                              <a:rPr lang="en-US" altLang="ko-KR" b="0" i="1" smtClean="0">
                                <a:latin typeface="Cambria Math"/>
                              </a:rPr>
                              <m:t>(1−</m:t>
                            </m:r>
                            <m:r>
                              <a:rPr lang="en-US" altLang="ko-KR" b="0" i="1" smtClean="0">
                                <a:latin typeface="Cambria Math"/>
                              </a:rPr>
                              <m:t>𝑝</m:t>
                            </m:r>
                            <m:r>
                              <a:rPr lang="en-US" altLang="ko-KR" b="0" i="1" smtClean="0">
                                <a:latin typeface="Cambria Math"/>
                              </a:rPr>
                              <m:t>)</m:t>
                            </m:r>
                          </m:num>
                          <m:den>
                            <m:r>
                              <a:rPr lang="en-US" altLang="ko-KR" b="0" i="1" smtClean="0">
                                <a:latin typeface="Cambria Math"/>
                              </a:rPr>
                              <m:t>𝑛</m:t>
                            </m:r>
                          </m:den>
                        </m:f>
                      </m:e>
                    </m:rad>
                  </m:oMath>
                </a14:m>
                <a:endParaRPr lang="en-US" altLang="ko-KR" dirty="0" smtClean="0"/>
              </a:p>
              <a:p>
                <a:pPr lvl="1"/>
                <a:r>
                  <a:rPr lang="ko-KR" altLang="en-US" dirty="0" smtClean="0"/>
                  <a:t>추정된 표준오차</a:t>
                </a:r>
                <a:r>
                  <a:rPr lang="en-US" altLang="ko-KR" dirty="0" smtClean="0"/>
                  <a:t>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𝑆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.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𝐸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.(</m:t>
                        </m:r>
                        <m:acc>
                          <m:accPr>
                            <m:chr m:val="̂"/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𝑝</m:t>
                            </m:r>
                          </m:e>
                        </m:acc>
                        <m:r>
                          <a:rPr lang="en-US" altLang="ko-KR" b="0" i="1" smtClean="0">
                            <a:latin typeface="Cambria Math"/>
                          </a:rPr>
                          <m:t>)</m:t>
                        </m:r>
                      </m:e>
                    </m:acc>
                    <m:r>
                      <a:rPr lang="en-US" altLang="ko-KR" b="0" i="1" smtClean="0">
                        <a:latin typeface="Cambria Math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fPr>
                          <m:num>
                            <m:acc>
                              <m:accPr>
                                <m:chr m:val="̂"/>
                                <m:ctrlPr>
                                  <a:rPr lang="en-US" altLang="ko-KR" b="0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𝑝</m:t>
                                </m:r>
                              </m:e>
                            </m:acc>
                            <m:r>
                              <a:rPr lang="en-US" altLang="ko-KR" b="0" i="1" smtClean="0">
                                <a:latin typeface="Cambria Math"/>
                              </a:rPr>
                              <m:t>(1−</m:t>
                            </m:r>
                            <m:acc>
                              <m:accPr>
                                <m:chr m:val="̂"/>
                                <m:ctrlPr>
                                  <a:rPr lang="en-US" altLang="ko-KR" b="0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𝑝</m:t>
                                </m:r>
                              </m:e>
                            </m:acc>
                            <m:r>
                              <a:rPr lang="en-US" altLang="ko-KR" b="0" i="1" smtClean="0">
                                <a:latin typeface="Cambria Math"/>
                              </a:rPr>
                              <m:t>)</m:t>
                            </m:r>
                          </m:num>
                          <m:den>
                            <m:r>
                              <a:rPr lang="en-US" altLang="ko-KR" b="0" i="1" smtClean="0">
                                <a:latin typeface="Cambria Math"/>
                              </a:rPr>
                              <m:t>𝑛</m:t>
                            </m:r>
                          </m:den>
                        </m:f>
                      </m:e>
                    </m:rad>
                  </m:oMath>
                </a14:m>
                <a:endParaRPr lang="en-US" altLang="ko-KR" dirty="0" smtClean="0"/>
              </a:p>
              <a:p>
                <a:pPr lvl="1"/>
                <a:endParaRPr lang="en-US" altLang="ko-KR" dirty="0" smtClean="0"/>
              </a:p>
              <a:p>
                <a:r>
                  <a:rPr lang="ko-KR" altLang="en-US" dirty="0" smtClean="0"/>
                  <a:t>예제 </a:t>
                </a:r>
                <a:r>
                  <a:rPr lang="en-US" altLang="ko-KR" dirty="0" smtClean="0"/>
                  <a:t>9)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𝑝</m:t>
                    </m:r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altLang="ko-KR" dirty="0" smtClean="0"/>
                  <a:t> </a:t>
                </a:r>
                <a:r>
                  <a:rPr lang="ko-KR" altLang="en-US" dirty="0" smtClean="0"/>
                  <a:t>전체 고객 중에서 특별 상품 구입을 원하는 비율</a:t>
                </a:r>
                <a:endParaRPr lang="en-US" altLang="ko-KR" dirty="0" smtClean="0"/>
              </a:p>
              <a:p>
                <a:pPr lvl="1"/>
                <a:r>
                  <a:rPr lang="ko-KR" altLang="en-US" dirty="0" smtClean="0"/>
                  <a:t>자료</a:t>
                </a:r>
                <a:r>
                  <a:rPr lang="en-US" altLang="ko-KR" dirty="0" smtClean="0"/>
                  <a:t>: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𝑋</m:t>
                    </m:r>
                    <m:r>
                      <a:rPr lang="en-US" altLang="ko-KR" i="1">
                        <a:latin typeface="Cambria Math"/>
                      </a:rPr>
                      <m:t>=</m:t>
                    </m:r>
                  </m:oMath>
                </a14:m>
                <a:r>
                  <a:rPr lang="en-US" altLang="ko-KR" dirty="0" smtClean="0"/>
                  <a:t> 250</a:t>
                </a:r>
                <a:r>
                  <a:rPr lang="ko-KR" altLang="en-US" dirty="0" smtClean="0"/>
                  <a:t>명 중 이 상품 구입을 원하는 고객의 수 </a:t>
                </a:r>
                <a:r>
                  <a:rPr lang="en-US" altLang="ko-KR" dirty="0" smtClean="0"/>
                  <a:t>= 70</a:t>
                </a:r>
              </a:p>
              <a:p>
                <a:pPr lvl="1"/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𝑝</m:t>
                    </m:r>
                  </m:oMath>
                </a14:m>
                <a:r>
                  <a:rPr lang="ko-KR" altLang="en-US" dirty="0"/>
                  <a:t>의</a:t>
                </a:r>
                <a:r>
                  <a:rPr lang="en-US" altLang="ko-KR" dirty="0"/>
                  <a:t> </a:t>
                </a:r>
                <a:r>
                  <a:rPr lang="ko-KR" altLang="en-US" dirty="0" err="1" smtClean="0"/>
                  <a:t>추정량</a:t>
                </a:r>
                <a:r>
                  <a:rPr lang="en-US" altLang="ko-KR" dirty="0" smtClean="0"/>
                  <a:t>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ko-KR" i="1">
                            <a:latin typeface="Cambria Math"/>
                          </a:rPr>
                          <m:t>𝑝</m:t>
                        </m:r>
                      </m:e>
                    </m:acc>
                    <m:r>
                      <a:rPr lang="en-US" altLang="ko-KR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/>
                          </a:rPr>
                          <m:t>70</m:t>
                        </m:r>
                      </m:num>
                      <m:den>
                        <m:r>
                          <a:rPr lang="en-US" altLang="ko-KR" b="0" i="1" smtClean="0">
                            <a:latin typeface="Cambria Math"/>
                          </a:rPr>
                          <m:t>250</m:t>
                        </m:r>
                      </m:den>
                    </m:f>
                    <m:r>
                      <a:rPr lang="en-US" altLang="ko-KR" b="0" i="1" smtClean="0">
                        <a:latin typeface="Cambria Math"/>
                      </a:rPr>
                      <m:t>=0.28</m:t>
                    </m:r>
                  </m:oMath>
                </a14:m>
                <a:endParaRPr lang="en-US" altLang="ko-KR" dirty="0" smtClean="0"/>
              </a:p>
              <a:p>
                <a:pPr lvl="1"/>
                <a:r>
                  <a:rPr lang="ko-KR" altLang="en-US" dirty="0"/>
                  <a:t>추정된 </a:t>
                </a:r>
                <a:r>
                  <a:rPr lang="ko-KR" altLang="en-US" dirty="0" smtClean="0"/>
                  <a:t>표준오차</a:t>
                </a:r>
                <a:r>
                  <a:rPr lang="en-US" altLang="ko-KR" dirty="0" smtClean="0"/>
                  <a:t>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ko-KR" i="1">
                            <a:latin typeface="Cambria Math"/>
                          </a:rPr>
                          <m:t>𝑆</m:t>
                        </m:r>
                        <m:r>
                          <a:rPr lang="en-US" altLang="ko-KR" i="1">
                            <a:latin typeface="Cambria Math"/>
                          </a:rPr>
                          <m:t>.</m:t>
                        </m:r>
                        <m:r>
                          <a:rPr lang="en-US" altLang="ko-KR" i="1">
                            <a:latin typeface="Cambria Math"/>
                          </a:rPr>
                          <m:t>𝐸</m:t>
                        </m:r>
                        <m:r>
                          <a:rPr lang="en-US" altLang="ko-KR" i="1">
                            <a:latin typeface="Cambria Math"/>
                          </a:rPr>
                          <m:t>.(</m:t>
                        </m:r>
                        <m:acc>
                          <m:accPr>
                            <m:chr m:val="̂"/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𝑝</m:t>
                            </m:r>
                          </m:e>
                        </m:acc>
                        <m:r>
                          <a:rPr lang="en-US" altLang="ko-KR" i="1">
                            <a:latin typeface="Cambria Math"/>
                          </a:rPr>
                          <m:t>)</m:t>
                        </m:r>
                      </m:e>
                    </m:acc>
                    <m:r>
                      <a:rPr lang="en-US" altLang="ko-KR" i="1">
                        <a:latin typeface="Cambria Math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en-US" altLang="ko-KR" i="1" smtClean="0">
                            <a:latin typeface="Cambria Math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ko-KR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/>
                              </a:rPr>
                              <m:t>0.28</m:t>
                            </m:r>
                            <m: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  <m:t>×0.72</m:t>
                            </m:r>
                          </m:num>
                          <m:den>
                            <m:r>
                              <a:rPr lang="en-US" altLang="ko-KR" b="0" i="1" smtClean="0">
                                <a:latin typeface="Cambria Math"/>
                              </a:rPr>
                              <m:t>250</m:t>
                            </m:r>
                          </m:den>
                        </m:f>
                      </m:e>
                    </m:rad>
                    <m:r>
                      <a:rPr lang="en-US" altLang="ko-KR" b="0" i="1" smtClean="0">
                        <a:latin typeface="Cambria Math"/>
                      </a:rPr>
                      <m:t>=0.028</m:t>
                    </m:r>
                  </m:oMath>
                </a14:m>
                <a:endParaRPr lang="en-US" altLang="ko-KR" dirty="0" smtClean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65" t="-1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7925D7-1F1C-41CE-88BA-A6C6073CF281}" type="slidenum">
              <a:rPr lang="ko-KR" altLang="en-US" smtClean="0"/>
              <a:pPr>
                <a:defRPr/>
              </a:pPr>
              <a:t>44</a:t>
            </a:fld>
            <a:endParaRPr lang="en-US" altLang="ko-KR" b="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456873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구간추정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 smtClean="0"/>
                  <a:t>표본의 크기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ko-KR" altLang="en-US" dirty="0" smtClean="0"/>
                  <a:t>이 충분히 클 때</a:t>
                </a:r>
                <a:r>
                  <a:rPr lang="en-US" altLang="ko-KR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𝑋</m:t>
                    </m:r>
                  </m:oMath>
                </a14:m>
                <a:r>
                  <a:rPr lang="ko-KR" altLang="en-US" dirty="0" smtClean="0"/>
                  <a:t>는 근사적으로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𝑁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𝑝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, 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𝑛𝑝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(1−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𝑝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)</m:t>
                        </m:r>
                      </m:e>
                    </m:d>
                  </m:oMath>
                </a14:m>
                <a:r>
                  <a:rPr lang="ko-KR" altLang="en-US" dirty="0" smtClean="0"/>
                  <a:t>를</a:t>
                </a:r>
                <a:r>
                  <a:rPr lang="en-US" altLang="ko-KR" dirty="0" smtClean="0"/>
                  <a:t> </a:t>
                </a:r>
                <a:r>
                  <a:rPr lang="ko-KR" altLang="en-US" dirty="0" smtClean="0"/>
                  <a:t>따른다</a:t>
                </a:r>
                <a:r>
                  <a:rPr lang="en-US" altLang="ko-KR" dirty="0" smtClean="0"/>
                  <a:t>. </a:t>
                </a:r>
                <a:r>
                  <a:rPr lang="ko-KR" altLang="en-US" dirty="0" smtClean="0"/>
                  <a:t>즉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𝑝</m:t>
                        </m:r>
                      </m:e>
                    </m:acc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  <m:r>
                      <a:rPr lang="en-US" altLang="ko-KR" i="1" smtClean="0">
                        <a:latin typeface="Cambria Math"/>
                        <a:ea typeface="Cambria Math"/>
                      </a:rPr>
                      <m:t>~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𝑁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𝑝</m:t>
                        </m:r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, </m:t>
                        </m:r>
                        <m:f>
                          <m:fPr>
                            <m:ctrlP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  <m:t>𝑝</m:t>
                            </m:r>
                            <m: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  <m:t>(1−</m:t>
                            </m:r>
                            <m: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  <m:t>𝑝</m:t>
                            </m:r>
                            <m: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  <m:t>)</m:t>
                            </m:r>
                          </m:num>
                          <m:den>
                            <m: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den>
                        </m:f>
                      </m:e>
                    </m:d>
                  </m:oMath>
                </a14:m>
                <a:r>
                  <a:rPr lang="ko-KR" altLang="en-US" dirty="0" smtClean="0"/>
                  <a:t>이므로</a:t>
                </a:r>
                <a:r>
                  <a:rPr lang="en-US" altLang="ko-KR" dirty="0"/>
                  <a:t> </a:t>
                </a:r>
                <a:r>
                  <a:rPr lang="en-US" altLang="ko-KR" dirty="0" smtClean="0"/>
                  <a:t>(why?)</a:t>
                </a:r>
                <a:br>
                  <a:rPr lang="en-US" altLang="ko-KR" dirty="0" smtClean="0"/>
                </a:br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𝑧</m:t>
                            </m:r>
                          </m:e>
                          <m:sub>
                            <m:r>
                              <a:rPr lang="ko-KR" altLang="en-US" i="1">
                                <a:latin typeface="Cambria Math"/>
                              </a:rPr>
                              <m:t>𝛼</m:t>
                            </m:r>
                            <m:r>
                              <a:rPr lang="en-US" altLang="ko-KR" i="1">
                                <a:latin typeface="Cambria Math"/>
                              </a:rPr>
                              <m:t>/2</m:t>
                            </m:r>
                          </m:sub>
                        </m:sSub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≤</m:t>
                        </m:r>
                        <m:f>
                          <m:fPr>
                            <m:ctrlPr>
                              <a:rPr lang="en-US" altLang="ko-KR" i="1" smtClean="0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acc>
                              <m:accPr>
                                <m:chr m:val="̂"/>
                                <m:ctrlPr>
                                  <a:rPr lang="en-US" altLang="ko-KR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altLang="ko-KR" b="0" i="1" smtClean="0">
                                    <a:latin typeface="Cambria Math"/>
                                    <a:ea typeface="Cambria Math"/>
                                  </a:rPr>
                                  <m:t>𝑝</m:t>
                                </m:r>
                              </m:e>
                            </m:acc>
                            <m:r>
                              <a:rPr lang="en-US" altLang="ko-KR" b="0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altLang="ko-KR" b="0" i="1" smtClean="0">
                                <a:latin typeface="Cambria Math"/>
                              </a:rPr>
                              <m:t>𝑝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ko-KR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radPr>
                              <m:deg/>
                              <m:e>
                                <m:f>
                                  <m:fPr>
                                    <m:ctrlPr>
                                      <a:rPr lang="en-US" altLang="ko-KR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b="0" i="1" smtClean="0">
                                        <a:latin typeface="Cambria Math"/>
                                        <a:ea typeface="Cambria Math"/>
                                      </a:rPr>
                                      <m:t>𝑝</m:t>
                                    </m:r>
                                    <m:r>
                                      <a:rPr lang="en-US" altLang="ko-KR" b="0" i="1" smtClean="0">
                                        <a:latin typeface="Cambria Math"/>
                                        <a:ea typeface="Cambria Math"/>
                                      </a:rPr>
                                      <m:t>(1−</m:t>
                                    </m:r>
                                    <m:r>
                                      <a:rPr lang="en-US" altLang="ko-KR" b="0" i="1" smtClean="0">
                                        <a:latin typeface="Cambria Math"/>
                                        <a:ea typeface="Cambria Math"/>
                                      </a:rPr>
                                      <m:t>𝑝</m:t>
                                    </m:r>
                                    <m:r>
                                      <a:rPr lang="en-US" altLang="ko-KR" b="0" i="1" smtClean="0">
                                        <a:latin typeface="Cambria Math"/>
                                        <a:ea typeface="Cambria Math"/>
                                      </a:rPr>
                                      <m:t>)</m:t>
                                    </m:r>
                                  </m:num>
                                  <m:den>
                                    <m:r>
                                      <a:rPr lang="en-US" altLang="ko-KR" b="0" i="1" smtClean="0">
                                        <a:latin typeface="Cambria Math"/>
                                        <a:ea typeface="Cambria Math"/>
                                      </a:rPr>
                                      <m:t>𝑛</m:t>
                                    </m:r>
                                  </m:den>
                                </m:f>
                              </m:e>
                            </m:rad>
                          </m:den>
                        </m:f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≤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𝑧</m:t>
                            </m:r>
                          </m:e>
                          <m:sub>
                            <m:r>
                              <a:rPr lang="ko-KR" altLang="en-US" i="1">
                                <a:latin typeface="Cambria Math"/>
                                <a:ea typeface="Cambria Math"/>
                              </a:rPr>
                              <m:t>𝛼</m:t>
                            </m:r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/2</m:t>
                            </m:r>
                          </m:sub>
                        </m:sSub>
                      </m:e>
                    </m:d>
                    <m:r>
                      <a:rPr lang="en-US" altLang="ko-KR" i="1">
                        <a:latin typeface="Cambria Math"/>
                      </a:rPr>
                      <m:t>=1−</m:t>
                    </m:r>
                    <m:r>
                      <a:rPr lang="ko-KR" altLang="en-US" i="1">
                        <a:latin typeface="Cambria Math"/>
                      </a:rPr>
                      <m:t>𝛼</m:t>
                    </m:r>
                  </m:oMath>
                </a14:m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/>
                        <a:ea typeface="Cambria Math"/>
                      </a:rPr>
                      <m:t>→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altLang="ko-KR" i="1">
                                <a:latin typeface="Cambria Math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𝑝</m:t>
                            </m:r>
                          </m:e>
                        </m:acc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𝑧</m:t>
                            </m:r>
                          </m:e>
                          <m:sub>
                            <m:f>
                              <m:fPr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ko-KR" altLang="en-US" i="1">
                                    <a:latin typeface="Cambria Math"/>
                                  </a:rPr>
                                  <m:t>𝛼</m:t>
                                </m:r>
                              </m:num>
                              <m:den>
                                <m:r>
                                  <a:rPr lang="en-US" altLang="ko-KR" i="1">
                                    <a:latin typeface="Cambria Math"/>
                                  </a:rPr>
                                  <m:t>2</m:t>
                                </m:r>
                              </m:den>
                            </m:f>
                          </m:sub>
                        </m:sSub>
                        <m:rad>
                          <m:radPr>
                            <m:degHide m:val="on"/>
                            <m:ctrlPr>
                              <a:rPr lang="en-US" altLang="ko-KR" i="1">
                                <a:latin typeface="Cambria Math"/>
                                <a:ea typeface="Cambria Math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i="1">
                                        <a:latin typeface="Cambria Math"/>
                                        <a:ea typeface="Cambria Math"/>
                                      </a:rPr>
                                      <m:t>1−</m:t>
                                    </m:r>
                                    <m:r>
                                      <a:rPr lang="en-US" altLang="ko-KR" i="1">
                                        <a:latin typeface="Cambria Math"/>
                                        <a:ea typeface="Cambria Math"/>
                                      </a:rPr>
                                      <m:t>𝑝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  <m:t>𝑛</m:t>
                                </m:r>
                              </m:den>
                            </m:f>
                          </m:e>
                        </m:rad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a:rPr lang="en-US" altLang="ko-KR" i="1" smtClean="0">
                            <a:latin typeface="Cambria Math"/>
                            <a:ea typeface="Cambria Math"/>
                          </a:rPr>
                          <m:t>≤</m:t>
                        </m:r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𝑝</m:t>
                        </m:r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 ≤</m:t>
                        </m:r>
                        <m:acc>
                          <m:accPr>
                            <m:chr m:val="̂"/>
                            <m:ctrlPr>
                              <a:rPr lang="en-US" altLang="ko-KR" i="1">
                                <a:latin typeface="Cambria Math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𝑝</m:t>
                            </m:r>
                          </m:e>
                        </m:acc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𝑧</m:t>
                            </m:r>
                          </m:e>
                          <m:sub>
                            <m:f>
                              <m:fPr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ko-KR" altLang="en-US" i="1">
                                    <a:latin typeface="Cambria Math"/>
                                  </a:rPr>
                                  <m:t>𝛼</m:t>
                                </m:r>
                              </m:num>
                              <m:den>
                                <m:r>
                                  <a:rPr lang="en-US" altLang="ko-KR" i="1">
                                    <a:latin typeface="Cambria Math"/>
                                  </a:rPr>
                                  <m:t>2</m:t>
                                </m:r>
                              </m:den>
                            </m:f>
                          </m:sub>
                        </m:sSub>
                        <m:rad>
                          <m:radPr>
                            <m:degHide m:val="on"/>
                            <m:ctrlPr>
                              <a:rPr lang="en-US" altLang="ko-KR" i="1">
                                <a:latin typeface="Cambria Math"/>
                                <a:ea typeface="Cambria Math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i="1">
                                        <a:latin typeface="Cambria Math"/>
                                        <a:ea typeface="Cambria Math"/>
                                      </a:rPr>
                                      <m:t>1−</m:t>
                                    </m:r>
                                    <m:r>
                                      <a:rPr lang="en-US" altLang="ko-KR" i="1">
                                        <a:latin typeface="Cambria Math"/>
                                        <a:ea typeface="Cambria Math"/>
                                      </a:rPr>
                                      <m:t>𝑝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  <m:t>𝑛</m:t>
                                </m:r>
                              </m:den>
                            </m:f>
                          </m:e>
                        </m:rad>
                      </m:e>
                    </m:d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=1−</m:t>
                    </m:r>
                    <m:r>
                      <a:rPr lang="ko-KR" altLang="en-US" b="0" i="1" smtClean="0">
                        <a:latin typeface="Cambria Math"/>
                        <a:ea typeface="Cambria Math"/>
                      </a:rPr>
                      <m:t>𝛼</m:t>
                    </m:r>
                  </m:oMath>
                </a14:m>
                <a:endParaRPr lang="en-US" altLang="ko-KR" dirty="0" smtClean="0"/>
              </a:p>
              <a:p>
                <a:endParaRPr lang="en-US" altLang="ko-KR" dirty="0" smtClean="0"/>
              </a:p>
              <a:p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𝑛</m:t>
                    </m:r>
                  </m:oMath>
                </a14:m>
                <a:r>
                  <a:rPr lang="ko-KR" altLang="en-US" dirty="0"/>
                  <a:t>이 </a:t>
                </a:r>
                <a:r>
                  <a:rPr lang="ko-KR" altLang="en-US" dirty="0" smtClean="0"/>
                  <a:t>충분히 크면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ko-KR" altLang="en-US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𝑝</m:t>
                        </m:r>
                      </m:e>
                    </m:acc>
                    <m:r>
                      <a:rPr lang="ko-KR" altLang="en-US" i="1" smtClean="0">
                        <a:latin typeface="Cambria Math"/>
                      </a:rPr>
                      <m:t>≈</m:t>
                    </m:r>
                    <m:r>
                      <a:rPr lang="en-US" altLang="ko-KR" b="0" i="1" smtClean="0">
                        <a:latin typeface="Cambria Math"/>
                      </a:rPr>
                      <m:t>𝑝</m:t>
                    </m:r>
                  </m:oMath>
                </a14:m>
                <a:r>
                  <a:rPr lang="ko-KR" altLang="en-US" dirty="0" smtClean="0"/>
                  <a:t>이므로</a:t>
                </a:r>
                <a:r>
                  <a:rPr lang="en-US" altLang="ko-KR" dirty="0"/>
                  <a:t/>
                </a:r>
                <a:br>
                  <a:rPr lang="en-US" altLang="ko-KR" dirty="0"/>
                </a:b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  <a:ea typeface="Cambria Math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altLang="ko-KR" i="1">
                                <a:latin typeface="Cambria Math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𝑝</m:t>
                            </m:r>
                          </m:e>
                        </m:acc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𝑧</m:t>
                            </m:r>
                          </m:e>
                          <m:sub>
                            <m:f>
                              <m:fPr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ko-KR" altLang="en-US" i="1">
                                    <a:latin typeface="Cambria Math"/>
                                  </a:rPr>
                                  <m:t>𝛼</m:t>
                                </m:r>
                              </m:num>
                              <m:den>
                                <m:r>
                                  <a:rPr lang="en-US" altLang="ko-KR" i="1">
                                    <a:latin typeface="Cambria Math"/>
                                  </a:rPr>
                                  <m:t>2</m:t>
                                </m:r>
                              </m:den>
                            </m:f>
                          </m:sub>
                        </m:sSub>
                        <m:rad>
                          <m:radPr>
                            <m:degHide m:val="on"/>
                            <m:ctrlPr>
                              <a:rPr lang="en-US" altLang="ko-KR" i="1">
                                <a:latin typeface="Cambria Math"/>
                                <a:ea typeface="Cambria Math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</m:ctrlPr>
                              </m:fPr>
                              <m:num>
                                <m:acc>
                                  <m:accPr>
                                    <m:chr m:val="̂"/>
                                    <m:ctrlPr>
                                      <a:rPr lang="en-US" altLang="ko-KR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b="0" i="1" smtClean="0">
                                        <a:latin typeface="Cambria Math"/>
                                        <a:ea typeface="Cambria Math"/>
                                      </a:rPr>
                                      <m:t>𝑝</m:t>
                                    </m:r>
                                  </m:e>
                                </m:acc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i="1">
                                        <a:latin typeface="Cambria Math"/>
                                        <a:ea typeface="Cambria Math"/>
                                      </a:rPr>
                                      <m:t>1−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en-US" altLang="ko-KR" i="1" smtClean="0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𝑝</m:t>
                                        </m:r>
                                      </m:e>
                                    </m:acc>
                                  </m:e>
                                </m:d>
                              </m:num>
                              <m:den>
                                <m: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  <m:t>𝑛</m:t>
                                </m:r>
                              </m:den>
                            </m:f>
                          </m:e>
                        </m:rad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 ≤</m:t>
                        </m:r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𝑝</m:t>
                        </m:r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 ≤</m:t>
                        </m:r>
                        <m:acc>
                          <m:accPr>
                            <m:chr m:val="̂"/>
                            <m:ctrlPr>
                              <a:rPr lang="en-US" altLang="ko-KR" i="1">
                                <a:latin typeface="Cambria Math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𝑝</m:t>
                            </m:r>
                          </m:e>
                        </m:acc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𝑧</m:t>
                            </m:r>
                          </m:e>
                          <m:sub>
                            <m:f>
                              <m:fPr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ko-KR" altLang="en-US" i="1">
                                    <a:latin typeface="Cambria Math"/>
                                  </a:rPr>
                                  <m:t>𝛼</m:t>
                                </m:r>
                              </m:num>
                              <m:den>
                                <m:r>
                                  <a:rPr lang="en-US" altLang="ko-KR" i="1">
                                    <a:latin typeface="Cambria Math"/>
                                  </a:rPr>
                                  <m:t>2</m:t>
                                </m:r>
                              </m:den>
                            </m:f>
                          </m:sub>
                        </m:sSub>
                        <m:rad>
                          <m:radPr>
                            <m:degHide m:val="on"/>
                            <m:ctrlPr>
                              <a:rPr lang="en-US" altLang="ko-KR" i="1">
                                <a:latin typeface="Cambria Math"/>
                                <a:ea typeface="Cambria Math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</m:ctrlPr>
                              </m:fPr>
                              <m:num>
                                <m:acc>
                                  <m:accPr>
                                    <m:chr m:val="̂"/>
                                    <m:ctrlPr>
                                      <a:rPr lang="en-US" altLang="ko-KR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i="1">
                                        <a:latin typeface="Cambria Math"/>
                                        <a:ea typeface="Cambria Math"/>
                                      </a:rPr>
                                      <m:t>𝑝</m:t>
                                    </m:r>
                                  </m:e>
                                </m:acc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i="1">
                                        <a:latin typeface="Cambria Math"/>
                                        <a:ea typeface="Cambria Math"/>
                                      </a:rPr>
                                      <m:t>1−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en-US" altLang="ko-KR" i="1" smtClean="0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𝑝</m:t>
                                        </m:r>
                                      </m:e>
                                    </m:acc>
                                  </m:e>
                                </m:d>
                              </m:num>
                              <m:den>
                                <m: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  <m:t>𝑛</m:t>
                                </m:r>
                              </m:den>
                            </m:f>
                          </m:e>
                        </m:rad>
                      </m:e>
                    </m:d>
                    <m:r>
                      <a:rPr lang="en-US" altLang="ko-KR" i="1" smtClean="0">
                        <a:latin typeface="Cambria Math"/>
                        <a:ea typeface="Cambria Math"/>
                      </a:rPr>
                      <m:t>≈</m:t>
                    </m:r>
                    <m:r>
                      <a:rPr lang="en-US" altLang="ko-KR" i="1">
                        <a:latin typeface="Cambria Math"/>
                        <a:ea typeface="Cambria Math"/>
                      </a:rPr>
                      <m:t>1−</m:t>
                    </m:r>
                    <m:r>
                      <a:rPr lang="ko-KR" altLang="en-US" i="1">
                        <a:latin typeface="Cambria Math"/>
                        <a:ea typeface="Cambria Math"/>
                      </a:rPr>
                      <m:t>𝛼</m:t>
                    </m:r>
                  </m:oMath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65" t="-1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7925D7-1F1C-41CE-88BA-A6C6073CF281}" type="slidenum">
              <a:rPr lang="ko-KR" altLang="en-US" smtClean="0"/>
              <a:pPr>
                <a:defRPr/>
              </a:pPr>
              <a:t>45</a:t>
            </a:fld>
            <a:endParaRPr lang="en-US" altLang="ko-KR" b="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220875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구간추정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𝑝</m:t>
                    </m:r>
                  </m:oMath>
                </a14:m>
                <a:r>
                  <a:rPr lang="ko-KR" altLang="en-US" dirty="0"/>
                  <a:t>에 대한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100</m:t>
                    </m:r>
                    <m:d>
                      <m:dPr>
                        <m:ctrlPr>
                          <a:rPr lang="en-US" altLang="ko-KR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/>
                          </a:rPr>
                          <m:t>1−</m:t>
                        </m:r>
                        <m:r>
                          <a:rPr lang="ko-KR" altLang="en-US" i="1">
                            <a:latin typeface="Cambria Math"/>
                          </a:rPr>
                          <m:t>𝛼</m:t>
                        </m:r>
                      </m:e>
                    </m:d>
                    <m:r>
                      <a:rPr lang="en-US" altLang="ko-KR" i="1">
                        <a:latin typeface="Cambria Math"/>
                      </a:rPr>
                      <m:t>%</m:t>
                    </m:r>
                  </m:oMath>
                </a14:m>
                <a:r>
                  <a:rPr lang="ko-KR" altLang="en-US" dirty="0"/>
                  <a:t> 신뢰구간</a:t>
                </a:r>
                <a:r>
                  <a:rPr lang="en-US" altLang="ko-KR" dirty="0" smtClean="0"/>
                  <a:t>:</a:t>
                </a:r>
                <a:br>
                  <a:rPr lang="en-US" altLang="ko-KR" dirty="0" smtClean="0"/>
                </a:br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14:m>
                  <m:oMath xmlns:m="http://schemas.openxmlformats.org/officeDocument/2006/math">
                    <m:d>
                      <m:dPr>
                        <m:ctrlPr>
                          <a:rPr lang="en-US" altLang="ko-KR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altLang="ko-KR" i="1">
                                <a:latin typeface="Cambria Math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𝑝</m:t>
                            </m:r>
                          </m:e>
                        </m:acc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𝑧</m:t>
                            </m:r>
                          </m:e>
                          <m:sub>
                            <m:f>
                              <m:fPr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ko-KR" altLang="en-US" i="1">
                                    <a:latin typeface="Cambria Math"/>
                                  </a:rPr>
                                  <m:t>𝛼</m:t>
                                </m:r>
                              </m:num>
                              <m:den>
                                <m:r>
                                  <a:rPr lang="en-US" altLang="ko-KR" i="1">
                                    <a:latin typeface="Cambria Math"/>
                                  </a:rPr>
                                  <m:t>2</m:t>
                                </m:r>
                              </m:den>
                            </m:f>
                          </m:sub>
                        </m:sSub>
                        <m:rad>
                          <m:radPr>
                            <m:degHide m:val="on"/>
                            <m:ctrlPr>
                              <a:rPr lang="en-US" altLang="ko-KR" i="1">
                                <a:latin typeface="Cambria Math"/>
                                <a:ea typeface="Cambria Math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</m:ctrlPr>
                              </m:fPr>
                              <m:num>
                                <m:acc>
                                  <m:accPr>
                                    <m:chr m:val="̂"/>
                                    <m:ctrlPr>
                                      <a:rPr lang="en-US" altLang="ko-KR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i="1">
                                        <a:latin typeface="Cambria Math"/>
                                        <a:ea typeface="Cambria Math"/>
                                      </a:rPr>
                                      <m:t>𝑝</m:t>
                                    </m:r>
                                  </m:e>
                                </m:acc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i="1">
                                        <a:latin typeface="Cambria Math"/>
                                        <a:ea typeface="Cambria Math"/>
                                      </a:rPr>
                                      <m:t>1−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en-US" altLang="ko-KR" i="1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i="1">
                                            <a:latin typeface="Cambria Math"/>
                                            <a:ea typeface="Cambria Math"/>
                                          </a:rPr>
                                          <m:t>𝑝</m:t>
                                        </m:r>
                                      </m:e>
                                    </m:acc>
                                  </m:e>
                                </m:d>
                              </m:num>
                              <m:den>
                                <m: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  <m:t>𝑛</m:t>
                                </m:r>
                              </m:den>
                            </m:f>
                          </m:e>
                        </m:rad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, </m:t>
                        </m:r>
                        <m:acc>
                          <m:accPr>
                            <m:chr m:val="̂"/>
                            <m:ctrlPr>
                              <a:rPr lang="en-US" altLang="ko-KR" i="1">
                                <a:latin typeface="Cambria Math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𝑝</m:t>
                            </m:r>
                          </m:e>
                        </m:acc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𝑧</m:t>
                            </m:r>
                          </m:e>
                          <m:sub>
                            <m:f>
                              <m:fPr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ko-KR" altLang="en-US" i="1">
                                    <a:latin typeface="Cambria Math"/>
                                  </a:rPr>
                                  <m:t>𝛼</m:t>
                                </m:r>
                              </m:num>
                              <m:den>
                                <m:r>
                                  <a:rPr lang="en-US" altLang="ko-KR" i="1">
                                    <a:latin typeface="Cambria Math"/>
                                  </a:rPr>
                                  <m:t>2</m:t>
                                </m:r>
                              </m:den>
                            </m:f>
                          </m:sub>
                        </m:sSub>
                        <m:rad>
                          <m:radPr>
                            <m:degHide m:val="on"/>
                            <m:ctrlPr>
                              <a:rPr lang="en-US" altLang="ko-KR" i="1">
                                <a:latin typeface="Cambria Math"/>
                                <a:ea typeface="Cambria Math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</m:ctrlPr>
                              </m:fPr>
                              <m:num>
                                <m:acc>
                                  <m:accPr>
                                    <m:chr m:val="̂"/>
                                    <m:ctrlPr>
                                      <a:rPr lang="en-US" altLang="ko-KR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i="1">
                                        <a:latin typeface="Cambria Math"/>
                                        <a:ea typeface="Cambria Math"/>
                                      </a:rPr>
                                      <m:t>𝑝</m:t>
                                    </m:r>
                                  </m:e>
                                </m:acc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i="1">
                                        <a:latin typeface="Cambria Math"/>
                                        <a:ea typeface="Cambria Math"/>
                                      </a:rPr>
                                      <m:t>1−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en-US" altLang="ko-KR" i="1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i="1">
                                            <a:latin typeface="Cambria Math"/>
                                            <a:ea typeface="Cambria Math"/>
                                          </a:rPr>
                                          <m:t>𝑝</m:t>
                                        </m:r>
                                      </m:e>
                                    </m:acc>
                                  </m:e>
                                </m:d>
                              </m:num>
                              <m:den>
                                <m: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  <m:t>𝑛</m:t>
                                </m:r>
                              </m:den>
                            </m:f>
                          </m:e>
                        </m:rad>
                      </m:e>
                    </m:d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  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𝑜𝑟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  </m:t>
                    </m:r>
                    <m:acc>
                      <m:accPr>
                        <m:chr m:val="̂"/>
                        <m:ctrlPr>
                          <a:rPr lang="en-US" altLang="ko-KR" i="1">
                            <a:latin typeface="Cambria Math"/>
                            <a:ea typeface="Cambria Math"/>
                          </a:rPr>
                        </m:ctrlPr>
                      </m:accPr>
                      <m:e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𝑝</m:t>
                        </m:r>
                      </m:e>
                    </m:acc>
                    <m:r>
                      <a:rPr lang="en-US" altLang="ko-KR" i="1">
                        <a:latin typeface="Cambria Math"/>
                        <a:ea typeface="Cambria Math"/>
                      </a:rPr>
                      <m:t>±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𝑧</m:t>
                        </m:r>
                      </m:e>
                      <m:sub>
                        <m:f>
                          <m:f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ko-KR" altLang="en-US" i="1">
                                <a:latin typeface="Cambria Math"/>
                              </a:rPr>
                              <m:t>𝛼</m:t>
                            </m:r>
                          </m:num>
                          <m:den>
                            <m:r>
                              <a:rPr lang="en-US" altLang="ko-KR" i="1">
                                <a:latin typeface="Cambria Math"/>
                              </a:rPr>
                              <m:t>2</m:t>
                            </m:r>
                          </m:den>
                        </m:f>
                      </m:sub>
                    </m:sSub>
                    <m:rad>
                      <m:radPr>
                        <m:degHide m:val="on"/>
                        <m:ctrlPr>
                          <a:rPr lang="en-US" altLang="ko-KR" i="1">
                            <a:latin typeface="Cambria Math"/>
                            <a:ea typeface="Cambria Math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ko-KR" i="1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acc>
                              <m:accPr>
                                <m:chr m:val="̂"/>
                                <m:ctrlP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  <m:t>𝑝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  <m:t>1−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altLang="ko-KR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i="1">
                                        <a:latin typeface="Cambria Math"/>
                                        <a:ea typeface="Cambria Math"/>
                                      </a:rPr>
                                      <m:t>𝑝</m:t>
                                    </m:r>
                                  </m:e>
                                </m:acc>
                              </m:e>
                            </m:d>
                          </m:num>
                          <m:den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den>
                        </m:f>
                      </m:e>
                    </m:rad>
                  </m:oMath>
                </a14:m>
                <a:endParaRPr lang="en-US" altLang="ko-KR" dirty="0" smtClean="0"/>
              </a:p>
              <a:p>
                <a:endParaRPr lang="en-US" altLang="ko-KR" dirty="0"/>
              </a:p>
              <a:p>
                <a:r>
                  <a:rPr lang="ko-KR" altLang="en-US" dirty="0" smtClean="0"/>
                  <a:t>예제</a:t>
                </a:r>
                <a:r>
                  <a:rPr lang="en-US" altLang="ko-KR" dirty="0"/>
                  <a:t> </a:t>
                </a:r>
                <a:r>
                  <a:rPr lang="en-US" altLang="ko-KR" dirty="0" smtClean="0"/>
                  <a:t>10) </a:t>
                </a:r>
                <a:r>
                  <a:rPr lang="ko-KR" altLang="en-US" dirty="0" smtClean="0"/>
                  <a:t>실업률</a:t>
                </a:r>
                <a:r>
                  <a:rPr lang="en-US" altLang="ko-KR" dirty="0" smtClean="0"/>
                  <a:t>(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  <a:ea typeface="Cambria Math"/>
                      </a:rPr>
                      <m:t>𝑝</m:t>
                    </m:r>
                  </m:oMath>
                </a14:m>
                <a:r>
                  <a:rPr lang="en-US" altLang="ko-KR" dirty="0" smtClean="0"/>
                  <a:t>)</a:t>
                </a:r>
                <a:r>
                  <a:rPr lang="ko-KR" altLang="en-US" dirty="0"/>
                  <a:t>에 대한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/>
                      </a:rPr>
                      <m:t>9</m:t>
                    </m:r>
                    <m:r>
                      <a:rPr lang="en-US" altLang="ko-KR" b="0" i="1" dirty="0" smtClean="0">
                        <a:latin typeface="Cambria Math"/>
                      </a:rPr>
                      <m:t>5</m:t>
                    </m:r>
                    <m:r>
                      <a:rPr lang="en-US" altLang="ko-KR" i="1">
                        <a:latin typeface="Cambria Math"/>
                      </a:rPr>
                      <m:t>%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ko-KR" altLang="en-US" dirty="0" smtClean="0"/>
                  <a:t>신뢰구간은</a:t>
                </a:r>
                <a:r>
                  <a:rPr lang="en-US" altLang="ko-KR" dirty="0" smtClean="0"/>
                  <a:t>?</a:t>
                </a:r>
              </a:p>
              <a:p>
                <a:pPr lvl="1"/>
                <a:r>
                  <a:rPr lang="ko-KR" altLang="en-US" dirty="0" smtClean="0"/>
                  <a:t>자료</a:t>
                </a:r>
                <a:r>
                  <a:rPr lang="en-US" altLang="ko-KR" dirty="0" smtClean="0"/>
                  <a:t>: 500</a:t>
                </a:r>
                <a:r>
                  <a:rPr lang="ko-KR" altLang="en-US" dirty="0" smtClean="0"/>
                  <a:t>명 중에서 </a:t>
                </a:r>
                <a:r>
                  <a:rPr lang="en-US" altLang="ko-KR" dirty="0" smtClean="0"/>
                  <a:t>41</a:t>
                </a:r>
                <a:r>
                  <a:rPr lang="ko-KR" altLang="en-US" dirty="0" smtClean="0"/>
                  <a:t>명이 실업자</a:t>
                </a:r>
                <a:endParaRPr lang="en-US" altLang="ko-KR" dirty="0" smtClean="0"/>
              </a:p>
              <a:p>
                <a:pPr lvl="1"/>
                <a:r>
                  <a:rPr lang="ko-KR" altLang="en-US" dirty="0" smtClean="0"/>
                  <a:t>표본비율</a:t>
                </a:r>
                <a:r>
                  <a:rPr lang="en-US" altLang="ko-KR" dirty="0" smtClean="0"/>
                  <a:t>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i="1">
                            <a:latin typeface="Cambria Math"/>
                            <a:ea typeface="Cambria Math"/>
                          </a:rPr>
                        </m:ctrlPr>
                      </m:accPr>
                      <m:e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𝑝</m:t>
                        </m:r>
                      </m:e>
                    </m:acc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41</m:t>
                        </m:r>
                      </m:num>
                      <m:den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500</m:t>
                        </m:r>
                      </m:den>
                    </m:f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=0.082</m:t>
                    </m:r>
                  </m:oMath>
                </a14:m>
                <a:endParaRPr lang="en-US" altLang="ko-KR" dirty="0" smtClean="0"/>
              </a:p>
              <a:p>
                <a:pPr lvl="1"/>
                <a:r>
                  <a:rPr lang="en-US" altLang="ko-KR" dirty="0" smtClean="0"/>
                  <a:t>95% </a:t>
                </a:r>
                <a:r>
                  <a:rPr lang="ko-KR" altLang="en-US" dirty="0" smtClean="0"/>
                  <a:t>신뢰구간</a:t>
                </a:r>
                <a:r>
                  <a:rPr lang="en-US" altLang="ko-KR" dirty="0" smtClean="0"/>
                  <a:t>:</a:t>
                </a:r>
                <a:r>
                  <a:rPr lang="en-US" altLang="ko-KR" dirty="0"/>
                  <a:t/>
                </a:r>
                <a:br>
                  <a:rPr lang="en-US" altLang="ko-KR" dirty="0"/>
                </a:br>
                <a:r>
                  <a:rPr lang="en-US" altLang="ko-KR" dirty="0" smtClean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i="1">
                            <a:latin typeface="Cambria Math"/>
                            <a:ea typeface="Cambria Math"/>
                          </a:rPr>
                        </m:ctrlPr>
                      </m:accPr>
                      <m:e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𝑝</m:t>
                        </m:r>
                      </m:e>
                    </m:acc>
                    <m:r>
                      <a:rPr lang="en-US" altLang="ko-KR" i="1">
                        <a:latin typeface="Cambria Math"/>
                        <a:ea typeface="Cambria Math"/>
                      </a:rPr>
                      <m:t>±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1.96</m:t>
                    </m:r>
                    <m:rad>
                      <m:radPr>
                        <m:degHide m:val="on"/>
                        <m:ctrlPr>
                          <a:rPr lang="en-US" altLang="ko-KR" i="1">
                            <a:latin typeface="Cambria Math"/>
                            <a:ea typeface="Cambria Math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ko-KR" i="1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acc>
                              <m:accPr>
                                <m:chr m:val="̂"/>
                                <m:ctrlP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  <m:t>𝑝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  <m:t>1−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altLang="ko-KR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i="1">
                                        <a:latin typeface="Cambria Math"/>
                                        <a:ea typeface="Cambria Math"/>
                                      </a:rPr>
                                      <m:t>𝑝</m:t>
                                    </m:r>
                                  </m:e>
                                </m:acc>
                              </m:e>
                            </m:d>
                          </m:num>
                          <m:den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den>
                        </m:f>
                      </m:e>
                    </m:rad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 =0.082±1.96×</m:t>
                    </m:r>
                    <m:rad>
                      <m:radPr>
                        <m:degHide m:val="on"/>
                        <m:ctrlPr>
                          <a:rPr lang="en-US" altLang="ko-KR" b="0" i="1" smtClean="0">
                            <a:latin typeface="Cambria Math"/>
                            <a:ea typeface="Cambria Math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  <m:t>0.082×0.918</m:t>
                            </m:r>
                          </m:num>
                          <m:den>
                            <m: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  <m:t>500</m:t>
                            </m:r>
                          </m:den>
                        </m:f>
                      </m:e>
                    </m:rad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=0.082±0.024</m:t>
                    </m:r>
                  </m:oMath>
                </a14:m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/>
                        <a:ea typeface="Cambria Math"/>
                      </a:rPr>
                      <m:t>→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(0.058, 0.106) </m:t>
                    </m:r>
                  </m:oMath>
                </a14:m>
                <a:r>
                  <a:rPr lang="ko-KR" altLang="en-US" dirty="0" smtClean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65" t="-1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7925D7-1F1C-41CE-88BA-A6C6073CF281}" type="slidenum">
              <a:rPr lang="ko-KR" altLang="en-US" smtClean="0"/>
              <a:pPr>
                <a:defRPr/>
              </a:pPr>
              <a:t>46</a:t>
            </a:fld>
            <a:endParaRPr lang="en-US" altLang="ko-KR" b="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313316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표본 크기의 결정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 smtClean="0"/>
                  <a:t>모비율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  <a:ea typeface="Cambria Math"/>
                      </a:rPr>
                      <m:t>𝑝</m:t>
                    </m:r>
                  </m:oMath>
                </a14:m>
                <a:r>
                  <a:rPr lang="ko-KR" altLang="en-US" dirty="0" smtClean="0"/>
                  <a:t>에 대한 추정에서 오차가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𝑑</m:t>
                    </m:r>
                  </m:oMath>
                </a14:m>
                <a:r>
                  <a:rPr lang="ko-KR" altLang="en-US" dirty="0" smtClean="0"/>
                  <a:t> 이하일 확률이 최소한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/>
                          </a:rPr>
                          <m:t>1−</m:t>
                        </m:r>
                        <m:r>
                          <a:rPr lang="ko-KR" altLang="en-US" i="1">
                            <a:latin typeface="Cambria Math"/>
                          </a:rPr>
                          <m:t>𝛼</m:t>
                        </m:r>
                      </m:e>
                    </m:d>
                  </m:oMath>
                </a14:m>
                <a:r>
                  <a:rPr lang="ko-KR" altLang="en-US" dirty="0" smtClean="0"/>
                  <a:t>가 되도록 하기 위해 필요한 최소 표본 크기는</a:t>
                </a:r>
                <a:r>
                  <a:rPr lang="en-US" altLang="ko-KR" dirty="0" smtClean="0"/>
                  <a:t>?</a:t>
                </a:r>
                <a:br>
                  <a:rPr lang="en-US" altLang="ko-KR" dirty="0" smtClean="0"/>
                </a:br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altLang="ko-KR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𝑝</m:t>
                                </m:r>
                              </m:e>
                            </m:acc>
                            <m:r>
                              <a:rPr lang="en-US" altLang="ko-KR" i="1">
                                <a:latin typeface="Cambria Math"/>
                              </a:rPr>
                              <m:t>−</m:t>
                            </m:r>
                            <m:r>
                              <a:rPr lang="en-US" altLang="ko-KR" b="0" i="1" smtClean="0">
                                <a:latin typeface="Cambria Math"/>
                              </a:rPr>
                              <m:t>𝑝</m:t>
                            </m:r>
                          </m:e>
                        </m:d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≤</m:t>
                        </m:r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𝑑</m:t>
                        </m:r>
                      </m:e>
                    </m:d>
                    <m:r>
                      <a:rPr lang="en-US" altLang="ko-KR" i="1">
                        <a:latin typeface="Cambria Math"/>
                      </a:rPr>
                      <m:t> </m:t>
                    </m:r>
                    <m:r>
                      <a:rPr lang="en-US" altLang="ko-KR" i="1">
                        <a:latin typeface="Cambria Math"/>
                        <a:ea typeface="Cambria Math"/>
                      </a:rPr>
                      <m:t>≥1−</m:t>
                    </m:r>
                    <m:r>
                      <a:rPr lang="ko-KR" altLang="en-US" i="1">
                        <a:latin typeface="Cambria Math"/>
                        <a:ea typeface="Cambria Math"/>
                      </a:rPr>
                      <m:t>𝛼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/>
                </a:r>
                <a:br>
                  <a:rPr lang="en-US" altLang="ko-KR" dirty="0"/>
                </a:br>
                <a:r>
                  <a:rPr lang="en-US" altLang="ko-KR" dirty="0"/>
                  <a:t>         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  <a:ea typeface="Cambria Math"/>
                      </a:rPr>
                      <m:t>→</m:t>
                    </m:r>
                    <m:r>
                      <a:rPr lang="en-US" altLang="ko-KR" i="1">
                        <a:latin typeface="Cambria Math"/>
                        <a:ea typeface="Cambria Math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i="1" smtClean="0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ko-KR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ko-KR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b="0" i="1" smtClean="0">
                                        <a:latin typeface="Cambria Math"/>
                                        <a:ea typeface="Cambria Math"/>
                                      </a:rPr>
                                      <m:t>𝑝</m:t>
                                    </m:r>
                                  </m:e>
                                </m:acc>
                                <m:r>
                                  <a:rPr lang="en-US" altLang="ko-KR" b="0" i="1" smtClean="0">
                                    <a:latin typeface="Cambria Math"/>
                                    <a:ea typeface="Cambria Math"/>
                                  </a:rPr>
                                  <m:t>−</m:t>
                                </m:r>
                                <m:r>
                                  <a:rPr lang="en-US" altLang="ko-KR" b="0" i="1" smtClean="0">
                                    <a:latin typeface="Cambria Math"/>
                                    <a:ea typeface="Cambria Math"/>
                                  </a:rPr>
                                  <m:t>𝑝</m:t>
                                </m:r>
                              </m:e>
                            </m:d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ko-KR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ko-KR" b="0" i="1" smtClean="0">
                                    <a:latin typeface="Cambria Math"/>
                                    <a:ea typeface="Cambria Math"/>
                                  </a:rPr>
                                  <m:t>𝑝</m:t>
                                </m:r>
                                <m:r>
                                  <a:rPr lang="en-US" altLang="ko-KR" b="0" i="1" smtClean="0">
                                    <a:latin typeface="Cambria Math"/>
                                    <a:ea typeface="Cambria Math"/>
                                  </a:rPr>
                                  <m:t>(1−</m:t>
                                </m:r>
                                <m:r>
                                  <a:rPr lang="en-US" altLang="ko-KR" b="0" i="1" smtClean="0">
                                    <a:latin typeface="Cambria Math"/>
                                    <a:ea typeface="Cambria Math"/>
                                  </a:rPr>
                                  <m:t>𝑝</m:t>
                                </m:r>
                                <m:r>
                                  <a:rPr lang="en-US" altLang="ko-KR" b="0" i="1" smtClean="0">
                                    <a:latin typeface="Cambria Math"/>
                                    <a:ea typeface="Cambria Math"/>
                                  </a:rPr>
                                  <m:t>)/</m:t>
                                </m:r>
                                <m:r>
                                  <a:rPr lang="en-US" altLang="ko-KR" b="0" i="1" smtClean="0">
                                    <a:latin typeface="Cambria Math"/>
                                    <a:ea typeface="Cambria Math"/>
                                  </a:rPr>
                                  <m:t>𝑛</m:t>
                                </m:r>
                              </m:e>
                            </m:rad>
                          </m:den>
                        </m:f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≤</m:t>
                        </m:r>
                        <m:f>
                          <m:fPr>
                            <m:ctrlPr>
                              <a:rPr lang="en-US" altLang="ko-KR" i="1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𝑑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ko-KR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ko-KR" b="0" i="1" smtClean="0">
                                    <a:latin typeface="Cambria Math"/>
                                    <a:ea typeface="Cambria Math"/>
                                  </a:rPr>
                                  <m:t>𝑝</m:t>
                                </m:r>
                                <m:r>
                                  <a:rPr lang="en-US" altLang="ko-KR" b="0" i="1" smtClean="0">
                                    <a:latin typeface="Cambria Math"/>
                                    <a:ea typeface="Cambria Math"/>
                                  </a:rPr>
                                  <m:t>(1−</m:t>
                                </m:r>
                                <m:r>
                                  <a:rPr lang="en-US" altLang="ko-KR" b="0" i="1" smtClean="0">
                                    <a:latin typeface="Cambria Math"/>
                                    <a:ea typeface="Cambria Math"/>
                                  </a:rPr>
                                  <m:t>𝑝</m:t>
                                </m:r>
                                <m:r>
                                  <a:rPr lang="en-US" altLang="ko-KR" b="0" i="1" smtClean="0">
                                    <a:latin typeface="Cambria Math"/>
                                    <a:ea typeface="Cambria Math"/>
                                  </a:rPr>
                                  <m:t>)/</m:t>
                                </m:r>
                                <m:r>
                                  <a:rPr lang="en-US" altLang="ko-KR" b="0" i="1" smtClean="0">
                                    <a:latin typeface="Cambria Math"/>
                                    <a:ea typeface="Cambria Math"/>
                                  </a:rPr>
                                  <m:t>𝑛</m:t>
                                </m:r>
                              </m:e>
                            </m:rad>
                          </m:den>
                        </m:f>
                      </m:e>
                    </m:d>
                    <m:r>
                      <a:rPr lang="en-US" altLang="ko-KR" i="1">
                        <a:latin typeface="Cambria Math"/>
                        <a:ea typeface="Cambria Math"/>
                      </a:rPr>
                      <m:t> ≥1−</m:t>
                    </m:r>
                    <m:r>
                      <a:rPr lang="ko-KR" altLang="en-US" i="1">
                        <a:latin typeface="Cambria Math"/>
                        <a:ea typeface="Cambria Math"/>
                      </a:rPr>
                      <m:t>𝛼</m:t>
                    </m:r>
                  </m:oMath>
                </a14:m>
                <a:r>
                  <a:rPr lang="en-US" altLang="ko-KR" dirty="0"/>
                  <a:t> </a:t>
                </a:r>
                <a:br>
                  <a:rPr lang="en-US" altLang="ko-KR" dirty="0"/>
                </a:br>
                <a:r>
                  <a:rPr lang="en-US" altLang="ko-KR" dirty="0"/>
                  <a:t>         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  <a:ea typeface="Cambria Math"/>
                      </a:rPr>
                      <m:t>→</m:t>
                    </m:r>
                    <m:r>
                      <a:rPr lang="en-US" altLang="ko-KR" i="1">
                        <a:latin typeface="Cambria Math"/>
                        <a:ea typeface="Cambria Math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|</m:t>
                        </m:r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𝑍</m:t>
                        </m:r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|≤</m:t>
                        </m:r>
                        <m:f>
                          <m:fPr>
                            <m:ctrlPr>
                              <a:rPr lang="en-US" altLang="ko-KR" i="1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𝑑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  <m:t>𝑝</m:t>
                                </m:r>
                                <m: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  <m:t>(1−</m:t>
                                </m:r>
                                <m: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  <m:t>𝑝</m:t>
                                </m:r>
                                <m: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  <m:t>)/</m:t>
                                </m:r>
                                <m: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  <m:t>𝑛</m:t>
                                </m:r>
                              </m:e>
                            </m:rad>
                          </m:den>
                        </m:f>
                      </m:e>
                    </m:d>
                    <m:r>
                      <a:rPr lang="en-US" altLang="ko-KR" i="1">
                        <a:latin typeface="Cambria Math"/>
                        <a:ea typeface="Cambria Math"/>
                      </a:rPr>
                      <m:t> ≥1−</m:t>
                    </m:r>
                    <m:r>
                      <a:rPr lang="ko-KR" altLang="en-US" i="1">
                        <a:latin typeface="Cambria Math"/>
                        <a:ea typeface="Cambria Math"/>
                      </a:rPr>
                      <m:t>𝛼</m:t>
                    </m:r>
                  </m:oMath>
                </a14:m>
                <a:r>
                  <a:rPr lang="en-US" altLang="ko-KR" dirty="0"/>
                  <a:t/>
                </a:r>
                <a:br>
                  <a:rPr lang="en-US" altLang="ko-KR" dirty="0"/>
                </a:br>
                <a:r>
                  <a:rPr lang="en-US" altLang="ko-KR" dirty="0"/>
                  <a:t>         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  <a:ea typeface="Cambria Math"/>
                      </a:rPr>
                      <m:t>→</m:t>
                    </m:r>
                    <m:f>
                      <m:fPr>
                        <m:ctrlPr>
                          <a:rPr lang="en-US" altLang="ko-KR" i="1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𝑑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i="1">
                                <a:latin typeface="Cambria Math"/>
                                <a:ea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𝑝</m:t>
                            </m:r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(1−</m:t>
                            </m:r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𝑝</m:t>
                            </m:r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)/</m:t>
                            </m:r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e>
                        </m:rad>
                      </m:den>
                    </m:f>
                    <m:r>
                      <a:rPr lang="en-US" altLang="ko-KR" i="1">
                        <a:latin typeface="Cambria Math"/>
                        <a:ea typeface="Cambria Math"/>
                      </a:rPr>
                      <m:t>≥ 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𝑧</m:t>
                        </m:r>
                      </m:e>
                      <m:sub>
                        <m:r>
                          <a:rPr lang="ko-KR" altLang="en-US" i="1">
                            <a:latin typeface="Cambria Math"/>
                            <a:ea typeface="Cambria Math"/>
                          </a:rPr>
                          <m:t>𝛼</m:t>
                        </m:r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/2</m:t>
                        </m:r>
                      </m:sub>
                    </m:sSub>
                  </m:oMath>
                </a14:m>
                <a:r>
                  <a:rPr lang="en-US" altLang="ko-KR" dirty="0"/>
                  <a:t>   </a:t>
                </a:r>
                <a:br>
                  <a:rPr lang="en-US" altLang="ko-KR" dirty="0"/>
                </a:br>
                <a:r>
                  <a:rPr lang="en-US" altLang="ko-KR" dirty="0"/>
                  <a:t>         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  <a:ea typeface="Cambria Math"/>
                      </a:rPr>
                      <m:t>→</m:t>
                    </m:r>
                    <m:r>
                      <a:rPr lang="en-US" altLang="ko-KR" i="1">
                        <a:latin typeface="Cambria Math"/>
                        <a:ea typeface="Cambria Math"/>
                      </a:rPr>
                      <m:t>𝑛</m:t>
                    </m:r>
                    <m:r>
                      <a:rPr lang="en-US" altLang="ko-KR" i="1">
                        <a:latin typeface="Cambria Math"/>
                        <a:ea typeface="Cambria Math"/>
                      </a:rPr>
                      <m:t> ≥ </m:t>
                    </m:r>
                    <m:sSup>
                      <m:sSupPr>
                        <m:ctrlPr>
                          <a:rPr lang="en-US" altLang="ko-KR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i="1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ko-KR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/>
                                        <a:ea typeface="Cambria Math"/>
                                      </a:rPr>
                                      <m:t>𝑧</m:t>
                                    </m:r>
                                  </m:e>
                                  <m:sub>
                                    <m:f>
                                      <m:fPr>
                                        <m:ctrlPr>
                                          <a:rPr lang="en-US" altLang="ko-KR" b="0" i="1" smtClean="0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ko-KR" altLang="en-US" i="1" smtClean="0">
                                            <a:latin typeface="Cambria Math"/>
                                            <a:ea typeface="Cambria Math"/>
                                          </a:rPr>
                                          <m:t>𝛼</m:t>
                                        </m:r>
                                      </m:num>
                                      <m:den>
                                        <m:r>
                                          <a:rPr lang="en-US" altLang="ko-KR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sub>
                                </m:sSub>
                              </m:num>
                              <m:den>
                                <m:r>
                                  <a:rPr lang="en-US" altLang="ko-KR" b="0" i="1" smtClean="0">
                                    <a:latin typeface="Cambria Math"/>
                                    <a:ea typeface="Cambria Math"/>
                                  </a:rPr>
                                  <m:t>𝑑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𝑝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(1−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𝑝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865" t="-1500" r="-7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7925D7-1F1C-41CE-88BA-A6C6073CF281}" type="slidenum">
              <a:rPr lang="ko-KR" altLang="en-US" smtClean="0"/>
              <a:pPr>
                <a:defRPr/>
              </a:pPr>
              <a:t>47</a:t>
            </a:fld>
            <a:endParaRPr lang="en-US" altLang="ko-KR" b="0" dirty="0">
              <a:latin typeface="Times New Roman" pitchFamily="18" charset="0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4678362" y="4724400"/>
            <a:ext cx="3738563" cy="1270000"/>
            <a:chOff x="5003800" y="1341438"/>
            <a:chExt cx="3738563" cy="1270000"/>
          </a:xfrm>
        </p:grpSpPr>
        <p:pic>
          <p:nvPicPr>
            <p:cNvPr id="6" name="Picture 4"/>
            <p:cNvPicPr>
              <a:picLocks noGrp="1" noChangeAspect="1" noChangeArrowheads="1"/>
            </p:cNvPicPr>
            <p:nvPr>
              <p:ph sz="quarter" idx="1"/>
            </p:nvPr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5003800" y="1341438"/>
              <a:ext cx="3738563" cy="950912"/>
            </a:xfrm>
            <a:solidFill>
              <a:srgbClr val="FF99CC">
                <a:alpha val="0"/>
              </a:srgbClr>
            </a:solidFill>
            <a:ln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7" name="Object 16"/>
                <p:cNvGraphicFramePr>
                  <a:graphicFrameLocks noGrp="1" noChangeAspect="1"/>
                </p:cNvGraphicFramePr>
                <p:nvPr>
                  <p:ph sz="quarter" idx="3"/>
                  <p:extLst>
                    <p:ext uri="{D42A27DB-BD31-4B8C-83A1-F6EECF244321}">
                      <p14:modId xmlns:p14="http://schemas.microsoft.com/office/powerpoint/2010/main" val="2602772715"/>
                    </p:ext>
                  </p:extLst>
                </p:nvPr>
              </p:nvGraphicFramePr>
              <p:xfrm>
                <a:off x="5724525" y="2332038"/>
                <a:ext cx="433388" cy="279400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3094" name="Equation" r:id="rId5" imgW="355320" imgH="228600" progId="Equation.DSMT4">
                        <p:embed/>
                      </p:oleObj>
                    </mc:Choice>
                    <mc:Fallback>
                      <p:oleObj name="Equation" r:id="rId5" imgW="355320" imgH="228600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5724525" y="2332038"/>
                              <a:ext cx="433388" cy="27940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91240B29-F687-4F45-9708-019B960494DF}">
                                <a14:hiddenLine w="9525">
                                  <a:solidFill>
                                    <a:schemeClr val="tx1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20" name="Object 16"/>
                <p:cNvGraphicFramePr>
                  <a:graphicFrameLocks noChangeAspect="1"/>
                </p:cNvGraphicFramePr>
                <p:nvPr>
                  <p:ph sz="quarter" idx="3"/>
                  <p:extLst>
                    <p:ext uri="{D42A27DB-BD31-4B8C-83A1-F6EECF244321}">
                      <p14:modId xmlns:p14="http://schemas.microsoft.com/office/powerpoint/2010/main" val="3351741601"/>
                    </p:ext>
                  </p:extLst>
                </p:nvPr>
              </p:nvGraphicFramePr>
              <p:xfrm>
                <a:off x="5724525" y="2332038"/>
                <a:ext cx="433388" cy="279400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2068" name="Equation" r:id="rId7" imgW="355320" imgH="228600" progId="Equation.DSMT4">
                        <p:embed/>
                      </p:oleObj>
                    </mc:Choice>
                    <mc:Fallback>
                      <p:oleObj name="Equation" r:id="rId7" imgW="355320" imgH="228600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5724525" y="2332038"/>
                              <a:ext cx="433388" cy="27940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chemeClr val="tx1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p:sp>
          <p:nvSpPr>
            <p:cNvPr id="8" name="Line 7"/>
            <p:cNvSpPr>
              <a:spLocks noChangeShapeType="1"/>
            </p:cNvSpPr>
            <p:nvPr/>
          </p:nvSpPr>
          <p:spPr bwMode="auto">
            <a:xfrm>
              <a:off x="6804025" y="2132013"/>
              <a:ext cx="1588" cy="1587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>
              <a:off x="5868988" y="2033210"/>
              <a:ext cx="1587" cy="1587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>
              <a:off x="7755482" y="2038434"/>
              <a:ext cx="1588" cy="1587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" name="Text Box 10"/>
            <p:cNvSpPr txBox="1">
              <a:spLocks noChangeArrowheads="1"/>
            </p:cNvSpPr>
            <p:nvPr/>
          </p:nvSpPr>
          <p:spPr bwMode="auto">
            <a:xfrm>
              <a:off x="5638800" y="1694656"/>
              <a:ext cx="576263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en-US" altLang="ko-KR" sz="1600" b="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12" name="Object 19"/>
                <p:cNvGraphicFramePr>
                  <a:graphicFrameLocks noGrp="1" noChangeAspect="1"/>
                </p:cNvGraphicFramePr>
                <p:nvPr>
                  <p:ph sz="quarter" idx="4"/>
                  <p:extLst>
                    <p:ext uri="{D42A27DB-BD31-4B8C-83A1-F6EECF244321}">
                      <p14:modId xmlns:p14="http://schemas.microsoft.com/office/powerpoint/2010/main" val="2330765093"/>
                    </p:ext>
                  </p:extLst>
                </p:nvPr>
              </p:nvGraphicFramePr>
              <p:xfrm>
                <a:off x="7596188" y="2341563"/>
                <a:ext cx="306387" cy="261937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3095" name="Equation" r:id="rId9" imgW="266400" imgH="228600" progId="Equation.DSMT4">
                        <p:embed/>
                      </p:oleObj>
                    </mc:Choice>
                    <mc:Fallback>
                      <p:oleObj name="Equation" r:id="rId9" imgW="266400" imgH="228600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0">
                              <a:extLst>
                                <a:ext uri="{28A0092B-C50C-407E-A947-70E740481C1C}">
                                  <a14:useLocalDpi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7596188" y="2341563"/>
                              <a:ext cx="306387" cy="26193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91240B29-F687-4F45-9708-019B960494DF}">
                                <a14:hiddenLine w="9525">
                                  <a:solidFill>
                                    <a:schemeClr val="tx1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26" name="Object 19"/>
                <p:cNvGraphicFramePr>
                  <a:graphicFrameLocks noChangeAspect="1"/>
                </p:cNvGraphicFramePr>
                <p:nvPr>
                  <p:ph sz="quarter" idx="4"/>
                  <p:extLst>
                    <p:ext uri="{D42A27DB-BD31-4B8C-83A1-F6EECF244321}">
                      <p14:modId xmlns:p14="http://schemas.microsoft.com/office/powerpoint/2010/main" val="168453227"/>
                    </p:ext>
                  </p:extLst>
                </p:nvPr>
              </p:nvGraphicFramePr>
              <p:xfrm>
                <a:off x="7596188" y="2341563"/>
                <a:ext cx="306387" cy="261937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2069" name="Equation" r:id="rId11" imgW="266400" imgH="228600" progId="Equation.DSMT4">
                        <p:embed/>
                      </p:oleObj>
                    </mc:Choice>
                    <mc:Fallback>
                      <p:oleObj name="Equation" r:id="rId11" imgW="266400" imgH="228600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7596188" y="2341563"/>
                              <a:ext cx="306387" cy="26193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chemeClr val="tx1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6293644" y="1695197"/>
                  <a:ext cx="1023938" cy="36933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800" b="0" i="1" smtClean="0">
                            <a:latin typeface="Cambria Math"/>
                          </a:rPr>
                          <m:t>1−</m:t>
                        </m:r>
                        <m:r>
                          <a:rPr lang="ko-KR" altLang="en-US" sz="1800" b="0" i="1" smtClean="0">
                            <a:latin typeface="Cambria Math"/>
                          </a:rPr>
                          <m:t>𝛼</m:t>
                        </m:r>
                      </m:oMath>
                    </m:oMathPara>
                  </a14:m>
                  <a:endParaRPr lang="ko-KR" altLang="ko-KR" sz="1800" b="0" dirty="0"/>
                </a:p>
              </p:txBody>
            </p:sp>
          </mc:Choice>
          <mc:Fallback xmlns="">
            <p:sp>
              <p:nvSpPr>
                <p:cNvPr id="27" name="Text 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293644" y="1695197"/>
                  <a:ext cx="1023938" cy="369332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60683664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표본 크기의 결정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 smtClean="0"/>
                  <a:t>표본</a:t>
                </a:r>
                <a:r>
                  <a:rPr lang="en-US" altLang="ko-KR" dirty="0"/>
                  <a:t> </a:t>
                </a:r>
                <a:r>
                  <a:rPr lang="ko-KR" altLang="en-US" dirty="0" smtClean="0"/>
                  <a:t>크기를 구하는 식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  <a:ea typeface="Cambria Math"/>
                      </a:rPr>
                      <m:t>𝑛</m:t>
                    </m:r>
                    <m:r>
                      <a:rPr lang="en-US" altLang="ko-KR" i="1">
                        <a:latin typeface="Cambria Math"/>
                        <a:ea typeface="Cambria Math"/>
                      </a:rPr>
                      <m:t> ≥ </m:t>
                    </m:r>
                    <m:sSup>
                      <m:sSupPr>
                        <m:ctrlPr>
                          <a:rPr lang="en-US" altLang="ko-KR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i="1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/>
                                        <a:ea typeface="Cambria Math"/>
                                      </a:rPr>
                                      <m:t>𝑧</m:t>
                                    </m:r>
                                  </m:e>
                                  <m:sub>
                                    <m:f>
                                      <m:fPr>
                                        <m:ctrlPr>
                                          <a:rPr lang="en-US" altLang="ko-KR" i="1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ko-KR" altLang="en-US" i="1">
                                            <a:latin typeface="Cambria Math"/>
                                            <a:ea typeface="Cambria Math"/>
                                          </a:rPr>
                                          <m:t>𝛼</m:t>
                                        </m:r>
                                      </m:num>
                                      <m:den>
                                        <m:r>
                                          <a:rPr lang="en-US" altLang="ko-KR" i="1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sub>
                                </m:sSub>
                              </m:num>
                              <m:den>
                                <m: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  <m:t>𝑑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  <m:r>
                      <a:rPr lang="en-US" altLang="ko-KR" i="1">
                        <a:latin typeface="Cambria Math"/>
                        <a:ea typeface="Cambria Math"/>
                      </a:rPr>
                      <m:t>𝑝</m:t>
                    </m:r>
                    <m:r>
                      <a:rPr lang="en-US" altLang="ko-KR" i="1">
                        <a:latin typeface="Cambria Math"/>
                        <a:ea typeface="Cambria Math"/>
                      </a:rPr>
                      <m:t>(1−</m:t>
                    </m:r>
                    <m:r>
                      <a:rPr lang="en-US" altLang="ko-KR" i="1">
                        <a:latin typeface="Cambria Math"/>
                        <a:ea typeface="Cambria Math"/>
                      </a:rPr>
                      <m:t>𝑝</m:t>
                    </m:r>
                    <m:r>
                      <a:rPr lang="en-US" altLang="ko-KR" i="1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ko-KR" altLang="en-US" dirty="0" smtClean="0"/>
                  <a:t>에서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𝑝</m:t>
                    </m:r>
                  </m:oMath>
                </a14:m>
                <a:r>
                  <a:rPr lang="ko-KR" altLang="en-US" dirty="0" smtClean="0"/>
                  <a:t>를 알지 못하므로 이 식을 바로 사용할 수는 없다</a:t>
                </a:r>
                <a:r>
                  <a:rPr lang="en-US" altLang="ko-KR" dirty="0" smtClean="0"/>
                  <a:t>.</a:t>
                </a:r>
              </a:p>
              <a:p>
                <a:endParaRPr lang="ko-KR" altLang="en-US" dirty="0"/>
              </a:p>
              <a:p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  <a:ea typeface="Cambria Math"/>
                      </a:rPr>
                      <m:t>𝑝</m:t>
                    </m:r>
                    <m:r>
                      <a:rPr lang="en-US" altLang="ko-KR" i="1">
                        <a:latin typeface="Cambria Math"/>
                        <a:ea typeface="Cambria Math"/>
                      </a:rPr>
                      <m:t>(1−</m:t>
                    </m:r>
                    <m:r>
                      <a:rPr lang="en-US" altLang="ko-KR" i="1">
                        <a:latin typeface="Cambria Math"/>
                        <a:ea typeface="Cambria Math"/>
                      </a:rPr>
                      <m:t>𝑝</m:t>
                    </m:r>
                    <m:r>
                      <a:rPr lang="en-US" altLang="ko-KR" i="1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ko-KR" altLang="en-US" dirty="0" smtClean="0"/>
                  <a:t>는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  <a:ea typeface="Cambria Math"/>
                      </a:rPr>
                      <m:t>𝑝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ko-KR" altLang="en-US" dirty="0" smtClean="0"/>
                  <a:t>일 때</a:t>
                </a:r>
                <a:r>
                  <a:rPr lang="en-US" altLang="ko-KR" dirty="0" smtClean="0"/>
                  <a:t>, </a:t>
                </a:r>
                <a:r>
                  <a:rPr lang="ko-KR" altLang="en-US" dirty="0" smtClean="0"/>
                  <a:t>최댓값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/>
                          </a:rPr>
                          <m:t>4</m:t>
                        </m:r>
                      </m:den>
                    </m:f>
                  </m:oMath>
                </a14:m>
                <a:r>
                  <a:rPr lang="ko-KR" altLang="en-US" dirty="0" smtClean="0"/>
                  <a:t>를 가지므로</a:t>
                </a:r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  <a:ea typeface="Cambria Math"/>
                      </a:rPr>
                      <m:t>𝑛</m:t>
                    </m:r>
                    <m:r>
                      <a:rPr lang="en-US" altLang="ko-KR" i="1">
                        <a:latin typeface="Cambria Math"/>
                        <a:ea typeface="Cambria Math"/>
                      </a:rPr>
                      <m:t> ≥ </m:t>
                    </m:r>
                    <m:sSup>
                      <m:sSupPr>
                        <m:ctrlPr>
                          <a:rPr lang="en-US" altLang="ko-KR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en-US" altLang="ko-KR" i="1" smtClean="0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  <m:t>4</m:t>
                            </m:r>
                          </m:den>
                        </m:f>
                        <m:d>
                          <m:dPr>
                            <m:ctrlPr>
                              <a:rPr lang="en-US" altLang="ko-KR" i="1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/>
                                        <a:ea typeface="Cambria Math"/>
                                      </a:rPr>
                                      <m:t>𝑧</m:t>
                                    </m:r>
                                  </m:e>
                                  <m:sub>
                                    <m:f>
                                      <m:fPr>
                                        <m:ctrlPr>
                                          <a:rPr lang="en-US" altLang="ko-KR" i="1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ko-KR" altLang="en-US" i="1">
                                            <a:latin typeface="Cambria Math"/>
                                            <a:ea typeface="Cambria Math"/>
                                          </a:rPr>
                                          <m:t>𝛼</m:t>
                                        </m:r>
                                      </m:num>
                                      <m:den>
                                        <m:r>
                                          <a:rPr lang="en-US" altLang="ko-KR" i="1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sub>
                                </m:sSub>
                              </m:num>
                              <m:den>
                                <m: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  <m:t>𝑑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:r>
                  <a:rPr lang="ko-KR" altLang="en-US" dirty="0" smtClean="0"/>
                  <a:t>이면 위의 조건을 항상 만족시킨다</a:t>
                </a:r>
                <a:r>
                  <a:rPr lang="en-US" altLang="ko-KR" dirty="0" smtClean="0"/>
                  <a:t>. </a:t>
                </a:r>
                <a:r>
                  <a:rPr lang="ko-KR" altLang="en-US" dirty="0" smtClean="0"/>
                  <a:t>따라서 최소의 표본 크기는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  <a:ea typeface="Cambria Math"/>
                      </a:rPr>
                      <m:t> </m:t>
                    </m:r>
                    <m:sSup>
                      <m:sSupPr>
                        <m:ctrlPr>
                          <a:rPr lang="en-US" altLang="ko-KR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en-US" altLang="ko-KR" i="1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4</m:t>
                            </m:r>
                          </m:den>
                        </m:f>
                        <m:d>
                          <m:dPr>
                            <m:ctrlPr>
                              <a:rPr lang="en-US" altLang="ko-KR" i="1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/>
                                        <a:ea typeface="Cambria Math"/>
                                      </a:rPr>
                                      <m:t>𝑧</m:t>
                                    </m:r>
                                  </m:e>
                                  <m:sub>
                                    <m:f>
                                      <m:fPr>
                                        <m:ctrlPr>
                                          <a:rPr lang="en-US" altLang="ko-KR" i="1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ko-KR" altLang="en-US" i="1">
                                            <a:latin typeface="Cambria Math"/>
                                            <a:ea typeface="Cambria Math"/>
                                          </a:rPr>
                                          <m:t>𝛼</m:t>
                                        </m:r>
                                      </m:num>
                                      <m:den>
                                        <m:r>
                                          <a:rPr lang="en-US" altLang="ko-KR" i="1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sub>
                                </m:sSub>
                              </m:num>
                              <m:den>
                                <m: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  <m:t>𝑑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ko-KR" altLang="en-US" dirty="0" smtClean="0"/>
                  <a:t> 이상의 최소의 자연수이다</a:t>
                </a:r>
                <a:r>
                  <a:rPr lang="en-US" altLang="ko-KR" dirty="0" smtClean="0"/>
                  <a:t>.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7925D7-1F1C-41CE-88BA-A6C6073CF281}" type="slidenum">
              <a:rPr lang="ko-KR" altLang="en-US" smtClean="0"/>
              <a:pPr>
                <a:defRPr/>
              </a:pPr>
              <a:t>48</a:t>
            </a:fld>
            <a:endParaRPr lang="en-US" altLang="ko-KR" b="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85126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표본 크기의 결</a:t>
            </a:r>
            <a:r>
              <a:rPr lang="ko-KR" altLang="en-US" dirty="0"/>
              <a:t>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 smtClean="0"/>
                  <a:t>예제 </a:t>
                </a:r>
                <a:r>
                  <a:rPr lang="en-US" altLang="ko-KR" dirty="0" smtClean="0"/>
                  <a:t>11) </a:t>
                </a:r>
                <a:r>
                  <a:rPr lang="ko-KR" altLang="en-US" dirty="0" smtClean="0"/>
                  <a:t>시력 장애자의 비율</a:t>
                </a:r>
                <a:r>
                  <a:rPr lang="en-US" altLang="ko-KR" dirty="0" smtClean="0"/>
                  <a:t>(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  <a:ea typeface="Cambria Math"/>
                      </a:rPr>
                      <m:t>𝑝</m:t>
                    </m:r>
                  </m:oMath>
                </a14:m>
                <a:r>
                  <a:rPr lang="en-US" altLang="ko-KR" dirty="0" smtClean="0"/>
                  <a:t>)</a:t>
                </a:r>
                <a:r>
                  <a:rPr lang="ko-KR" altLang="en-US" dirty="0" smtClean="0"/>
                  <a:t>의 추정에서 </a:t>
                </a:r>
                <a:r>
                  <a:rPr lang="ko-KR" altLang="en-US" dirty="0" err="1" smtClean="0"/>
                  <a:t>추정량의</a:t>
                </a:r>
                <a:r>
                  <a:rPr lang="ko-KR" altLang="en-US" dirty="0" smtClean="0"/>
                  <a:t> 오차가 </a:t>
                </a:r>
                <a:r>
                  <a:rPr lang="en-US" altLang="ko-KR" dirty="0" smtClean="0"/>
                  <a:t>0.05 </a:t>
                </a:r>
                <a:r>
                  <a:rPr lang="ko-KR" altLang="en-US" dirty="0" smtClean="0"/>
                  <a:t>이하가 될 확률이 최소한 </a:t>
                </a:r>
                <a:r>
                  <a:rPr lang="en-US" altLang="ko-KR" dirty="0" smtClean="0"/>
                  <a:t>0.98</a:t>
                </a:r>
                <a:r>
                  <a:rPr lang="ko-KR" altLang="en-US" dirty="0" smtClean="0"/>
                  <a:t>이 되기 위해 필요한 표본의 크기는</a:t>
                </a:r>
                <a:r>
                  <a:rPr lang="en-US" altLang="ko-KR" dirty="0" smtClean="0"/>
                  <a:t>?</a:t>
                </a:r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r>
                      <a:rPr lang="ko-KR" altLang="en-US" i="1">
                        <a:latin typeface="Cambria Math"/>
                        <a:ea typeface="Cambria Math"/>
                      </a:rPr>
                      <m:t>𝛼</m:t>
                    </m:r>
                    <m:r>
                      <a:rPr lang="en-US" altLang="ko-KR" i="1">
                        <a:latin typeface="Cambria Math"/>
                        <a:ea typeface="Cambria Math"/>
                      </a:rPr>
                      <m:t>=0.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02</m:t>
                    </m:r>
                    <m:r>
                      <a:rPr lang="en-US" altLang="ko-KR" i="1">
                        <a:latin typeface="Cambria Math"/>
                        <a:ea typeface="Cambria Math"/>
                      </a:rPr>
                      <m:t>, 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𝑧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0.0</m:t>
                        </m:r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latin typeface="Cambria Math"/>
                        <a:ea typeface="Cambria Math"/>
                      </a:rPr>
                      <m:t>=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2.33</m:t>
                    </m:r>
                    <m:r>
                      <a:rPr lang="en-US" altLang="ko-KR" i="1">
                        <a:latin typeface="Cambria Math"/>
                        <a:ea typeface="Cambria Math"/>
                      </a:rPr>
                      <m:t>,  </m:t>
                    </m:r>
                    <m:r>
                      <a:rPr lang="en-US" altLang="ko-KR" i="1">
                        <a:latin typeface="Cambria Math"/>
                        <a:ea typeface="Cambria Math"/>
                      </a:rPr>
                      <m:t>𝑑</m:t>
                    </m:r>
                    <m:r>
                      <a:rPr lang="en-US" altLang="ko-KR" i="1">
                        <a:latin typeface="Cambria Math"/>
                        <a:ea typeface="Cambria Math"/>
                      </a:rPr>
                      <m:t>=0.05</m:t>
                    </m:r>
                  </m:oMath>
                </a14:m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  <a:ea typeface="Cambria Math"/>
                      </a:rPr>
                      <m:t>𝑛</m:t>
                    </m:r>
                    <m:r>
                      <a:rPr lang="en-US" altLang="ko-KR" i="1">
                        <a:latin typeface="Cambria Math"/>
                        <a:ea typeface="Cambria Math"/>
                      </a:rPr>
                      <m:t> ≥</m:t>
                    </m:r>
                    <m:sSup>
                      <m:sSupPr>
                        <m:ctrlPr>
                          <a:rPr lang="en-US" altLang="ko-KR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en-US" altLang="ko-KR" i="1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4</m:t>
                            </m:r>
                          </m:den>
                        </m:f>
                        <m:d>
                          <m:dPr>
                            <m:ctrlPr>
                              <a:rPr lang="en-US" altLang="ko-KR" i="1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/>
                                        <a:ea typeface="Cambria Math"/>
                                      </a:rPr>
                                      <m:t>𝑧</m:t>
                                    </m:r>
                                  </m:e>
                                  <m:sub>
                                    <m:f>
                                      <m:fPr>
                                        <m:ctrlPr>
                                          <a:rPr lang="en-US" altLang="ko-KR" i="1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ko-KR" altLang="en-US" i="1">
                                            <a:latin typeface="Cambria Math"/>
                                            <a:ea typeface="Cambria Math"/>
                                          </a:rPr>
                                          <m:t>𝛼</m:t>
                                        </m:r>
                                      </m:num>
                                      <m:den>
                                        <m:r>
                                          <a:rPr lang="en-US" altLang="ko-KR" i="1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sub>
                                </m:sSub>
                              </m:num>
                              <m:den>
                                <m: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  <m:t>𝑑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  <m:r>
                      <a:rPr lang="en-US" altLang="ko-KR" i="1">
                        <a:latin typeface="Cambria Math"/>
                        <a:ea typeface="Cambria Math"/>
                      </a:rPr>
                      <m:t>=</m:t>
                    </m:r>
                    <m:sSup>
                      <m:sSupPr>
                        <m:ctrlPr>
                          <a:rPr lang="en-US" altLang="ko-KR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en-US" altLang="ko-KR" i="1" smtClean="0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  <m:t>4</m:t>
                            </m:r>
                          </m:den>
                        </m:f>
                        <m:r>
                          <a:rPr lang="en-US" altLang="ko-KR" i="1" smtClean="0">
                            <a:latin typeface="Cambria Math"/>
                            <a:ea typeface="Cambria Math"/>
                          </a:rPr>
                          <m:t>×</m:t>
                        </m:r>
                        <m:d>
                          <m:dPr>
                            <m:ctrlPr>
                              <a:rPr lang="en-US" altLang="ko-KR" i="1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altLang="ko-KR" b="0" i="1" smtClean="0">
                                    <a:latin typeface="Cambria Math"/>
                                    <a:ea typeface="Cambria Math"/>
                                  </a:rPr>
                                  <m:t>2.33</m:t>
                                </m:r>
                              </m:num>
                              <m:den>
                                <m:r>
                                  <a:rPr lang="en-US" altLang="ko-KR" b="0" i="1" smtClean="0">
                                    <a:latin typeface="Cambria Math"/>
                                    <a:ea typeface="Cambria Math"/>
                                  </a:rPr>
                                  <m:t>0.05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  <m:r>
                      <a:rPr lang="en-US" altLang="ko-KR" i="1">
                        <a:latin typeface="Cambria Math"/>
                        <a:ea typeface="Cambria Math"/>
                      </a:rPr>
                      <m:t>=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542.9</m:t>
                    </m:r>
                  </m:oMath>
                </a14:m>
                <a:endParaRPr lang="en-US" altLang="ko-KR" dirty="0"/>
              </a:p>
              <a:p>
                <a:pPr lvl="1"/>
                <a:r>
                  <a:rPr lang="ko-KR" altLang="en-US" dirty="0"/>
                  <a:t>따라서 필요한 표본 크기는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𝑛</m:t>
                    </m:r>
                    <m:r>
                      <a:rPr lang="en-US" altLang="ko-KR" i="1">
                        <a:latin typeface="Cambria Math"/>
                        <a:ea typeface="Cambria Math"/>
                      </a:rPr>
                      <m:t>≥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543</m:t>
                    </m:r>
                  </m:oMath>
                </a14:m>
                <a:endParaRPr lang="ko-KR" altLang="en-US" dirty="0"/>
              </a:p>
              <a:p>
                <a:endParaRPr lang="en-US" altLang="ko-KR" dirty="0" smtClean="0"/>
              </a:p>
              <a:p>
                <a:r>
                  <a:rPr lang="ko-KR" altLang="en-US" dirty="0" smtClean="0"/>
                  <a:t>사전에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  <a:ea typeface="Cambria Math"/>
                      </a:rPr>
                      <m:t>𝑝</m:t>
                    </m:r>
                  </m:oMath>
                </a14:m>
                <a:r>
                  <a:rPr lang="ko-KR" altLang="en-US" dirty="0" smtClean="0"/>
                  <a:t>에 대한 정보를 알 수 있다면</a:t>
                </a:r>
                <a:r>
                  <a:rPr lang="en-US" altLang="ko-KR" dirty="0" smtClean="0"/>
                  <a:t>, </a:t>
                </a:r>
                <a:r>
                  <a:rPr lang="ko-KR" altLang="en-US" dirty="0" smtClean="0"/>
                  <a:t>이를 이용하여 필요한 표본의 크기를 구할 수 있다</a:t>
                </a:r>
                <a:r>
                  <a:rPr lang="en-US" altLang="ko-KR" dirty="0" smtClean="0"/>
                  <a:t>. </a:t>
                </a:r>
                <a:r>
                  <a:rPr lang="ko-KR" altLang="en-US" dirty="0" smtClean="0"/>
                  <a:t>예를 들어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  <a:ea typeface="Cambria Math"/>
                      </a:rPr>
                      <m:t>𝑝</m:t>
                    </m:r>
                    <m:r>
                      <a:rPr lang="en-US" altLang="ko-KR" i="1" smtClean="0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0.1</m:t>
                    </m:r>
                  </m:oMath>
                </a14:m>
                <a:r>
                  <a:rPr lang="ko-KR" altLang="en-US" dirty="0" smtClean="0"/>
                  <a:t>이라는 정보가 있다면</a:t>
                </a:r>
                <a:r>
                  <a:rPr lang="en-US" altLang="ko-KR" dirty="0" smtClean="0"/>
                  <a:t>, </a:t>
                </a:r>
                <a:r>
                  <a:rPr lang="ko-KR" altLang="en-US" dirty="0" smtClean="0"/>
                  <a:t>이 범위에서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  <a:ea typeface="Cambria Math"/>
                      </a:rPr>
                      <m:t>𝑝</m:t>
                    </m:r>
                    <m:r>
                      <a:rPr lang="en-US" altLang="ko-KR" i="1">
                        <a:latin typeface="Cambria Math"/>
                        <a:ea typeface="Cambria Math"/>
                      </a:rPr>
                      <m:t>(1−</m:t>
                    </m:r>
                    <m:r>
                      <a:rPr lang="en-US" altLang="ko-KR" i="1">
                        <a:latin typeface="Cambria Math"/>
                        <a:ea typeface="Cambria Math"/>
                      </a:rPr>
                      <m:t>𝑝</m:t>
                    </m:r>
                    <m:r>
                      <a:rPr lang="en-US" altLang="ko-KR" i="1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ko-KR" altLang="en-US" dirty="0" smtClean="0"/>
                  <a:t>의 최댓값은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0.09</m:t>
                    </m:r>
                  </m:oMath>
                </a14:m>
                <a:r>
                  <a:rPr lang="ko-KR" altLang="en-US" dirty="0" smtClean="0"/>
                  <a:t>이므로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/>
                          </a:rPr>
                          <m:t>4</m:t>
                        </m:r>
                      </m:den>
                    </m:f>
                  </m:oMath>
                </a14:m>
                <a:r>
                  <a:rPr lang="ko-KR" altLang="en-US" dirty="0" smtClean="0"/>
                  <a:t> 대신에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0.09</m:t>
                    </m:r>
                  </m:oMath>
                </a14:m>
                <a:r>
                  <a:rPr lang="ko-KR" altLang="en-US" dirty="0" smtClean="0"/>
                  <a:t>를 사용하여 표본 크기를 구하는 식은 다음과 같다</a:t>
                </a:r>
                <a:r>
                  <a:rPr lang="en-US" altLang="ko-KR" dirty="0" smtClean="0"/>
                  <a:t>.</a:t>
                </a:r>
                <a:br>
                  <a:rPr lang="en-US" altLang="ko-KR" dirty="0" smtClean="0"/>
                </a:br>
                <a:r>
                  <a:rPr lang="en-US" altLang="ko-KR" dirty="0" smtClean="0"/>
                  <a:t>                           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  <a:ea typeface="Cambria Math"/>
                      </a:rPr>
                      <m:t>𝑛</m:t>
                    </m:r>
                    <m:r>
                      <a:rPr lang="en-US" altLang="ko-KR" i="1">
                        <a:latin typeface="Cambria Math"/>
                        <a:ea typeface="Cambria Math"/>
                      </a:rPr>
                      <m:t> ≥</m:t>
                    </m:r>
                    <m:sSup>
                      <m:sSupPr>
                        <m:ctrlPr>
                          <a:rPr lang="en-US" altLang="ko-KR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0.09</m:t>
                        </m:r>
                        <m:d>
                          <m:dPr>
                            <m:ctrlPr>
                              <a:rPr lang="en-US" altLang="ko-KR" i="1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/>
                                        <a:ea typeface="Cambria Math"/>
                                      </a:rPr>
                                      <m:t>𝑧</m:t>
                                    </m:r>
                                  </m:e>
                                  <m:sub>
                                    <m:f>
                                      <m:fPr>
                                        <m:ctrlPr>
                                          <a:rPr lang="en-US" altLang="ko-KR" i="1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ko-KR" altLang="en-US" i="1">
                                            <a:latin typeface="Cambria Math"/>
                                            <a:ea typeface="Cambria Math"/>
                                          </a:rPr>
                                          <m:t>𝛼</m:t>
                                        </m:r>
                                      </m:num>
                                      <m:den>
                                        <m:r>
                                          <a:rPr lang="en-US" altLang="ko-KR" i="1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sub>
                                </m:sSub>
                              </m:num>
                              <m:den>
                                <m: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  <m:t>𝑑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ko-KR" altLang="en-US" dirty="0" smtClean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65" t="-1500" r="-101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7925D7-1F1C-41CE-88BA-A6C6073CF281}" type="slidenum">
              <a:rPr lang="ko-KR" altLang="en-US" smtClean="0"/>
              <a:pPr>
                <a:defRPr/>
              </a:pPr>
              <a:t>49</a:t>
            </a:fld>
            <a:endParaRPr lang="en-US" altLang="ko-KR" b="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0890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통계적 추론의 예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 smtClean="0"/>
                  <a:t>어느 도시에서 추출한 중학교 </a:t>
                </a:r>
                <a:r>
                  <a:rPr lang="en-US" altLang="ko-KR" dirty="0" smtClean="0"/>
                  <a:t>1</a:t>
                </a:r>
                <a:r>
                  <a:rPr lang="ko-KR" altLang="en-US" dirty="0" smtClean="0"/>
                  <a:t>학년 남학생 </a:t>
                </a:r>
                <a:r>
                  <a:rPr lang="en-US" altLang="ko-KR" dirty="0" smtClean="0"/>
                  <a:t>30</a:t>
                </a:r>
                <a:r>
                  <a:rPr lang="ko-KR" altLang="en-US" dirty="0" smtClean="0"/>
                  <a:t>명의 키를 측정</a:t>
                </a:r>
                <a:endParaRPr lang="en-US" altLang="ko-KR" dirty="0" smtClean="0"/>
              </a:p>
              <a:p>
                <a:pPr lvl="1"/>
                <a:r>
                  <a:rPr lang="en-US" altLang="ko-KR" dirty="0"/>
                  <a:t>163 161 168 161 157 162 153 159 164 </a:t>
                </a:r>
                <a:r>
                  <a:rPr lang="en-US" altLang="ko-KR" dirty="0" smtClean="0"/>
                  <a:t>170</a:t>
                </a:r>
                <a:br>
                  <a:rPr lang="en-US" altLang="ko-KR" dirty="0" smtClean="0"/>
                </a:br>
                <a:r>
                  <a:rPr lang="en-US" altLang="ko-KR" dirty="0" smtClean="0"/>
                  <a:t>152 </a:t>
                </a:r>
                <a:r>
                  <a:rPr lang="en-US" altLang="ko-KR" dirty="0"/>
                  <a:t>160 157 168 150 165 156 151 162 </a:t>
                </a:r>
                <a:r>
                  <a:rPr lang="en-US" altLang="ko-KR" dirty="0" smtClean="0"/>
                  <a:t>150</a:t>
                </a:r>
                <a:br>
                  <a:rPr lang="en-US" altLang="ko-KR" dirty="0" smtClean="0"/>
                </a:br>
                <a:r>
                  <a:rPr lang="en-US" altLang="ko-KR" dirty="0" smtClean="0"/>
                  <a:t>156 </a:t>
                </a:r>
                <a:r>
                  <a:rPr lang="en-US" altLang="ko-KR" dirty="0"/>
                  <a:t>152 161 165 168 167 165 168 159 </a:t>
                </a:r>
                <a:r>
                  <a:rPr lang="en-US" altLang="ko-KR" dirty="0" smtClean="0"/>
                  <a:t>156</a:t>
                </a:r>
              </a:p>
              <a:p>
                <a:pPr lvl="1"/>
                <a:r>
                  <a:rPr lang="ko-KR" altLang="en-US" dirty="0" err="1" smtClean="0"/>
                  <a:t>모수</a:t>
                </a:r>
                <a:r>
                  <a:rPr lang="en-US" altLang="ko-KR" dirty="0" smtClean="0"/>
                  <a:t>: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/>
                      </a:rPr>
                      <m:t>𝜇</m:t>
                    </m:r>
                    <m:r>
                      <a:rPr lang="en-US" altLang="ko-KR" b="0" i="0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altLang="ko-KR" dirty="0" smtClean="0"/>
                  <a:t> </a:t>
                </a:r>
                <a:r>
                  <a:rPr lang="ko-KR" altLang="en-US" dirty="0" smtClean="0"/>
                  <a:t>이 도시 중학교 </a:t>
                </a:r>
                <a:r>
                  <a:rPr lang="en-US" altLang="ko-KR" dirty="0" smtClean="0"/>
                  <a:t>1</a:t>
                </a:r>
                <a:r>
                  <a:rPr lang="ko-KR" altLang="en-US" dirty="0" smtClean="0"/>
                  <a:t>학년 남학생 키의 평균</a:t>
                </a:r>
                <a:endParaRPr lang="en-US" altLang="ko-KR" dirty="0" smtClean="0"/>
              </a:p>
              <a:p>
                <a:pPr lvl="1"/>
                <a:r>
                  <a:rPr lang="ko-KR" altLang="en-US" dirty="0"/>
                  <a:t>표본평균</a:t>
                </a:r>
                <a:r>
                  <a:rPr lang="en-US" altLang="ko-KR" dirty="0"/>
                  <a:t>: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altLang="ko-KR" i="1">
                            <a:latin typeface="Cambria Math"/>
                          </a:rPr>
                        </m:ctrlPr>
                      </m:barPr>
                      <m:e>
                        <m:r>
                          <a:rPr lang="en-US" altLang="ko-KR" i="1">
                            <a:latin typeface="Cambria Math"/>
                          </a:rPr>
                          <m:t>𝑥</m:t>
                        </m:r>
                      </m:e>
                    </m:bar>
                    <m:r>
                      <a:rPr lang="en-US" altLang="ko-KR" i="1">
                        <a:latin typeface="Cambria Math"/>
                      </a:rPr>
                      <m:t>=160.2</m:t>
                    </m:r>
                  </m:oMath>
                </a14:m>
                <a:r>
                  <a:rPr lang="en-US" altLang="ko-KR" dirty="0"/>
                  <a:t>, </a:t>
                </a:r>
                <a:r>
                  <a:rPr lang="ko-KR" altLang="en-US" dirty="0"/>
                  <a:t>표본분산</a:t>
                </a:r>
                <a:r>
                  <a:rPr lang="en-US" altLang="ko-KR" dirty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/>
                          </a:rPr>
                          <m:t>𝑠</m:t>
                        </m:r>
                      </m:e>
                      <m:sup>
                        <m:r>
                          <a:rPr lang="en-US" altLang="ko-KR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altLang="ko-KR" i="1">
                        <a:latin typeface="Cambria Math"/>
                      </a:rPr>
                      <m:t>=5.99</m:t>
                    </m:r>
                  </m:oMath>
                </a14:m>
                <a:r>
                  <a:rPr lang="en-US" altLang="ko-KR" dirty="0"/>
                  <a:t>,</a:t>
                </a:r>
                <a:br>
                  <a:rPr lang="en-US" altLang="ko-KR" dirty="0"/>
                </a:br>
                <a:r>
                  <a:rPr lang="ko-KR" altLang="en-US" dirty="0"/>
                  <a:t>사분위수</a:t>
                </a:r>
                <a:r>
                  <a:rPr lang="en-US" altLang="ko-KR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latin typeface="Cambria Math"/>
                      </a:rPr>
                      <m:t>=156, 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ko-KR" i="1">
                        <a:latin typeface="Cambria Math"/>
                      </a:rPr>
                      <m:t>=161, 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altLang="ko-KR" i="1">
                        <a:latin typeface="Cambria Math"/>
                      </a:rPr>
                      <m:t>=165</m:t>
                    </m:r>
                  </m:oMath>
                </a14:m>
                <a:endParaRPr lang="en-US" altLang="ko-KR" dirty="0"/>
              </a:p>
              <a:p>
                <a:endParaRPr lang="en-US" altLang="ko-KR" dirty="0" smtClean="0"/>
              </a:p>
              <a:p>
                <a:r>
                  <a:rPr lang="ko-KR" altLang="en-US" dirty="0" smtClean="0"/>
                  <a:t>추론</a:t>
                </a:r>
                <a:endParaRPr lang="en-US" altLang="ko-KR" dirty="0" smtClean="0"/>
              </a:p>
              <a:p>
                <a:pPr lvl="1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ko-KR" altLang="en-US" i="1">
                        <a:latin typeface="Cambria Math"/>
                      </a:rPr>
                      <m:t>𝜇</m:t>
                    </m:r>
                  </m:oMath>
                </a14:m>
                <a:r>
                  <a:rPr lang="ko-KR" altLang="en-US" dirty="0" smtClean="0"/>
                  <a:t>를 한 값으로 추정한다면</a:t>
                </a:r>
                <a:r>
                  <a:rPr lang="en-US" altLang="ko-KR" dirty="0" smtClean="0"/>
                  <a:t>? 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(</a:t>
                </a:r>
                <a:r>
                  <a:rPr lang="ko-KR" altLang="en-US" dirty="0" smtClean="0">
                    <a:solidFill>
                      <a:srgbClr val="FF0000"/>
                    </a:solidFill>
                  </a:rPr>
                  <a:t>이 값은 확실한가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?)</a:t>
                </a:r>
              </a:p>
              <a:p>
                <a:pPr lvl="1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ko-KR" altLang="en-US" i="1">
                        <a:latin typeface="Cambria Math"/>
                      </a:rPr>
                      <m:t>𝜇</m:t>
                    </m:r>
                  </m:oMath>
                </a14:m>
                <a:r>
                  <a:rPr lang="ko-KR" altLang="en-US" dirty="0"/>
                  <a:t>를 </a:t>
                </a:r>
                <a:r>
                  <a:rPr lang="ko-KR" altLang="en-US" dirty="0" smtClean="0"/>
                  <a:t>구간을 이용하여 추정한다면</a:t>
                </a:r>
                <a:r>
                  <a:rPr lang="en-US" altLang="ko-KR" dirty="0" smtClean="0"/>
                  <a:t>? 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(</a:t>
                </a:r>
                <a:r>
                  <a:rPr lang="ko-KR" altLang="en-US" dirty="0" smtClean="0">
                    <a:solidFill>
                      <a:srgbClr val="FF0000"/>
                    </a:solidFill>
                  </a:rPr>
                  <a:t>이 구간이 </a:t>
                </a:r>
                <a14:m>
                  <m:oMath xmlns:m="http://schemas.openxmlformats.org/officeDocument/2006/math">
                    <m:r>
                      <a:rPr lang="ko-KR" altLang="en-US" i="1">
                        <a:solidFill>
                          <a:srgbClr val="FF0000"/>
                        </a:solidFill>
                        <a:latin typeface="Cambria Math"/>
                      </a:rPr>
                      <m:t>𝜇</m:t>
                    </m:r>
                  </m:oMath>
                </a14:m>
                <a:r>
                  <a:rPr lang="ko-KR" altLang="en-US" dirty="0">
                    <a:solidFill>
                      <a:srgbClr val="FF0000"/>
                    </a:solidFill>
                  </a:rPr>
                  <a:t>를</a:t>
                </a:r>
                <a:r>
                  <a:rPr lang="ko-KR" altLang="en-US" dirty="0" smtClean="0">
                    <a:solidFill>
                      <a:srgbClr val="FF0000"/>
                    </a:solidFill>
                  </a:rPr>
                  <a:t> 포함하는가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?)</a:t>
                </a:r>
              </a:p>
              <a:p>
                <a:pPr lvl="1">
                  <a:buFont typeface="+mj-lt"/>
                  <a:buAutoNum type="arabicPeriod"/>
                </a:pPr>
                <a:r>
                  <a:rPr lang="en-US" altLang="ko-KR" dirty="0" smtClean="0"/>
                  <a:t>5</a:t>
                </a:r>
                <a:r>
                  <a:rPr lang="ko-KR" altLang="en-US" dirty="0" smtClean="0"/>
                  <a:t>년 전 이 도시의 중학교 </a:t>
                </a:r>
                <a:r>
                  <a:rPr lang="en-US" altLang="ko-KR" dirty="0" smtClean="0"/>
                  <a:t>1</a:t>
                </a:r>
                <a:r>
                  <a:rPr lang="ko-KR" altLang="en-US" dirty="0" smtClean="0"/>
                  <a:t>학년 남학생 키의 평균이 </a:t>
                </a:r>
                <a:r>
                  <a:rPr lang="en-US" altLang="ko-KR" dirty="0" smtClean="0"/>
                  <a:t>155cm</a:t>
                </a:r>
                <a:r>
                  <a:rPr lang="ko-KR" altLang="en-US" dirty="0" smtClean="0"/>
                  <a:t>이었을 때</a:t>
                </a:r>
                <a:r>
                  <a:rPr lang="en-US" altLang="ko-KR" dirty="0" smtClean="0"/>
                  <a:t>,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/>
                      </a:rPr>
                      <m:t>𝜇</m:t>
                    </m:r>
                  </m:oMath>
                </a14:m>
                <a:r>
                  <a:rPr lang="ko-KR" altLang="en-US" dirty="0" smtClean="0"/>
                  <a:t>는 </a:t>
                </a:r>
                <a:r>
                  <a:rPr lang="en-US" altLang="ko-KR" dirty="0" smtClean="0"/>
                  <a:t>155</a:t>
                </a:r>
                <a:r>
                  <a:rPr lang="ko-KR" altLang="en-US" dirty="0" smtClean="0"/>
                  <a:t>와 다른가</a:t>
                </a:r>
                <a:r>
                  <a:rPr lang="en-US" altLang="ko-KR" dirty="0" smtClean="0"/>
                  <a:t>?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65" t="-1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7925D7-1F1C-41CE-88BA-A6C6073CF281}" type="slidenum">
              <a:rPr lang="ko-KR" altLang="en-US" smtClean="0"/>
              <a:pPr>
                <a:defRPr/>
              </a:pPr>
              <a:t>5</a:t>
            </a:fld>
            <a:endParaRPr lang="en-US" altLang="ko-KR" b="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351723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가설검정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sz="1800" dirty="0" smtClean="0"/>
                  <a:t>가설</a:t>
                </a:r>
                <a:r>
                  <a:rPr lang="en-US" altLang="ko-KR" sz="1800" dirty="0" smtClean="0"/>
                  <a:t>:</a:t>
                </a:r>
                <a:br>
                  <a:rPr lang="en-US" altLang="ko-KR" sz="1800" dirty="0" smtClean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altLang="ko-KR" sz="1800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altLang="ko-KR" sz="1800" i="1">
                        <a:latin typeface="Cambria Math"/>
                      </a:rPr>
                      <m:t>:</m:t>
                    </m:r>
                    <m:r>
                      <a:rPr lang="en-US" altLang="ko-KR" sz="1800" b="0" i="1" smtClean="0">
                        <a:latin typeface="Cambria Math"/>
                      </a:rPr>
                      <m:t>𝑝</m:t>
                    </m:r>
                    <m:r>
                      <a:rPr lang="en-US" altLang="ko-KR" sz="18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ko-KR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altLang="ko-KR" sz="1800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altLang="ko-KR" sz="1800" i="1">
                        <a:latin typeface="Cambria Math"/>
                      </a:rPr>
                      <m:t>   </m:t>
                    </m:r>
                    <m:r>
                      <a:rPr lang="en-US" altLang="ko-KR" sz="1800" i="1">
                        <a:latin typeface="Cambria Math"/>
                      </a:rPr>
                      <m:t>𝑣𝑠</m:t>
                    </m:r>
                    <m:r>
                      <a:rPr lang="en-US" altLang="ko-KR" sz="1800" i="1">
                        <a:latin typeface="Cambria Math"/>
                      </a:rPr>
                      <m:t>   </m:t>
                    </m:r>
                    <m:d>
                      <m:dPr>
                        <m:begChr m:val="{"/>
                        <m:endChr m:val=""/>
                        <m:ctrlPr>
                          <a:rPr lang="en-US" altLang="ko-KR" sz="1800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1800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d>
                                <m:dPr>
                                  <m:ctrlPr>
                                    <a:rPr lang="en-US" altLang="ko-KR" sz="18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sz="1800" i="1">
                                      <a:latin typeface="Cambria Math"/>
                                    </a:rPr>
                                    <m:t>𝑖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en-US" altLang="ko-KR" sz="1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i="1"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a:rPr lang="en-US" altLang="ko-KR" sz="1800" i="1">
                                      <a:latin typeface="Cambria Math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altLang="ko-KR" sz="18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US" altLang="ko-KR" sz="1800" i="1">
                                  <a:latin typeface="Cambria Math"/>
                                </a:rPr>
                                <m:t>:</m:t>
                              </m:r>
                              <m:r>
                                <a:rPr lang="en-US" altLang="ko-KR" sz="1800" b="0" i="1" smtClean="0">
                                  <a:latin typeface="Cambria Math"/>
                                </a:rPr>
                                <m:t>𝑝</m:t>
                              </m:r>
                              <m:r>
                                <a:rPr lang="en-US" altLang="ko-KR" sz="1800" i="1">
                                  <a:latin typeface="Cambria Math"/>
                                </a:rPr>
                                <m:t>&lt;</m:t>
                              </m:r>
                              <m:sSub>
                                <m:sSubPr>
                                  <m:ctrlPr>
                                    <a:rPr lang="en-US" altLang="ko-KR" sz="1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b="0" i="1" smtClean="0"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ko-KR" sz="18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d>
                                <m:dPr>
                                  <m:ctrlPr>
                                    <a:rPr lang="en-US" altLang="ko-KR" sz="18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sz="1800" i="1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altLang="ko-KR" sz="1800" i="1">
                                      <a:latin typeface="Cambria Math"/>
                                    </a:rPr>
                                    <m:t>𝑖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en-US" altLang="ko-KR" sz="1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i="1"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a:rPr lang="en-US" altLang="ko-KR" sz="1800" i="1">
                                      <a:latin typeface="Cambria Math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altLang="ko-KR" sz="18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US" altLang="ko-KR" sz="1800" i="1">
                                  <a:latin typeface="Cambria Math"/>
                                </a:rPr>
                                <m:t>:</m:t>
                              </m:r>
                              <m:r>
                                <a:rPr lang="en-US" altLang="ko-KR" sz="1800" b="0" i="1" smtClean="0">
                                  <a:latin typeface="Cambria Math"/>
                                </a:rPr>
                                <m:t>𝑝</m:t>
                              </m:r>
                              <m:r>
                                <a:rPr lang="en-US" altLang="ko-KR" sz="1800" i="1">
                                  <a:latin typeface="Cambria Math"/>
                                </a:rPr>
                                <m:t>&gt;</m:t>
                              </m:r>
                              <m:sSub>
                                <m:sSubPr>
                                  <m:ctrlPr>
                                    <a:rPr lang="en-US" altLang="ko-KR" sz="1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b="0" i="1" smtClean="0"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ko-KR" sz="18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d>
                                <m:dPr>
                                  <m:ctrlPr>
                                    <a:rPr lang="en-US" altLang="ko-KR" sz="18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sz="1800" i="1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altLang="ko-KR" sz="1800" i="1">
                                      <a:latin typeface="Cambria Math"/>
                                    </a:rPr>
                                    <m:t>𝑖𝑖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en-US" altLang="ko-KR" sz="1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i="1"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a:rPr lang="en-US" altLang="ko-KR" sz="1800" i="1">
                                      <a:latin typeface="Cambria Math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altLang="ko-KR" sz="18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US" altLang="ko-KR" sz="1800" i="1">
                                  <a:latin typeface="Cambria Math"/>
                                </a:rPr>
                                <m:t>:</m:t>
                              </m:r>
                              <m:r>
                                <a:rPr lang="en-US" altLang="ko-KR" sz="1800" b="0" i="1" smtClean="0">
                                  <a:latin typeface="Cambria Math"/>
                                </a:rPr>
                                <m:t>𝑝</m:t>
                              </m:r>
                              <m:r>
                                <a:rPr lang="en-US" altLang="ko-KR" sz="1800" i="1">
                                  <a:latin typeface="Cambria Math"/>
                                  <a:ea typeface="Cambria Math"/>
                                </a:rPr>
                                <m:t>≠</m:t>
                              </m:r>
                              <m:sSub>
                                <m:sSubPr>
                                  <m:ctrlPr>
                                    <a:rPr lang="en-US" altLang="ko-KR" sz="180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b="0" i="1" smtClean="0">
                                      <a:latin typeface="Cambria Math"/>
                                      <a:ea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ko-KR" sz="1800" b="0" i="1" smtClean="0">
                                      <a:latin typeface="Cambria Math"/>
                                      <a:ea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altLang="ko-KR" sz="1800" dirty="0"/>
              </a:p>
              <a:p>
                <a:r>
                  <a:rPr lang="ko-KR" altLang="en-US" sz="1800" dirty="0" smtClean="0"/>
                  <a:t>검정통계량</a:t>
                </a:r>
                <a:r>
                  <a:rPr lang="en-US" altLang="ko-KR" sz="1800" dirty="0" smtClean="0"/>
                  <a:t>:</a:t>
                </a:r>
                <a:br>
                  <a:rPr lang="en-US" altLang="ko-KR" sz="1800" dirty="0" smtClean="0"/>
                </a:br>
                <a14:m>
                  <m:oMath xmlns:m="http://schemas.openxmlformats.org/officeDocument/2006/math">
                    <m:r>
                      <a:rPr lang="en-US" altLang="ko-KR" sz="1800" i="1">
                        <a:latin typeface="Cambria Math"/>
                      </a:rPr>
                      <m:t>𝑍</m:t>
                    </m:r>
                    <m:r>
                      <a:rPr lang="en-US" altLang="ko-KR" sz="18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ko-KR" sz="1800" i="1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acc>
                          <m:accPr>
                            <m:chr m:val="̂"/>
                            <m:ctrlPr>
                              <a:rPr lang="en-US" altLang="ko-KR" sz="1800" i="1">
                                <a:latin typeface="Cambria Math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US" altLang="ko-KR" sz="1800" i="1">
                                <a:latin typeface="Cambria Math"/>
                                <a:ea typeface="Cambria Math"/>
                              </a:rPr>
                              <m:t>𝑝</m:t>
                            </m:r>
                          </m:e>
                        </m:acc>
                        <m:r>
                          <a:rPr lang="en-US" altLang="ko-KR" sz="1800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sz="18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sz="1800" b="0" i="1" smtClean="0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sz="1800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sz="1800" i="1">
                                <a:latin typeface="Cambria Math"/>
                                <a:ea typeface="Cambria Math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altLang="ko-KR" sz="1800" i="1">
                                    <a:latin typeface="Cambria Math"/>
                                    <a:ea typeface="Cambria Math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ko-KR" sz="180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b="0" i="1" smtClean="0">
                                        <a:latin typeface="Cambria Math"/>
                                        <a:ea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ko-KR" sz="1800" b="0" i="1" smtClean="0">
                                        <a:latin typeface="Cambria Math"/>
                                        <a:ea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ko-KR" sz="1800" i="1">
                                    <a:latin typeface="Cambria Math"/>
                                    <a:ea typeface="Cambria Math"/>
                                  </a:rPr>
                                  <m:t>(1−</m:t>
                                </m:r>
                                <m:sSub>
                                  <m:sSubPr>
                                    <m:ctrlPr>
                                      <a:rPr lang="en-US" altLang="ko-KR" sz="180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b="0" i="1" smtClean="0">
                                        <a:latin typeface="Cambria Math"/>
                                        <a:ea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ko-KR" sz="1800" b="0" i="1" smtClean="0">
                                        <a:latin typeface="Cambria Math"/>
                                        <a:ea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ko-KR" sz="1800" i="1">
                                    <a:latin typeface="Cambria Math"/>
                                    <a:ea typeface="Cambria Math"/>
                                  </a:rPr>
                                  <m:t>)</m:t>
                                </m:r>
                              </m:num>
                              <m:den>
                                <m:r>
                                  <a:rPr lang="en-US" altLang="ko-KR" sz="1800" i="1">
                                    <a:latin typeface="Cambria Math"/>
                                    <a:ea typeface="Cambria Math"/>
                                  </a:rPr>
                                  <m:t>𝑛</m:t>
                                </m:r>
                              </m:den>
                            </m:f>
                          </m:e>
                        </m:rad>
                      </m:den>
                    </m:f>
                    <m:r>
                      <a:rPr lang="en-US" altLang="ko-KR" sz="1800" i="1">
                        <a:latin typeface="Cambria Math"/>
                        <a:ea typeface="Cambria Math"/>
                      </a:rPr>
                      <m:t>~</m:t>
                    </m:r>
                    <m:r>
                      <a:rPr lang="en-US" altLang="ko-KR" sz="1800" i="1">
                        <a:latin typeface="Cambria Math"/>
                        <a:ea typeface="Cambria Math"/>
                      </a:rPr>
                      <m:t>𝑁</m:t>
                    </m:r>
                    <m:d>
                      <m:dPr>
                        <m:ctrlPr>
                          <a:rPr lang="en-US" altLang="ko-KR" sz="1800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altLang="ko-KR" sz="1800" i="1">
                            <a:latin typeface="Cambria Math"/>
                            <a:ea typeface="Cambria Math"/>
                          </a:rPr>
                          <m:t>0,1</m:t>
                        </m:r>
                      </m:e>
                    </m:d>
                    <m:r>
                      <a:rPr lang="en-US" altLang="ko-KR" sz="1800" i="1">
                        <a:latin typeface="Cambria Math"/>
                        <a:ea typeface="Cambria Math"/>
                      </a:rPr>
                      <m:t>      (</m:t>
                    </m:r>
                    <m:r>
                      <a:rPr lang="en-US" altLang="ko-KR" sz="1800" i="1">
                        <a:latin typeface="Cambria Math"/>
                        <a:ea typeface="Cambria Math"/>
                      </a:rPr>
                      <m:t>𝑢𝑛𝑑𝑒𝑟</m:t>
                    </m:r>
                    <m:r>
                      <a:rPr lang="en-US" altLang="ko-KR" sz="1800" i="1">
                        <a:latin typeface="Cambria Math"/>
                        <a:ea typeface="Cambria Math"/>
                      </a:rPr>
                      <m:t> </m:t>
                    </m:r>
                    <m:sSub>
                      <m:sSubPr>
                        <m:ctrlPr>
                          <a:rPr lang="en-US" altLang="ko-KR" sz="18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/>
                            <a:ea typeface="Cambria Math"/>
                          </a:rPr>
                          <m:t>𝐻</m:t>
                        </m:r>
                      </m:e>
                      <m:sub>
                        <m:r>
                          <a:rPr lang="en-US" altLang="ko-KR" sz="1800" i="1">
                            <a:latin typeface="Cambria Math"/>
                            <a:ea typeface="Cambria Math"/>
                          </a:rPr>
                          <m:t>0</m:t>
                        </m:r>
                      </m:sub>
                    </m:sSub>
                    <m:r>
                      <a:rPr lang="en-US" altLang="ko-KR" sz="1800" i="1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n-US" altLang="ko-KR" sz="1800" dirty="0" smtClean="0"/>
              </a:p>
              <a:p>
                <a:endParaRPr lang="en-US" altLang="ko-KR" sz="1800" dirty="0" smtClean="0"/>
              </a:p>
              <a:p>
                <a:r>
                  <a:rPr lang="ko-KR" altLang="en-US" sz="1800" dirty="0"/>
                  <a:t>유의수준 </a:t>
                </a:r>
                <a14:m>
                  <m:oMath xmlns:m="http://schemas.openxmlformats.org/officeDocument/2006/math">
                    <m:r>
                      <a:rPr lang="ko-KR" altLang="en-US" sz="1800" i="1">
                        <a:latin typeface="Cambria Math"/>
                      </a:rPr>
                      <m:t>𝛼</m:t>
                    </m:r>
                  </m:oMath>
                </a14:m>
                <a:r>
                  <a:rPr lang="ko-KR" altLang="en-US" sz="1800" dirty="0"/>
                  <a:t>에서 </a:t>
                </a:r>
                <a:r>
                  <a:rPr lang="ko-KR" altLang="en-US" sz="1800" dirty="0" err="1" smtClean="0"/>
                  <a:t>기각역</a:t>
                </a:r>
                <a:r>
                  <a:rPr lang="en-US" altLang="ko-KR" sz="1800" dirty="0" smtClean="0"/>
                  <a:t>:</a:t>
                </a:r>
              </a:p>
              <a:p>
                <a:pPr lvl="1"/>
                <a:r>
                  <a:rPr lang="en-US" altLang="ko-KR" dirty="0"/>
                  <a:t>(</a:t>
                </a:r>
                <a:r>
                  <a:rPr lang="en-US" altLang="ko-KR" dirty="0" err="1"/>
                  <a:t>i</a:t>
                </a:r>
                <a:r>
                  <a:rPr lang="en-US" altLang="ko-KR" dirty="0"/>
                  <a:t>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 </m:t>
                        </m:r>
                        <m:r>
                          <a:rPr lang="en-US" altLang="ko-KR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m:rPr>
                        <m:brk m:alnAt="7"/>
                      </m:rPr>
                      <a:rPr lang="en-US" altLang="ko-KR" i="1">
                        <a:latin typeface="Cambria Math"/>
                      </a:rPr>
                      <m:t>:</m:t>
                    </m:r>
                    <m:r>
                      <a:rPr lang="en-US" altLang="ko-KR" b="0" i="1" smtClean="0">
                        <a:latin typeface="Cambria Math"/>
                      </a:rPr>
                      <m:t>𝑝</m:t>
                    </m:r>
                    <m:r>
                      <a:rPr lang="en-US" altLang="ko-KR" i="1">
                        <a:latin typeface="Cambria Math"/>
                      </a:rPr>
                      <m:t>&lt;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ko-KR" altLang="en-US" dirty="0"/>
                  <a:t>일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때</a:t>
                </a:r>
                <a:r>
                  <a:rPr lang="en-US" altLang="ko-KR" dirty="0"/>
                  <a:t>, 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𝑅</m:t>
                    </m:r>
                    <m:r>
                      <a:rPr lang="en-US" altLang="ko-KR" i="1">
                        <a:latin typeface="Cambria Math"/>
                      </a:rPr>
                      <m:t>:</m:t>
                    </m:r>
                    <m:r>
                      <a:rPr lang="en-US" altLang="ko-KR" i="1">
                        <a:latin typeface="Cambria Math"/>
                      </a:rPr>
                      <m:t>𝑍</m:t>
                    </m:r>
                    <m:r>
                      <a:rPr lang="en-US" altLang="ko-KR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acc>
                          <m:accPr>
                            <m:chr m:val="̂"/>
                            <m:ctrlPr>
                              <a:rPr lang="en-US" altLang="ko-KR" i="1">
                                <a:latin typeface="Cambria Math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𝑝</m:t>
                            </m:r>
                          </m:e>
                        </m:acc>
                        <m:r>
                          <a:rPr lang="en-US" altLang="ko-KR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i="1">
                                <a:latin typeface="Cambria Math"/>
                                <a:ea typeface="Cambria Math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en-US" altLang="ko-KR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/>
                                    <a:ea typeface="Cambria Math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  <m:t>(1−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/>
                                    <a:ea typeface="Cambria Math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  <m:t>)/</m:t>
                            </m:r>
                            <m: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e>
                        </m:rad>
                      </m:den>
                    </m:f>
                    <m:r>
                      <a:rPr lang="en-US" altLang="ko-KR" i="1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altLang="ko-KR" i="1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ko-KR" altLang="en-US" i="1">
                            <a:latin typeface="Cambria Math"/>
                          </a:rPr>
                          <m:t>𝛼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pPr lvl="1"/>
                <a:r>
                  <a:rPr lang="en-US" altLang="ko-KR" dirty="0"/>
                  <a:t>(ii)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 </m:t>
                        </m:r>
                        <m:r>
                          <a:rPr lang="en-US" altLang="ko-KR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m:rPr>
                        <m:brk m:alnAt="7"/>
                      </m:rPr>
                      <a:rPr lang="en-US" altLang="ko-KR" i="1">
                        <a:latin typeface="Cambria Math"/>
                      </a:rPr>
                      <m:t>:</m:t>
                    </m:r>
                    <m:r>
                      <a:rPr lang="en-US" altLang="ko-KR" b="0" i="1" smtClean="0">
                        <a:latin typeface="Cambria Math"/>
                      </a:rPr>
                      <m:t>𝑝</m:t>
                    </m:r>
                    <m:r>
                      <a:rPr lang="en-US" altLang="ko-KR" i="1">
                        <a:latin typeface="Cambria Math"/>
                      </a:rPr>
                      <m:t>&gt;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ko-KR" altLang="en-US" dirty="0"/>
                  <a:t>일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때</a:t>
                </a:r>
                <a:r>
                  <a:rPr lang="en-US" altLang="ko-KR" dirty="0"/>
                  <a:t>, 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𝑅</m:t>
                    </m:r>
                    <m:r>
                      <a:rPr lang="en-US" altLang="ko-KR" i="1">
                        <a:latin typeface="Cambria Math"/>
                      </a:rPr>
                      <m:t>:</m:t>
                    </m:r>
                    <m:r>
                      <a:rPr lang="en-US" altLang="ko-KR" i="1">
                        <a:latin typeface="Cambria Math"/>
                      </a:rPr>
                      <m:t>𝑍</m:t>
                    </m:r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acc>
                          <m:accPr>
                            <m:chr m:val="̂"/>
                            <m:ctrlPr>
                              <a:rPr lang="en-US" altLang="ko-KR" i="1">
                                <a:latin typeface="Cambria Math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𝑝</m:t>
                            </m:r>
                          </m:e>
                        </m:acc>
                        <m:r>
                          <a:rPr lang="en-US" altLang="ko-KR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i="1">
                                <a:latin typeface="Cambria Math"/>
                                <a:ea typeface="Cambria Math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(1−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)/</m:t>
                            </m:r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e>
                        </m:rad>
                      </m:den>
                    </m:f>
                    <m:r>
                      <a:rPr lang="en-US" altLang="ko-KR" i="1">
                        <a:latin typeface="Cambria Math"/>
                        <a:ea typeface="Cambria Math"/>
                      </a:rPr>
                      <m:t>≥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ko-KR" altLang="en-US" i="1">
                            <a:latin typeface="Cambria Math"/>
                          </a:rPr>
                          <m:t>𝛼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pPr lvl="1"/>
                <a:r>
                  <a:rPr lang="en-US" altLang="ko-KR" dirty="0"/>
                  <a:t>(iii)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 </m:t>
                        </m:r>
                        <m:r>
                          <a:rPr lang="en-US" altLang="ko-KR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m:rPr>
                        <m:brk m:alnAt="7"/>
                      </m:rPr>
                      <a:rPr lang="en-US" altLang="ko-KR" i="1">
                        <a:latin typeface="Cambria Math"/>
                      </a:rPr>
                      <m:t>:</m:t>
                    </m:r>
                    <m:r>
                      <a:rPr lang="en-US" altLang="ko-KR" b="0" i="1" smtClean="0">
                        <a:latin typeface="Cambria Math"/>
                      </a:rPr>
                      <m:t>𝑝</m:t>
                    </m:r>
                    <m:r>
                      <a:rPr lang="en-US" altLang="ko-KR" i="1">
                        <a:latin typeface="Cambria Math"/>
                        <a:ea typeface="Cambria Math"/>
                      </a:rPr>
                      <m:t>≠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ko-KR" altLang="en-US" dirty="0"/>
                  <a:t>일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때</a:t>
                </a:r>
                <a:r>
                  <a:rPr lang="en-US" altLang="ko-KR" dirty="0"/>
                  <a:t>, 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𝑅</m:t>
                    </m:r>
                    <m:r>
                      <a:rPr lang="en-US" altLang="ko-KR" i="1">
                        <a:latin typeface="Cambria Math"/>
                      </a:rPr>
                      <m:t>:|</m:t>
                    </m:r>
                    <m:r>
                      <a:rPr lang="en-US" altLang="ko-KR" i="1">
                        <a:latin typeface="Cambria Math"/>
                      </a:rPr>
                      <m:t>𝑍</m:t>
                    </m:r>
                    <m:r>
                      <a:rPr lang="en-US" altLang="ko-KR" i="1">
                        <a:latin typeface="Cambria Math"/>
                      </a:rPr>
                      <m:t>|=</m:t>
                    </m:r>
                    <m:f>
                      <m:fPr>
                        <m:ctrlPr>
                          <a:rPr lang="en-US" altLang="ko-KR" i="1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acc>
                          <m:accPr>
                            <m:chr m:val="̂"/>
                            <m:ctrlPr>
                              <a:rPr lang="en-US" altLang="ko-KR" i="1">
                                <a:latin typeface="Cambria Math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𝑝</m:t>
                            </m:r>
                          </m:e>
                        </m:acc>
                        <m:r>
                          <a:rPr lang="en-US" altLang="ko-KR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i="1">
                                <a:latin typeface="Cambria Math"/>
                                <a:ea typeface="Cambria Math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(1−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)/</m:t>
                            </m:r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e>
                        </m:rad>
                      </m:den>
                    </m:f>
                    <m:r>
                      <a:rPr lang="en-US" altLang="ko-KR" i="1">
                        <a:latin typeface="Cambria Math"/>
                        <a:ea typeface="Cambria Math"/>
                      </a:rPr>
                      <m:t>≥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ko-KR" altLang="en-US" i="1">
                            <a:latin typeface="Cambria Math"/>
                          </a:rPr>
                          <m:t>𝛼</m:t>
                        </m:r>
                        <m:r>
                          <a:rPr lang="en-US" altLang="ko-KR" i="1">
                            <a:latin typeface="Cambria Math"/>
                          </a:rPr>
                          <m:t>/2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pPr lvl="1"/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709" t="-1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7925D7-1F1C-41CE-88BA-A6C6073CF281}" type="slidenum">
              <a:rPr lang="ko-KR" altLang="en-US" smtClean="0"/>
              <a:pPr>
                <a:defRPr/>
              </a:pPr>
              <a:t>50</a:t>
            </a:fld>
            <a:endParaRPr lang="en-US" altLang="ko-KR" b="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567708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가설검</a:t>
            </a:r>
            <a:r>
              <a:rPr lang="ko-KR" altLang="en-US" dirty="0"/>
              <a:t>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 smtClean="0"/>
                  <a:t>예제 </a:t>
                </a:r>
                <a:r>
                  <a:rPr lang="en-US" altLang="ko-KR" dirty="0" smtClean="0"/>
                  <a:t>12) </a:t>
                </a:r>
                <a:r>
                  <a:rPr lang="ko-KR" altLang="en-US" dirty="0" smtClean="0"/>
                  <a:t>수술과 방사선 치료를 병행했을 때 암의 </a:t>
                </a:r>
                <a:r>
                  <a:rPr lang="ko-KR" altLang="en-US" dirty="0" err="1" smtClean="0"/>
                  <a:t>완치율</a:t>
                </a:r>
                <a:r>
                  <a:rPr lang="en-US" altLang="ko-KR" dirty="0" smtClean="0"/>
                  <a:t>(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𝑝</m:t>
                    </m:r>
                  </m:oMath>
                </a14:m>
                <a:r>
                  <a:rPr lang="en-US" altLang="ko-KR" dirty="0" smtClean="0"/>
                  <a:t>)</a:t>
                </a:r>
                <a:r>
                  <a:rPr lang="ko-KR" altLang="en-US" dirty="0" smtClean="0"/>
                  <a:t>이 </a:t>
                </a:r>
                <a:r>
                  <a:rPr lang="ko-KR" altLang="en-US" dirty="0" err="1" smtClean="0"/>
                  <a:t>수술만에</a:t>
                </a:r>
                <a:r>
                  <a:rPr lang="ko-KR" altLang="en-US" dirty="0" smtClean="0"/>
                  <a:t> 의한 암의 </a:t>
                </a:r>
                <a:r>
                  <a:rPr lang="ko-KR" altLang="en-US" dirty="0" err="1" smtClean="0"/>
                  <a:t>완치율</a:t>
                </a:r>
                <a:r>
                  <a:rPr lang="en-US" altLang="ko-KR" dirty="0" smtClean="0"/>
                  <a:t>(30%)</a:t>
                </a:r>
                <a:r>
                  <a:rPr lang="ko-KR" altLang="en-US" dirty="0" smtClean="0"/>
                  <a:t>보다 높은가</a:t>
                </a:r>
                <a:r>
                  <a:rPr lang="en-US" altLang="ko-KR" dirty="0" smtClean="0"/>
                  <a:t>?</a:t>
                </a:r>
              </a:p>
              <a:p>
                <a:pPr lvl="1"/>
                <a:endParaRPr lang="en-US" altLang="ko-KR" dirty="0" smtClean="0"/>
              </a:p>
              <a:p>
                <a:pPr lvl="1"/>
                <a:r>
                  <a:rPr lang="ko-KR" altLang="en-US" dirty="0" smtClean="0"/>
                  <a:t>자료</a:t>
                </a:r>
                <a:r>
                  <a:rPr lang="en-US" altLang="ko-KR" dirty="0" smtClean="0"/>
                  <a:t>: 60</a:t>
                </a:r>
                <a:r>
                  <a:rPr lang="ko-KR" altLang="en-US" dirty="0" smtClean="0"/>
                  <a:t>명의 환자를 대상으로 수술과 방사선 치료를 병행했을 때 </a:t>
                </a:r>
                <a:r>
                  <a:rPr lang="en-US" altLang="ko-KR" dirty="0" smtClean="0"/>
                  <a:t>27</a:t>
                </a:r>
                <a:r>
                  <a:rPr lang="ko-KR" altLang="en-US" dirty="0" smtClean="0"/>
                  <a:t>명이 완</a:t>
                </a:r>
                <a:r>
                  <a:rPr lang="ko-KR" altLang="en-US" dirty="0"/>
                  <a:t>치</a:t>
                </a:r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:r>
                  <a:rPr lang="en-US" altLang="ko-KR" dirty="0" smtClean="0"/>
                  <a:t>                      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i="1">
                            <a:latin typeface="Cambria Math"/>
                            <a:ea typeface="Cambria Math"/>
                          </a:rPr>
                        </m:ctrlPr>
                      </m:accPr>
                      <m:e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𝑝</m:t>
                        </m:r>
                      </m:e>
                    </m:acc>
                    <m:r>
                      <a:rPr lang="en-US" altLang="ko-KR" i="1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27</m:t>
                        </m:r>
                      </m:num>
                      <m:den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60</m:t>
                        </m:r>
                      </m:den>
                    </m:f>
                    <m:r>
                      <a:rPr lang="en-US" altLang="ko-KR" i="1">
                        <a:latin typeface="Cambria Math"/>
                        <a:ea typeface="Cambria Math"/>
                      </a:rPr>
                      <m:t>=0.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45</m:t>
                    </m:r>
                  </m:oMath>
                </a14:m>
                <a:r>
                  <a:rPr lang="en-US" altLang="ko-KR" dirty="0" smtClean="0"/>
                  <a:t> </a:t>
                </a:r>
              </a:p>
              <a:p>
                <a:pPr lvl="1"/>
                <a:endParaRPr lang="en-US" altLang="ko-KR" dirty="0" smtClean="0"/>
              </a:p>
              <a:p>
                <a:pPr lvl="1"/>
                <a:r>
                  <a:rPr lang="ko-KR" altLang="en-US" dirty="0" smtClean="0"/>
                  <a:t>가설</a:t>
                </a:r>
                <a:r>
                  <a:rPr lang="en-US" altLang="ko-KR" dirty="0" smtClean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altLang="ko-KR" i="1">
                        <a:latin typeface="Cambria Math"/>
                      </a:rPr>
                      <m:t>:</m:t>
                    </m:r>
                    <m:r>
                      <a:rPr lang="en-US" altLang="ko-KR" b="0" i="1" smtClean="0">
                        <a:latin typeface="Cambria Math"/>
                      </a:rPr>
                      <m:t>𝑝</m:t>
                    </m:r>
                    <m:r>
                      <a:rPr lang="en-US" altLang="ko-KR" i="1">
                        <a:latin typeface="Cambria Math"/>
                      </a:rPr>
                      <m:t>=</m:t>
                    </m:r>
                    <m:r>
                      <a:rPr lang="en-US" altLang="ko-KR" b="0" i="1" smtClean="0">
                        <a:latin typeface="Cambria Math"/>
                      </a:rPr>
                      <m:t>0.3</m:t>
                    </m:r>
                    <m:r>
                      <a:rPr lang="en-US" altLang="ko-KR" i="1">
                        <a:latin typeface="Cambria Math"/>
                      </a:rPr>
                      <m:t>   </m:t>
                    </m:r>
                    <m:r>
                      <a:rPr lang="en-US" altLang="ko-KR" i="1">
                        <a:latin typeface="Cambria Math"/>
                      </a:rPr>
                      <m:t>𝑣𝑠</m:t>
                    </m:r>
                    <m:r>
                      <a:rPr lang="en-US" altLang="ko-KR" i="1">
                        <a:latin typeface="Cambria Math"/>
                      </a:rPr>
                      <m:t> </m:t>
                    </m:r>
                    <m:r>
                      <a:rPr lang="en-US" altLang="ko-KR" b="0" i="0" smtClean="0">
                        <a:latin typeface="Cambria Math"/>
                      </a:rPr>
                      <m:t> 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:</m:t>
                    </m:r>
                    <m:r>
                      <a:rPr lang="en-US" altLang="ko-KR" b="0" i="1" smtClean="0">
                        <a:latin typeface="Cambria Math"/>
                      </a:rPr>
                      <m:t>𝑝</m:t>
                    </m:r>
                    <m:r>
                      <a:rPr lang="en-US" altLang="ko-KR" b="0" i="1" smtClean="0">
                        <a:latin typeface="Cambria Math"/>
                      </a:rPr>
                      <m:t>&gt;0.3</m:t>
                    </m:r>
                  </m:oMath>
                </a14:m>
                <a:endParaRPr lang="en-US" altLang="ko-KR" dirty="0" smtClean="0"/>
              </a:p>
              <a:p>
                <a:pPr lvl="1"/>
                <a:r>
                  <a:rPr lang="ko-KR" altLang="en-US" dirty="0" smtClean="0"/>
                  <a:t>검정통계량</a:t>
                </a:r>
                <a:r>
                  <a:rPr lang="en-US" altLang="ko-KR" dirty="0" smtClean="0"/>
                  <a:t>:</a:t>
                </a:r>
                <a:br>
                  <a:rPr lang="en-US" altLang="ko-KR" dirty="0" smtClean="0"/>
                </a:br>
                <a:r>
                  <a:rPr lang="en-US" altLang="ko-KR" dirty="0" smtClean="0"/>
                  <a:t>                 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𝑍</m:t>
                    </m:r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acc>
                          <m:accPr>
                            <m:chr m:val="̂"/>
                            <m:ctrlPr>
                              <a:rPr lang="en-US" altLang="ko-KR" i="1">
                                <a:latin typeface="Cambria Math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𝑝</m:t>
                            </m:r>
                          </m:e>
                        </m:acc>
                        <m:r>
                          <a:rPr lang="en-US" altLang="ko-KR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i="1">
                                <a:latin typeface="Cambria Math"/>
                                <a:ea typeface="Cambria Math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/>
                                        <a:ea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/>
                                        <a:ea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  <m:t>(1−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/>
                                        <a:ea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/>
                                        <a:ea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  <m:t>)</m:t>
                                </m:r>
                              </m:num>
                              <m:den>
                                <m: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  <m:t>𝑛</m:t>
                                </m:r>
                              </m:den>
                            </m:f>
                          </m:e>
                        </m:rad>
                      </m:den>
                    </m:f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/>
                          </a:rPr>
                          <m:t>0.45−0.3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altLang="ko-KR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0.3</m:t>
                                </m:r>
                                <m:r>
                                  <a:rPr lang="en-US" altLang="ko-KR" b="0" i="1" smtClean="0">
                                    <a:latin typeface="Cambria Math"/>
                                    <a:ea typeface="Cambria Math"/>
                                  </a:rPr>
                                  <m:t>×0.7</m:t>
                                </m:r>
                              </m:num>
                              <m:den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60</m:t>
                                </m:r>
                              </m:den>
                            </m:f>
                          </m:e>
                        </m:rad>
                      </m:den>
                    </m:f>
                    <m:r>
                      <a:rPr lang="en-US" altLang="ko-KR" b="0" i="1" smtClean="0">
                        <a:latin typeface="Cambria Math"/>
                      </a:rPr>
                      <m:t>=2.536</m:t>
                    </m:r>
                  </m:oMath>
                </a14:m>
                <a:r>
                  <a:rPr lang="en-US" altLang="ko-KR" dirty="0" smtClean="0"/>
                  <a:t>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𝑝</m:t>
                    </m:r>
                    <m:r>
                      <a:rPr lang="en-US" altLang="ko-KR" b="0" i="1" smtClean="0">
                        <a:latin typeface="Cambria Math"/>
                      </a:rPr>
                      <m:t>−</m:t>
                    </m:r>
                    <m:r>
                      <a:rPr lang="en-US" altLang="ko-KR" b="0" i="1" smtClean="0">
                        <a:latin typeface="Cambria Math"/>
                      </a:rPr>
                      <m:t>값</m:t>
                    </m:r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r>
                      <a:rPr lang="en-US" altLang="ko-KR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𝑍</m:t>
                        </m:r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≥2.536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=0.0055</m:t>
                    </m:r>
                  </m:oMath>
                </a14:m>
                <a:endParaRPr lang="en-US" altLang="ko-KR" b="0" dirty="0" smtClean="0">
                  <a:ea typeface="Cambria Math"/>
                </a:endParaRPr>
              </a:p>
              <a:p>
                <a:pPr lvl="1"/>
                <a:r>
                  <a:rPr lang="ko-KR" altLang="en-US" dirty="0" smtClean="0"/>
                  <a:t>유의수준이 </a:t>
                </a:r>
                <a:r>
                  <a:rPr lang="en-US" altLang="ko-KR" dirty="0" smtClean="0"/>
                  <a:t>0.0055 </a:t>
                </a:r>
                <a:r>
                  <a:rPr lang="ko-KR" altLang="en-US" dirty="0" smtClean="0"/>
                  <a:t>이상인 </a:t>
                </a:r>
                <a:r>
                  <a:rPr lang="ko-KR" altLang="en-US" dirty="0"/>
                  <a:t>검정에서는 수술과 방사선 치료를 </a:t>
                </a:r>
                <a:r>
                  <a:rPr lang="ko-KR" altLang="en-US" dirty="0" smtClean="0"/>
                  <a:t>병행한 치료법의 </a:t>
                </a:r>
                <a:r>
                  <a:rPr lang="ko-KR" altLang="en-US" dirty="0" err="1" smtClean="0"/>
                  <a:t>완치율이</a:t>
                </a:r>
                <a:r>
                  <a:rPr lang="ko-KR" altLang="en-US" dirty="0" smtClean="0"/>
                  <a:t> 더 높다고 할 수 있다</a:t>
                </a:r>
                <a:r>
                  <a:rPr lang="en-US" altLang="ko-KR" dirty="0" smtClean="0"/>
                  <a:t>.</a:t>
                </a:r>
                <a:r>
                  <a:rPr lang="ko-KR" altLang="en-US" dirty="0" smtClean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65" t="-1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7925D7-1F1C-41CE-88BA-A6C6073CF281}" type="slidenum">
              <a:rPr lang="ko-KR" altLang="en-US" smtClean="0"/>
              <a:pPr>
                <a:defRPr/>
              </a:pPr>
              <a:t>51</a:t>
            </a:fld>
            <a:endParaRPr lang="en-US" altLang="ko-KR" b="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3193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통계적 추론의 예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 smtClean="0"/>
                  <a:t>어느 도시에서 </a:t>
                </a:r>
                <a:r>
                  <a:rPr lang="en-US" altLang="ko-KR" dirty="0" smtClean="0"/>
                  <a:t>500</a:t>
                </a:r>
                <a:r>
                  <a:rPr lang="ko-KR" altLang="en-US" dirty="0" smtClean="0"/>
                  <a:t>명을 추출하여 실업 여부 조사</a:t>
                </a:r>
                <a:endParaRPr lang="en-US" altLang="ko-KR" dirty="0" smtClean="0"/>
              </a:p>
              <a:p>
                <a:pPr lvl="1"/>
                <a:r>
                  <a:rPr lang="ko-KR" altLang="en-US" dirty="0" smtClean="0"/>
                  <a:t>자료</a:t>
                </a:r>
                <a:r>
                  <a:rPr lang="en-US" altLang="ko-KR" dirty="0" smtClean="0"/>
                  <a:t>: 500</a:t>
                </a:r>
                <a:r>
                  <a:rPr lang="ko-KR" altLang="en-US" dirty="0" smtClean="0"/>
                  <a:t>명 중에서 </a:t>
                </a:r>
                <a:r>
                  <a:rPr lang="en-US" altLang="ko-KR" dirty="0" smtClean="0"/>
                  <a:t>41</a:t>
                </a:r>
                <a:r>
                  <a:rPr lang="ko-KR" altLang="en-US" dirty="0" smtClean="0"/>
                  <a:t>명이 실업자</a:t>
                </a:r>
                <a:endParaRPr lang="en-US" altLang="ko-KR" dirty="0" smtClean="0"/>
              </a:p>
              <a:p>
                <a:pPr lvl="1"/>
                <a:r>
                  <a:rPr lang="ko-KR" altLang="en-US" dirty="0" err="1" smtClean="0"/>
                  <a:t>모수</a:t>
                </a:r>
                <a:r>
                  <a:rPr lang="en-US" altLang="ko-KR" dirty="0" smtClean="0"/>
                  <a:t>: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𝑝</m:t>
                    </m:r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ko-KR" altLang="en-US" dirty="0" smtClean="0"/>
                  <a:t> 이 도시의 실업률</a:t>
                </a:r>
                <a:endParaRPr lang="en-US" altLang="ko-KR" dirty="0" smtClean="0"/>
              </a:p>
              <a:p>
                <a:pPr lvl="1"/>
                <a:r>
                  <a:rPr lang="ko-KR" altLang="en-US" dirty="0" smtClean="0"/>
                  <a:t>표본비율</a:t>
                </a:r>
                <a:r>
                  <a:rPr lang="en-US" altLang="ko-KR" dirty="0" smtClean="0"/>
                  <a:t>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𝑝</m:t>
                        </m:r>
                      </m:e>
                    </m:acc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/>
                          </a:rPr>
                          <m:t>41</m:t>
                        </m:r>
                      </m:num>
                      <m:den>
                        <m:r>
                          <a:rPr lang="en-US" altLang="ko-KR" b="0" i="1" smtClean="0">
                            <a:latin typeface="Cambria Math"/>
                          </a:rPr>
                          <m:t>500</m:t>
                        </m:r>
                      </m:den>
                    </m:f>
                    <m:r>
                      <a:rPr lang="en-US" altLang="ko-KR" b="0" i="1" smtClean="0">
                        <a:latin typeface="Cambria Math"/>
                      </a:rPr>
                      <m:t>=0.082</m:t>
                    </m:r>
                  </m:oMath>
                </a14:m>
                <a:endParaRPr lang="en-US" altLang="ko-KR" dirty="0" smtClean="0"/>
              </a:p>
              <a:p>
                <a:pPr lvl="1"/>
                <a:endParaRPr lang="en-US" altLang="ko-KR" dirty="0"/>
              </a:p>
              <a:p>
                <a:r>
                  <a:rPr lang="ko-KR" altLang="en-US" dirty="0" smtClean="0"/>
                  <a:t>추론</a:t>
                </a:r>
                <a:endParaRPr lang="en-US" altLang="ko-KR" dirty="0" smtClean="0"/>
              </a:p>
              <a:p>
                <a:pPr lvl="1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𝑝</m:t>
                    </m:r>
                    <m:r>
                      <a:rPr lang="en-US" altLang="ko-KR" i="1">
                        <a:latin typeface="Cambria Math"/>
                      </a:rPr>
                      <m:t> </m:t>
                    </m:r>
                  </m:oMath>
                </a14:m>
                <a:r>
                  <a:rPr lang="ko-KR" altLang="en-US" dirty="0" err="1" smtClean="0"/>
                  <a:t>를</a:t>
                </a:r>
                <a:r>
                  <a:rPr lang="ko-KR" altLang="en-US" dirty="0" smtClean="0"/>
                  <a:t> </a:t>
                </a:r>
                <a:r>
                  <a:rPr lang="ko-KR" altLang="en-US" dirty="0"/>
                  <a:t>한 값으로 추정한다면</a:t>
                </a:r>
                <a:r>
                  <a:rPr lang="en-US" altLang="ko-KR" dirty="0"/>
                  <a:t>? 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(</a:t>
                </a:r>
                <a:r>
                  <a:rPr lang="ko-KR" altLang="en-US" dirty="0">
                    <a:solidFill>
                      <a:srgbClr val="FF0000"/>
                    </a:solidFill>
                  </a:rPr>
                  <a:t>이 값은 확실한가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?)</a:t>
                </a:r>
              </a:p>
              <a:p>
                <a:pPr lvl="1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𝑝</m:t>
                    </m:r>
                  </m:oMath>
                </a14:m>
                <a:r>
                  <a:rPr lang="ko-KR" altLang="en-US" dirty="0"/>
                  <a:t>를 구간을 이용하여 추정한다면</a:t>
                </a:r>
                <a:r>
                  <a:rPr lang="en-US" altLang="ko-KR" dirty="0"/>
                  <a:t>? 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(</a:t>
                </a:r>
                <a:r>
                  <a:rPr lang="ko-KR" altLang="en-US" dirty="0">
                    <a:solidFill>
                      <a:srgbClr val="FF0000"/>
                    </a:solidFill>
                  </a:rPr>
                  <a:t>이 구간이</a:t>
                </a: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rgbClr val="FF0000"/>
                        </a:solidFill>
                        <a:latin typeface="Cambria Math"/>
                      </a:rPr>
                      <m:t>𝑝</m:t>
                    </m:r>
                  </m:oMath>
                </a14:m>
                <a:r>
                  <a:rPr lang="ko-KR" altLang="en-US" dirty="0">
                    <a:solidFill>
                      <a:srgbClr val="FF0000"/>
                    </a:solidFill>
                  </a:rPr>
                  <a:t>를 포함하는가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?)</a:t>
                </a:r>
              </a:p>
              <a:p>
                <a:pPr lvl="1">
                  <a:buFont typeface="+mj-lt"/>
                  <a:buAutoNum type="arabicPeriod"/>
                </a:pPr>
                <a:r>
                  <a:rPr lang="ko-KR" altLang="en-US" dirty="0" smtClean="0"/>
                  <a:t>이 도시의 실업률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𝑝</m:t>
                    </m:r>
                  </m:oMath>
                </a14:m>
                <a:r>
                  <a:rPr lang="ko-KR" altLang="en-US" dirty="0" smtClean="0"/>
                  <a:t>는 전국 실업률 </a:t>
                </a:r>
                <a:r>
                  <a:rPr lang="en-US" altLang="ko-KR" dirty="0" smtClean="0"/>
                  <a:t>5%</a:t>
                </a:r>
                <a:r>
                  <a:rPr lang="ko-KR" altLang="en-US" dirty="0" smtClean="0"/>
                  <a:t>와 다른가</a:t>
                </a:r>
                <a:r>
                  <a:rPr lang="en-US" altLang="ko-KR" dirty="0" smtClean="0"/>
                  <a:t>?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65" t="-1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7925D7-1F1C-41CE-88BA-A6C6073CF281}" type="slidenum">
              <a:rPr lang="ko-KR" altLang="en-US" smtClean="0"/>
              <a:pPr>
                <a:defRPr/>
              </a:pPr>
              <a:t>6</a:t>
            </a:fld>
            <a:endParaRPr lang="en-US" altLang="ko-KR" b="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16177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모평균의 추정</a:t>
            </a:r>
            <a:r>
              <a:rPr lang="en-US" altLang="ko-KR" dirty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표본의 크기가 클 때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/>
                      </a:rPr>
                      <m:t>𝜇</m:t>
                    </m:r>
                    <m:r>
                      <a:rPr lang="en-US" altLang="ko-KR" b="0" i="0" smtClean="0">
                        <a:latin typeface="Cambria Math"/>
                      </a:rPr>
                      <m:t>:</m:t>
                    </m:r>
                  </m:oMath>
                </a14:m>
                <a:r>
                  <a:rPr lang="en-US" altLang="ko-KR" dirty="0" smtClean="0"/>
                  <a:t> </a:t>
                </a:r>
                <a:r>
                  <a:rPr lang="ko-KR" altLang="en-US" dirty="0" smtClean="0"/>
                  <a:t>모평균</a:t>
                </a:r>
                <a:endParaRPr lang="en-US" altLang="ko-KR" dirty="0" smtClean="0"/>
              </a:p>
              <a:p>
                <a:r>
                  <a:rPr lang="ko-KR" altLang="en-US" dirty="0" smtClean="0"/>
                  <a:t>자료</a:t>
                </a:r>
                <a:r>
                  <a:rPr lang="en-US" altLang="ko-KR" dirty="0" smtClean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ko-KR" i="1">
                        <a:latin typeface="Cambria Math"/>
                      </a:rPr>
                      <m:t>, …, 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altLang="ko-KR" b="0" i="0" smtClean="0">
                        <a:latin typeface="Cambria Math"/>
                      </a:rPr>
                      <m:t> − </m:t>
                    </m:r>
                  </m:oMath>
                </a14:m>
                <a:r>
                  <a:rPr lang="ko-KR" altLang="en-US" dirty="0" smtClean="0"/>
                  <a:t> 평균이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/>
                      </a:rPr>
                      <m:t>𝜇</m:t>
                    </m:r>
                  </m:oMath>
                </a14:m>
                <a:r>
                  <a:rPr lang="ko-KR" altLang="en-US" dirty="0" smtClean="0"/>
                  <a:t>이고 분산이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/>
                          </a:rPr>
                        </m:ctrlPr>
                      </m:sSupPr>
                      <m:e>
                        <m:r>
                          <a:rPr lang="ko-KR" altLang="en-US" i="1">
                            <a:latin typeface="Cambria Math"/>
                          </a:rPr>
                          <m:t>𝜎</m:t>
                        </m:r>
                      </m:e>
                      <m:sup>
                        <m:r>
                          <a:rPr lang="en-US" altLang="ko-KR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ko-KR" altLang="en-US" dirty="0" smtClean="0"/>
                  <a:t>인 모집단에서 </a:t>
                </a:r>
                <a:r>
                  <a:rPr lang="ko-KR" altLang="en-US" dirty="0" err="1" smtClean="0"/>
                  <a:t>임의추출한</a:t>
                </a:r>
                <a:r>
                  <a:rPr lang="ko-KR" altLang="en-US" dirty="0" smtClean="0"/>
                  <a:t> 표본</a:t>
                </a:r>
                <a:endParaRPr lang="en-US" altLang="ko-KR" dirty="0" smtClean="0"/>
              </a:p>
              <a:p>
                <a:endParaRPr lang="en-US" altLang="ko-KR" dirty="0"/>
              </a:p>
              <a:p>
                <a:r>
                  <a:rPr lang="ko-KR" altLang="en-US" dirty="0" err="1" smtClean="0"/>
                  <a:t>점추정</a:t>
                </a:r>
                <a:r>
                  <a:rPr lang="en-US" altLang="ko-KR" dirty="0" smtClean="0"/>
                  <a:t>(point</a:t>
                </a:r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estimation)</a:t>
                </a:r>
              </a:p>
              <a:p>
                <a:pPr lvl="1"/>
                <a:r>
                  <a:rPr lang="ko-KR" altLang="en-US" dirty="0" err="1" smtClean="0"/>
                  <a:t>모수를</a:t>
                </a:r>
                <a:r>
                  <a:rPr lang="ko-KR" altLang="en-US" dirty="0" smtClean="0"/>
                  <a:t> 하나의 값으로 추정</a:t>
                </a:r>
                <a:endParaRPr lang="en-US" altLang="ko-KR" dirty="0" smtClean="0"/>
              </a:p>
              <a:p>
                <a:pPr lvl="1"/>
                <a:r>
                  <a:rPr lang="ko-KR" altLang="en-US" dirty="0" err="1" smtClean="0"/>
                  <a:t>추정량</a:t>
                </a:r>
                <a:r>
                  <a:rPr lang="en-US" altLang="ko-KR" dirty="0" smtClean="0"/>
                  <a:t>(estimator): </a:t>
                </a:r>
                <a:r>
                  <a:rPr lang="ko-KR" altLang="en-US" dirty="0" err="1" smtClean="0"/>
                  <a:t>모수를</a:t>
                </a:r>
                <a:r>
                  <a:rPr lang="ko-KR" altLang="en-US" dirty="0" smtClean="0"/>
                  <a:t> 추정하는데 이용하는 통계량</a:t>
                </a:r>
                <a:endParaRPr lang="en-US" altLang="ko-KR" dirty="0"/>
              </a:p>
              <a:p>
                <a:pPr lvl="1"/>
                <a:r>
                  <a:rPr lang="ko-KR" altLang="en-US" dirty="0" smtClean="0"/>
                  <a:t>추정치</a:t>
                </a:r>
                <a:r>
                  <a:rPr lang="en-US" altLang="ko-KR" dirty="0" smtClean="0"/>
                  <a:t>(estimate, </a:t>
                </a:r>
                <a:r>
                  <a:rPr lang="ko-KR" altLang="en-US" dirty="0" err="1" smtClean="0"/>
                  <a:t>추정값</a:t>
                </a:r>
                <a:r>
                  <a:rPr lang="en-US" altLang="ko-KR" dirty="0" smtClean="0"/>
                  <a:t>): </a:t>
                </a:r>
                <a:r>
                  <a:rPr lang="ko-KR" altLang="en-US" dirty="0" smtClean="0"/>
                  <a:t>표본을 이용하여 계산된 </a:t>
                </a:r>
                <a:r>
                  <a:rPr lang="ko-KR" altLang="en-US" dirty="0" err="1" smtClean="0"/>
                  <a:t>추정량의</a:t>
                </a:r>
                <a:r>
                  <a:rPr lang="ko-KR" altLang="en-US" dirty="0" smtClean="0"/>
                  <a:t> 값</a:t>
                </a:r>
                <a:endParaRPr lang="en-US" altLang="ko-KR" dirty="0" smtClean="0"/>
              </a:p>
              <a:p>
                <a:endParaRPr lang="en-US" altLang="ko-KR" dirty="0"/>
              </a:p>
              <a:p>
                <a:r>
                  <a:rPr lang="ko-KR" altLang="en-US" dirty="0" smtClean="0"/>
                  <a:t>예</a:t>
                </a:r>
                <a:r>
                  <a:rPr lang="en-US" altLang="ko-KR" dirty="0" smtClean="0"/>
                  <a:t>) </a:t>
                </a:r>
                <a:r>
                  <a:rPr lang="ko-KR" altLang="en-US" dirty="0" smtClean="0"/>
                  <a:t>모평균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/>
                      </a:rPr>
                      <m:t>𝜇</m:t>
                    </m:r>
                  </m:oMath>
                </a14:m>
                <a:r>
                  <a:rPr lang="ko-KR" altLang="en-US" dirty="0" smtClean="0"/>
                  <a:t>에 대한 </a:t>
                </a:r>
                <a:r>
                  <a:rPr lang="ko-KR" altLang="en-US" dirty="0" err="1" smtClean="0"/>
                  <a:t>점추정</a:t>
                </a:r>
                <a:endParaRPr lang="en-US" altLang="ko-KR" dirty="0" smtClean="0"/>
              </a:p>
              <a:p>
                <a:pPr lvl="1"/>
                <a:r>
                  <a:rPr lang="ko-KR" altLang="en-US" dirty="0" err="1" smtClean="0"/>
                  <a:t>추정량</a:t>
                </a:r>
                <a:r>
                  <a:rPr lang="en-US" altLang="ko-KR" dirty="0" smtClean="0"/>
                  <a:t>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ko-KR" altLang="en-US" i="1" smtClean="0">
                            <a:latin typeface="Cambria Math"/>
                          </a:rPr>
                          <m:t>𝜇</m:t>
                        </m:r>
                      </m:e>
                    </m:acc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bar>
                      <m:barPr>
                        <m:pos m:val="top"/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bar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𝑋</m:t>
                        </m:r>
                      </m:e>
                    </m:bar>
                  </m:oMath>
                </a14:m>
                <a:endParaRPr lang="en-US" altLang="ko-KR" dirty="0" smtClean="0"/>
              </a:p>
              <a:p>
                <a:pPr lvl="1"/>
                <a:r>
                  <a:rPr lang="ko-KR" altLang="en-US" dirty="0" smtClean="0"/>
                  <a:t>추정치</a:t>
                </a:r>
                <a:r>
                  <a:rPr lang="en-US" altLang="ko-KR" dirty="0" smtClean="0"/>
                  <a:t>: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altLang="ko-KR" i="1" smtClean="0">
                            <a:latin typeface="Cambria Math"/>
                          </a:rPr>
                        </m:ctrlPr>
                      </m:bar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𝑥</m:t>
                        </m:r>
                      </m:e>
                    </m:bar>
                    <m:r>
                      <a:rPr lang="en-US" altLang="ko-KR" b="0" i="1" smtClean="0">
                        <a:latin typeface="Cambria Math"/>
                      </a:rPr>
                      <m:t>=160.2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65" t="-1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7925D7-1F1C-41CE-88BA-A6C6073CF281}" type="slidenum">
              <a:rPr lang="ko-KR" altLang="en-US" smtClean="0"/>
              <a:pPr>
                <a:defRPr/>
              </a:pPr>
              <a:t>7</a:t>
            </a:fld>
            <a:endParaRPr lang="en-US" altLang="ko-KR" b="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7644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점추정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 smtClean="0"/>
                  <a:t>추정량은 추출된 표본에 따라 달라지며</a:t>
                </a:r>
                <a:r>
                  <a:rPr lang="en-US" altLang="ko-KR" dirty="0" smtClean="0"/>
                  <a:t>, </a:t>
                </a:r>
                <a:r>
                  <a:rPr lang="ko-KR" altLang="en-US" dirty="0" smtClean="0"/>
                  <a:t>추정하는 </a:t>
                </a:r>
                <a:r>
                  <a:rPr lang="ko-KR" altLang="en-US" dirty="0" err="1" smtClean="0"/>
                  <a:t>모수와</a:t>
                </a:r>
                <a:r>
                  <a:rPr lang="ko-KR" altLang="en-US" dirty="0" smtClean="0"/>
                  <a:t> 일치한다고 보장할 수 없다</a:t>
                </a:r>
                <a:r>
                  <a:rPr lang="en-US" altLang="ko-KR" dirty="0" smtClean="0"/>
                  <a:t>.</a:t>
                </a:r>
              </a:p>
              <a:p>
                <a:r>
                  <a:rPr lang="ko-KR" altLang="en-US" dirty="0" err="1" smtClean="0"/>
                  <a:t>추정량이</a:t>
                </a:r>
                <a:r>
                  <a:rPr lang="ko-KR" altLang="en-US" dirty="0" smtClean="0"/>
                  <a:t> </a:t>
                </a:r>
                <a:r>
                  <a:rPr lang="ko-KR" altLang="en-US" dirty="0" err="1" smtClean="0"/>
                  <a:t>모수에</a:t>
                </a:r>
                <a:r>
                  <a:rPr lang="ko-KR" altLang="en-US" dirty="0" smtClean="0"/>
                  <a:t> 얼마나 가까운지</a:t>
                </a:r>
                <a:r>
                  <a:rPr lang="en-US" altLang="ko-KR" dirty="0" smtClean="0"/>
                  <a:t>(</a:t>
                </a:r>
                <a:r>
                  <a:rPr lang="ko-KR" altLang="en-US" dirty="0" smtClean="0"/>
                  <a:t>정확도</a:t>
                </a:r>
                <a:r>
                  <a:rPr lang="en-US" altLang="ko-KR" dirty="0" smtClean="0"/>
                  <a:t>)</a:t>
                </a:r>
                <a:r>
                  <a:rPr lang="ko-KR" altLang="en-US" dirty="0" smtClean="0"/>
                  <a:t>를 나타내기 위해서 </a:t>
                </a:r>
                <a:r>
                  <a:rPr lang="ko-KR" altLang="en-US" dirty="0" err="1" smtClean="0"/>
                  <a:t>추정량의</a:t>
                </a:r>
                <a:r>
                  <a:rPr lang="ko-KR" altLang="en-US" dirty="0" smtClean="0"/>
                  <a:t> 표준편차를 사용한다</a:t>
                </a:r>
                <a:r>
                  <a:rPr lang="en-US" altLang="ko-KR" dirty="0" smtClean="0"/>
                  <a:t>. </a:t>
                </a:r>
                <a:r>
                  <a:rPr lang="ko-KR" altLang="en-US" dirty="0" err="1" smtClean="0"/>
                  <a:t>추정량의</a:t>
                </a:r>
                <a:r>
                  <a:rPr lang="ko-KR" altLang="en-US" dirty="0" smtClean="0"/>
                  <a:t> 표준편차를 표준오차</a:t>
                </a:r>
                <a:r>
                  <a:rPr lang="en-US" altLang="ko-KR" dirty="0" smtClean="0"/>
                  <a:t>(standard error, S.E.)</a:t>
                </a:r>
                <a:r>
                  <a:rPr lang="ko-KR" altLang="en-US" dirty="0" smtClean="0"/>
                  <a:t>라고 한다</a:t>
                </a:r>
                <a:r>
                  <a:rPr lang="en-US" altLang="ko-KR" dirty="0" smtClean="0"/>
                  <a:t>.</a:t>
                </a:r>
              </a:p>
              <a:p>
                <a:r>
                  <a:rPr lang="ko-KR" altLang="en-US" dirty="0" smtClean="0"/>
                  <a:t>표준오차가 작을수록 </a:t>
                </a:r>
                <a:r>
                  <a:rPr lang="ko-KR" altLang="en-US" dirty="0" err="1" smtClean="0"/>
                  <a:t>모수를</a:t>
                </a:r>
                <a:r>
                  <a:rPr lang="ko-KR" altLang="en-US" dirty="0" smtClean="0"/>
                  <a:t> 정확하게 추정할 수 있다</a:t>
                </a:r>
                <a:r>
                  <a:rPr lang="en-US" altLang="ko-KR" dirty="0" smtClean="0"/>
                  <a:t>. (why?)</a:t>
                </a:r>
              </a:p>
              <a:p>
                <a:pPr lvl="1"/>
                <a:r>
                  <a:rPr lang="ko-KR" altLang="en-US" dirty="0" smtClean="0"/>
                  <a:t>모평균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/>
                      </a:rPr>
                      <m:t>𝜇</m:t>
                    </m:r>
                  </m:oMath>
                </a14:m>
                <a:r>
                  <a:rPr lang="ko-KR" altLang="en-US" dirty="0" smtClean="0"/>
                  <a:t>의 두 </a:t>
                </a:r>
                <a:r>
                  <a:rPr lang="ko-KR" altLang="en-US" dirty="0" err="1" smtClean="0"/>
                  <a:t>추정량</a:t>
                </a:r>
                <a:r>
                  <a:rPr lang="ko-KR" alt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ko-KR" altLang="en-US" i="1" smtClean="0">
                                <a:latin typeface="Cambria Math"/>
                              </a:rPr>
                              <m:t>𝜇</m:t>
                            </m:r>
                          </m:e>
                        </m:acc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dirty="0" smtClean="0"/>
                  <a:t>와</a:t>
                </a:r>
                <a:r>
                  <a:rPr lang="en-US" altLang="ko-KR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ko-KR" altLang="en-US" i="1">
                                <a:latin typeface="Cambria Math"/>
                              </a:rPr>
                              <m:t>𝜇</m:t>
                            </m:r>
                          </m:e>
                        </m:acc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 dirty="0" smtClean="0"/>
                  <a:t>의</a:t>
                </a:r>
                <a:r>
                  <a:rPr lang="en-US" altLang="ko-KR" dirty="0" smtClean="0"/>
                  <a:t> </a:t>
                </a:r>
                <a:r>
                  <a:rPr lang="ko-KR" altLang="en-US" dirty="0" smtClean="0"/>
                  <a:t>표준오차가 각각 </a:t>
                </a:r>
                <a:r>
                  <a:rPr lang="en-US" altLang="ko-KR" dirty="0" smtClean="0"/>
                  <a:t>10</a:t>
                </a:r>
                <a:r>
                  <a:rPr lang="ko-KR" altLang="en-US" dirty="0" smtClean="0"/>
                  <a:t>과 </a:t>
                </a:r>
                <a:r>
                  <a:rPr lang="en-US" altLang="ko-KR" dirty="0" smtClean="0"/>
                  <a:t>20</a:t>
                </a:r>
                <a:r>
                  <a:rPr lang="ko-KR" altLang="en-US" dirty="0" smtClean="0"/>
                  <a:t>이라면</a:t>
                </a:r>
                <a:r>
                  <a:rPr lang="en-US" altLang="ko-KR" dirty="0" smtClean="0"/>
                  <a:t>?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65" t="-1500" r="-147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7925D7-1F1C-41CE-88BA-A6C6073CF281}" type="slidenum">
              <a:rPr lang="ko-KR" altLang="en-US" smtClean="0"/>
              <a:pPr>
                <a:defRPr/>
              </a:pPr>
              <a:t>8</a:t>
            </a:fld>
            <a:endParaRPr lang="en-US" altLang="ko-KR" b="0" dirty="0">
              <a:latin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66800" y="4267199"/>
            <a:ext cx="6781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 smtClean="0">
                <a:solidFill>
                  <a:srgbClr val="FF0000"/>
                </a:solidFill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추정량으로</a:t>
            </a:r>
            <a:r>
              <a:rPr lang="ko-KR" altLang="en-US" sz="2000" dirty="0" smtClean="0">
                <a:solidFill>
                  <a:srgbClr val="FF0000"/>
                </a:solidFill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 하나의 값만 제시하는 것은 의미가 없다</a:t>
            </a:r>
            <a:r>
              <a:rPr lang="en-US" altLang="ko-KR" sz="2000" dirty="0" smtClean="0">
                <a:solidFill>
                  <a:srgbClr val="FF0000"/>
                </a:solidFill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. </a:t>
            </a:r>
            <a:r>
              <a:rPr lang="ko-KR" altLang="en-US" sz="2000" dirty="0" smtClean="0">
                <a:solidFill>
                  <a:srgbClr val="FF0000"/>
                </a:solidFill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추정치가 </a:t>
            </a:r>
            <a:r>
              <a:rPr lang="ko-KR" altLang="en-US" sz="2000" dirty="0" err="1" smtClean="0">
                <a:solidFill>
                  <a:srgbClr val="FF0000"/>
                </a:solidFill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모수와</a:t>
            </a:r>
            <a:r>
              <a:rPr lang="ko-KR" altLang="en-US" sz="2000" dirty="0" smtClean="0">
                <a:solidFill>
                  <a:srgbClr val="FF0000"/>
                </a:solidFill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 일치하지는 않기 때문에 그 정확도를 나타내는 표준오차와 함께 제시해야 의미가 있다</a:t>
            </a:r>
            <a:r>
              <a:rPr lang="en-US" altLang="ko-KR" sz="2000" dirty="0" smtClean="0">
                <a:solidFill>
                  <a:srgbClr val="FF0000"/>
                </a:solidFill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.</a:t>
            </a:r>
            <a:endParaRPr lang="ko-KR" altLang="en-US" sz="2000" dirty="0">
              <a:solidFill>
                <a:srgbClr val="FF0000"/>
              </a:solidFill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469713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제목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ko-KR" altLang="en-US" dirty="0" smtClean="0"/>
                  <a:t>모평균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/>
                      </a:rPr>
                      <m:t>𝜇</m:t>
                    </m:r>
                  </m:oMath>
                </a14:m>
                <a:r>
                  <a:rPr lang="ko-KR" altLang="en-US" dirty="0"/>
                  <a:t>의</a:t>
                </a:r>
                <a:r>
                  <a:rPr lang="ko-KR" altLang="en-US" dirty="0" smtClean="0"/>
                  <a:t> 추정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2" name="제목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2812" t="-1858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 smtClean="0"/>
                  <a:t>추정량</a:t>
                </a:r>
                <a:r>
                  <a:rPr lang="en-US" altLang="ko-KR" dirty="0" smtClean="0"/>
                  <a:t>: </a:t>
                </a:r>
                <a:r>
                  <a:rPr lang="en-US" altLang="ko-KR" dirty="0"/>
                  <a:t>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i="1">
                            <a:latin typeface="Cambria Math"/>
                          </a:rPr>
                        </m:ctrlPr>
                      </m:accPr>
                      <m:e>
                        <m:r>
                          <a:rPr lang="ko-KR" altLang="en-US" i="1">
                            <a:latin typeface="Cambria Math"/>
                          </a:rPr>
                          <m:t>𝜇</m:t>
                        </m:r>
                      </m:e>
                    </m:acc>
                    <m:r>
                      <a:rPr lang="en-US" altLang="ko-KR" i="1">
                        <a:latin typeface="Cambria Math"/>
                      </a:rPr>
                      <m:t>=</m:t>
                    </m:r>
                    <m:bar>
                      <m:barPr>
                        <m:pos m:val="top"/>
                        <m:ctrlPr>
                          <a:rPr lang="en-US" altLang="ko-KR" i="1">
                            <a:latin typeface="Cambria Math"/>
                          </a:rPr>
                        </m:ctrlPr>
                      </m:barPr>
                      <m:e>
                        <m:r>
                          <a:rPr lang="en-US" altLang="ko-KR" i="1">
                            <a:latin typeface="Cambria Math"/>
                          </a:rPr>
                          <m:t>𝑋</m:t>
                        </m:r>
                      </m:e>
                    </m:bar>
                  </m:oMath>
                </a14:m>
                <a:endParaRPr lang="en-US" altLang="ko-KR" dirty="0" smtClean="0"/>
              </a:p>
              <a:p>
                <a:r>
                  <a:rPr lang="ko-KR" altLang="en-US" dirty="0" err="1" smtClean="0"/>
                  <a:t>추정량의</a:t>
                </a:r>
                <a:r>
                  <a:rPr lang="ko-KR" altLang="en-US" dirty="0" smtClean="0"/>
                  <a:t> 표준오차</a:t>
                </a:r>
                <a:r>
                  <a:rPr lang="en-US" altLang="ko-KR" dirty="0" smtClean="0"/>
                  <a:t>: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𝑆</m:t>
                    </m:r>
                    <m:r>
                      <a:rPr lang="en-US" altLang="ko-KR" b="0" i="1" smtClean="0">
                        <a:latin typeface="Cambria Math"/>
                      </a:rPr>
                      <m:t>.</m:t>
                    </m:r>
                    <m:r>
                      <a:rPr lang="en-US" altLang="ko-KR" b="0" i="1" smtClean="0">
                        <a:latin typeface="Cambria Math"/>
                      </a:rPr>
                      <m:t>𝐸</m:t>
                    </m:r>
                    <m:r>
                      <a:rPr lang="en-US" altLang="ko-KR" b="0" i="1" smtClean="0">
                        <a:latin typeface="Cambria Math"/>
                      </a:rPr>
                      <m:t>.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ko-KR" altLang="en-US" i="1">
                                <a:latin typeface="Cambria Math"/>
                              </a:rPr>
                              <m:t>𝜇</m:t>
                            </m:r>
                          </m:e>
                        </m:acc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𝑉𝑎𝑟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(</m:t>
                        </m:r>
                        <m:bar>
                          <m:barPr>
                            <m:pos m:val="top"/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bar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𝑋</m:t>
                            </m:r>
                          </m:e>
                        </m:bar>
                      </m:e>
                    </m:rad>
                    <m:r>
                      <a:rPr lang="en-US" altLang="ko-KR" b="0" i="1" smtClean="0">
                        <a:latin typeface="Cambria Math"/>
                      </a:rPr>
                      <m:t>)=</m:t>
                    </m:r>
                    <m:f>
                      <m:f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ko-KR" altLang="en-US" b="0" i="1" smtClean="0">
                            <a:latin typeface="Cambria Math"/>
                          </a:rPr>
                          <m:t>𝜎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endParaRPr lang="en-US" altLang="ko-KR" dirty="0" smtClean="0"/>
              </a:p>
              <a:p>
                <a:r>
                  <a:rPr lang="ko-KR" altLang="en-US" dirty="0" smtClean="0"/>
                  <a:t>추정된 표준오차</a:t>
                </a:r>
                <a:r>
                  <a:rPr lang="en-US" altLang="ko-KR" dirty="0" smtClean="0"/>
                  <a:t>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𝑆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.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𝐸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.(</m:t>
                        </m:r>
                        <m:acc>
                          <m:accPr>
                            <m:chr m:val="̂"/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ko-KR" altLang="en-US" b="0" i="1" smtClean="0">
                                <a:latin typeface="Cambria Math"/>
                              </a:rPr>
                              <m:t>𝜇</m:t>
                            </m:r>
                          </m:e>
                        </m:acc>
                        <m:r>
                          <a:rPr lang="en-US" altLang="ko-KR" b="0" i="1" smtClean="0">
                            <a:latin typeface="Cambria Math"/>
                          </a:rPr>
                          <m:t>)</m:t>
                        </m:r>
                      </m:e>
                    </m:acc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/>
                          </a:rPr>
                          <m:t>𝑆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altLang="ko-KR" dirty="0" smtClean="0"/>
                  <a:t> , </a:t>
                </a:r>
                <a:r>
                  <a:rPr lang="ko-KR" altLang="en-US" dirty="0" smtClean="0"/>
                  <a:t>단</a:t>
                </a:r>
                <a:r>
                  <a:rPr lang="en-US" altLang="ko-KR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𝑆</m:t>
                        </m:r>
                      </m:e>
                      <m:sup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/>
                          </a:rPr>
                          <m:t>𝑛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−1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ko-KR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ko-KR" b="0" i="1" smtClean="0">
                            <a:latin typeface="Cambria Math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−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altLang="ko-KR" b="0" i="1" smtClean="0">
                                        <a:latin typeface="Cambria Math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</m:bar>
                              </m:e>
                            </m:d>
                          </m:e>
                          <m:sup>
                            <m:r>
                              <a:rPr lang="en-US" altLang="ko-KR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altLang="ko-KR" dirty="0" smtClean="0"/>
              </a:p>
              <a:p>
                <a:endParaRPr lang="en-US" altLang="ko-KR" dirty="0"/>
              </a:p>
              <a:p>
                <a:r>
                  <a:rPr lang="ko-KR" altLang="en-US" dirty="0" smtClean="0"/>
                  <a:t>예제</a:t>
                </a:r>
                <a:r>
                  <a:rPr lang="en-US" altLang="ko-KR" dirty="0" smtClean="0"/>
                  <a:t>3)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ko-KR" altLang="en-US" i="1">
                        <a:latin typeface="Cambria Math"/>
                      </a:rPr>
                      <m:t>𝜇</m:t>
                    </m:r>
                  </m:oMath>
                </a14:m>
                <a:r>
                  <a:rPr lang="en-US" altLang="ko-KR" dirty="0" smtClean="0"/>
                  <a:t>: </a:t>
                </a:r>
                <a:r>
                  <a:rPr lang="ko-KR" altLang="en-US" dirty="0" smtClean="0"/>
                  <a:t>전기 </a:t>
                </a:r>
                <a:r>
                  <a:rPr lang="ko-KR" altLang="en-US" dirty="0" err="1" smtClean="0"/>
                  <a:t>휴즈의</a:t>
                </a:r>
                <a:r>
                  <a:rPr lang="ko-KR" altLang="en-US" dirty="0" smtClean="0"/>
                  <a:t> 평균 수명</a:t>
                </a:r>
                <a:endParaRPr lang="en-US" altLang="ko-KR" dirty="0" smtClean="0"/>
              </a:p>
              <a:p>
                <a:pPr lvl="1"/>
                <a:r>
                  <a:rPr lang="ko-KR" altLang="en-US" dirty="0" smtClean="0"/>
                  <a:t>자료</a:t>
                </a:r>
                <a:r>
                  <a:rPr lang="en-US" altLang="ko-KR" dirty="0" smtClean="0"/>
                  <a:t>: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𝑛</m:t>
                    </m:r>
                    <m:r>
                      <a:rPr lang="en-US" altLang="ko-KR" b="0" i="1" smtClean="0">
                        <a:latin typeface="Cambria Math"/>
                      </a:rPr>
                      <m:t>=40, 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ko-KR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ko-KR" b="0" i="1" smtClean="0">
                            <a:latin typeface="Cambria Math"/>
                          </a:rPr>
                          <m:t>40</m:t>
                        </m:r>
                      </m:sup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/>
                          </a:rPr>
                          <m:t>=88,</m:t>
                        </m:r>
                      </m:e>
                    </m:nary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ko-KR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ko-KR" b="0" i="1" smtClean="0">
                            <a:latin typeface="Cambria Math"/>
                          </a:rPr>
                          <m:t>40</m:t>
                        </m:r>
                      </m:sup>
                      <m:e>
                        <m:sSup>
                          <m:sSup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ko-KR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b="0" i="1" smtClean="0">
                            <a:latin typeface="Cambria Math"/>
                          </a:rPr>
                          <m:t>=222</m:t>
                        </m:r>
                      </m:e>
                    </m:nary>
                  </m:oMath>
                </a14:m>
                <a:endParaRPr lang="en-US" altLang="ko-KR" dirty="0" smtClean="0"/>
              </a:p>
              <a:p>
                <a:pPr lvl="1"/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r>
                      <a:rPr lang="ko-KR" altLang="en-US" i="1">
                        <a:latin typeface="Cambria Math"/>
                      </a:rPr>
                      <m:t>𝜇</m:t>
                    </m:r>
                  </m:oMath>
                </a14:m>
                <a:r>
                  <a:rPr lang="ko-KR" altLang="en-US" dirty="0" smtClean="0"/>
                  <a:t>의 추정치</a:t>
                </a:r>
                <a:r>
                  <a:rPr lang="en-US" altLang="ko-KR" dirty="0" smtClean="0"/>
                  <a:t>: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altLang="ko-KR" i="1" smtClean="0">
                            <a:latin typeface="Cambria Math"/>
                          </a:rPr>
                        </m:ctrlPr>
                      </m:bar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𝑥</m:t>
                        </m:r>
                      </m:e>
                    </m:bar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/>
                          </a:rPr>
                          <m:t>88</m:t>
                        </m:r>
                      </m:num>
                      <m:den>
                        <m:r>
                          <a:rPr lang="en-US" altLang="ko-KR" b="0" i="1" smtClean="0">
                            <a:latin typeface="Cambria Math"/>
                          </a:rPr>
                          <m:t>40</m:t>
                        </m:r>
                      </m:den>
                    </m:f>
                    <m:r>
                      <a:rPr lang="en-US" altLang="ko-KR" b="0" i="1" smtClean="0">
                        <a:latin typeface="Cambria Math"/>
                      </a:rPr>
                      <m:t>=2.2</m:t>
                    </m:r>
                  </m:oMath>
                </a14:m>
                <a:endParaRPr lang="en-US" altLang="ko-KR" b="0" dirty="0" smtClean="0"/>
              </a:p>
              <a:p>
                <a:pPr lvl="1"/>
                <a:r>
                  <a:rPr lang="ko-KR" altLang="en-US" dirty="0" err="1" smtClean="0"/>
                  <a:t>추정량의</a:t>
                </a:r>
                <a:r>
                  <a:rPr lang="ko-KR" altLang="en-US" dirty="0" smtClean="0"/>
                  <a:t> 표준오차</a:t>
                </a:r>
                <a:r>
                  <a:rPr lang="en-US" altLang="ko-KR" dirty="0" smtClean="0"/>
                  <a:t>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/>
                          </a:rPr>
                          <m:t>𝑠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i="1" smtClean="0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𝑛</m:t>
                            </m:r>
                          </m:e>
                        </m:rad>
                      </m:den>
                    </m:f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/>
                          </a:rPr>
                          <m:t>0.687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40</m:t>
                            </m:r>
                          </m:e>
                        </m:rad>
                      </m:den>
                    </m:f>
                    <m:r>
                      <a:rPr lang="en-US" altLang="ko-KR" b="0" i="1" smtClean="0">
                        <a:latin typeface="Cambria Math"/>
                      </a:rPr>
                      <m:t>=0.109</m:t>
                    </m:r>
                  </m:oMath>
                </a14:m>
                <a:r>
                  <a:rPr lang="en-US" altLang="ko-KR" dirty="0" smtClean="0"/>
                  <a:t>,  </a:t>
                </a:r>
                <a:r>
                  <a:rPr lang="ko-KR" altLang="en-US" dirty="0" smtClean="0"/>
                  <a:t>단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𝑠</m:t>
                    </m:r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b="0" i="1" smtClean="0">
                                <a:latin typeface="Cambria Math"/>
                              </a:rPr>
                              <m:t>39</m:t>
                            </m:r>
                          </m:den>
                        </m:f>
                        <m:r>
                          <a:rPr lang="en-US" altLang="ko-KR" b="0" i="1" smtClean="0">
                            <a:latin typeface="Cambria Math"/>
                          </a:rPr>
                          <m:t>(219−40</m:t>
                        </m:r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×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  <m:t>2.2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altLang="ko-KR" b="0" i="1" smtClean="0">
                        <a:latin typeface="Cambria Math"/>
                      </a:rPr>
                      <m:t>=0.687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865" t="-8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7925D7-1F1C-41CE-88BA-A6C6073CF281}" type="slidenum">
              <a:rPr lang="ko-KR" altLang="en-US" smtClean="0"/>
              <a:pPr>
                <a:defRPr/>
              </a:pPr>
              <a:t>9</a:t>
            </a:fld>
            <a:endParaRPr lang="en-US" altLang="ko-KR" b="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1038156"/>
      </p:ext>
    </p:extLst>
  </p:cSld>
  <p:clrMapOvr>
    <a:masterClrMapping/>
  </p:clrMapOvr>
</p:sld>
</file>

<file path=ppt/theme/theme1.xml><?xml version="1.0" encoding="utf-8"?>
<a:theme xmlns:a="http://schemas.openxmlformats.org/drawingml/2006/main" name="CDS_2006">
  <a:themeElements>
    <a:clrScheme name="">
      <a:dk1>
        <a:srgbClr val="000000"/>
      </a:dk1>
      <a:lt1>
        <a:srgbClr val="FFF2BE"/>
      </a:lt1>
      <a:dk2>
        <a:srgbClr val="003399"/>
      </a:dk2>
      <a:lt2>
        <a:srgbClr val="808080"/>
      </a:lt2>
      <a:accent1>
        <a:srgbClr val="CC9700"/>
      </a:accent1>
      <a:accent2>
        <a:srgbClr val="FFCC00"/>
      </a:accent2>
      <a:accent3>
        <a:srgbClr val="FFF7DB"/>
      </a:accent3>
      <a:accent4>
        <a:srgbClr val="000000"/>
      </a:accent4>
      <a:accent5>
        <a:srgbClr val="E2C9AA"/>
      </a:accent5>
      <a:accent6>
        <a:srgbClr val="E7B900"/>
      </a:accent6>
      <a:hlink>
        <a:srgbClr val="003366"/>
      </a:hlink>
      <a:folHlink>
        <a:srgbClr val="666699"/>
      </a:folHlink>
    </a:clrScheme>
    <a:fontScheme name="CDS_2006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CDS_2006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S_2006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DS_2006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S_2006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S_2006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S_2006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S_2006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S_2006 8">
        <a:dk1>
          <a:srgbClr val="000000"/>
        </a:dk1>
        <a:lt1>
          <a:srgbClr val="FFFFFF"/>
        </a:lt1>
        <a:dk2>
          <a:srgbClr val="003399"/>
        </a:dk2>
        <a:lt2>
          <a:srgbClr val="808080"/>
        </a:lt2>
        <a:accent1>
          <a:srgbClr val="003399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AAADCA"/>
        </a:accent5>
        <a:accent6>
          <a:srgbClr val="E7B900"/>
        </a:accent6>
        <a:hlink>
          <a:srgbClr val="0033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CDS_2006</Template>
  <TotalTime>5454</TotalTime>
  <Words>3353</Words>
  <Application>Microsoft Office PowerPoint</Application>
  <PresentationFormat>화면 슬라이드 쇼(4:3)</PresentationFormat>
  <Paragraphs>463</Paragraphs>
  <Slides>51</Slides>
  <Notes>1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포함된 OLE 서버</vt:lpstr>
      </vt:variant>
      <vt:variant>
        <vt:i4>2</vt:i4>
      </vt:variant>
      <vt:variant>
        <vt:lpstr>슬라이드 제목</vt:lpstr>
      </vt:variant>
      <vt:variant>
        <vt:i4>51</vt:i4>
      </vt:variant>
    </vt:vector>
  </HeadingPairs>
  <TitlesOfParts>
    <vt:vector size="54" baseType="lpstr">
      <vt:lpstr>CDS_2006</vt:lpstr>
      <vt:lpstr>비트맵 이미지</vt:lpstr>
      <vt:lpstr>Equation</vt:lpstr>
      <vt:lpstr>10장</vt:lpstr>
      <vt:lpstr>통계적 추론</vt:lpstr>
      <vt:lpstr>모수</vt:lpstr>
      <vt:lpstr>통계적 추론의 구분</vt:lpstr>
      <vt:lpstr>통계적 추론의 예</vt:lpstr>
      <vt:lpstr>통계적 추론의 예</vt:lpstr>
      <vt:lpstr>모평균의 추정 (표본의 크기가 클 때)</vt:lpstr>
      <vt:lpstr>점추정</vt:lpstr>
      <vt:lpstr>모평균 μ의 추정</vt:lpstr>
      <vt:lpstr>구간추정</vt:lpstr>
      <vt:lpstr>모평균 μ의 신뢰구간</vt:lpstr>
      <vt:lpstr>모평균 μ의 신뢰구간</vt:lpstr>
      <vt:lpstr>모표준편차 σ를 모르는 경우</vt:lpstr>
      <vt:lpstr>신뢰구간의 형태</vt:lpstr>
      <vt:lpstr>신뢰구간의 의미</vt:lpstr>
      <vt:lpstr>신뢰구간의 의미</vt:lpstr>
      <vt:lpstr>신뢰구간의 의미</vt:lpstr>
      <vt:lpstr>표본크기의 결정</vt:lpstr>
      <vt:lpstr>표본크기의 결정</vt:lpstr>
      <vt:lpstr>표본크기의 결정</vt:lpstr>
      <vt:lpstr>가설검정</vt:lpstr>
      <vt:lpstr>가설검정의 IDEA </vt:lpstr>
      <vt:lpstr>가설검정의 용어</vt:lpstr>
      <vt:lpstr>오류의 종류</vt:lpstr>
      <vt:lpstr>오류의 종류</vt:lpstr>
      <vt:lpstr>검정 결과의 표현</vt:lpstr>
      <vt:lpstr>검정통계량과 기각역</vt:lpstr>
      <vt:lpstr>제1종 오류와 제2종 오류를 범할 확률</vt:lpstr>
      <vt:lpstr>기각역</vt:lpstr>
      <vt:lpstr>기각역</vt:lpstr>
      <vt:lpstr>기각역</vt:lpstr>
      <vt:lpstr>기각역</vt:lpstr>
      <vt:lpstr>유의수준(significance level)</vt:lpstr>
      <vt:lpstr>유의수준</vt:lpstr>
      <vt:lpstr>모평균 μ에 대한 가설검정: Z-검정</vt:lpstr>
      <vt:lpstr>모평균 μ에 대한 가설검정: Z-검정</vt:lpstr>
      <vt:lpstr>모평균 μ에 대한 가설검정: Z-검정</vt:lpstr>
      <vt:lpstr>유의확률(significance probability)</vt:lpstr>
      <vt:lpstr>유의확률</vt:lpstr>
      <vt:lpstr>유의확률</vt:lpstr>
      <vt:lpstr>p-값</vt:lpstr>
      <vt:lpstr>p-값</vt:lpstr>
      <vt:lpstr>모비율에 대한 추론</vt:lpstr>
      <vt:lpstr>점추정</vt:lpstr>
      <vt:lpstr>구간추정</vt:lpstr>
      <vt:lpstr>구간추정</vt:lpstr>
      <vt:lpstr>표본 크기의 결정</vt:lpstr>
      <vt:lpstr>표본 크기의 결정</vt:lpstr>
      <vt:lpstr>표본 크기의 결정</vt:lpstr>
      <vt:lpstr>가설검정</vt:lpstr>
      <vt:lpstr>가설검정</vt:lpstr>
    </vt:vector>
  </TitlesOfParts>
  <Company>Inha University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8. Decision Tree</dc:title>
  <dc:creator>Heon Jin Park</dc:creator>
  <cp:lastModifiedBy>Jinho Park</cp:lastModifiedBy>
  <cp:revision>253</cp:revision>
  <dcterms:created xsi:type="dcterms:W3CDTF">2002-01-02T14:08:33Z</dcterms:created>
  <dcterms:modified xsi:type="dcterms:W3CDTF">2016-02-12T04:31:40Z</dcterms:modified>
</cp:coreProperties>
</file>