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1"/>
  </p:notesMasterIdLst>
  <p:sldIdLst>
    <p:sldId id="566" r:id="rId2"/>
    <p:sldId id="567" r:id="rId3"/>
    <p:sldId id="568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80" r:id="rId15"/>
    <p:sldId id="581" r:id="rId16"/>
    <p:sldId id="582" r:id="rId17"/>
    <p:sldId id="583" r:id="rId18"/>
    <p:sldId id="584" r:id="rId19"/>
    <p:sldId id="585" r:id="rId20"/>
    <p:sldId id="586" r:id="rId21"/>
    <p:sldId id="587" r:id="rId22"/>
    <p:sldId id="588" r:id="rId23"/>
    <p:sldId id="589" r:id="rId24"/>
    <p:sldId id="590" r:id="rId25"/>
    <p:sldId id="591" r:id="rId26"/>
    <p:sldId id="592" r:id="rId27"/>
    <p:sldId id="593" r:id="rId28"/>
    <p:sldId id="594" r:id="rId29"/>
    <p:sldId id="595" r:id="rId3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8080"/>
    <a:srgbClr val="800080"/>
    <a:srgbClr val="006600"/>
    <a:srgbClr val="FF0000"/>
    <a:srgbClr val="000099"/>
    <a:srgbClr val="0099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1" autoAdjust="0"/>
    <p:restoredTop sz="93988" autoAdjust="0"/>
  </p:normalViewPr>
  <p:slideViewPr>
    <p:cSldViewPr>
      <p:cViewPr varScale="1">
        <p:scale>
          <a:sx n="109" d="100"/>
          <a:sy n="109" d="100"/>
        </p:scale>
        <p:origin x="-1824" y="-84"/>
      </p:cViewPr>
      <p:guideLst>
        <p:guide orient="horz" pos="2160"/>
        <p:guide orient="horz" pos="768"/>
        <p:guide orient="horz" pos="4224"/>
        <p:guide orient="horz" pos="3744"/>
        <p:guide pos="2880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14" y="-108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png"/><Relationship Id="rId4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83" tIns="47741" rIns="95483" bIns="47741" numCol="1" anchor="b" anchorCtr="0" compatLnSpc="1">
            <a:prstTxWarp prst="textNoShape">
              <a:avLst/>
            </a:prstTxWarp>
          </a:bodyPr>
          <a:lstStyle>
            <a:lvl1pPr algn="r" defTabSz="953544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FABCF4C-7AB3-4494-B9B3-A9B0492196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1222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17DF78-FE3E-41DD-A537-D29B4C74AEEE}" type="slidenum">
              <a:rPr lang="ko-KR" altLang="en-US" sz="1200" smtClean="0">
                <a:latin typeface="Arial" charset="0"/>
                <a:ea typeface="굴림" charset="-127"/>
              </a:rPr>
              <a:pPr/>
              <a:t>1</a:t>
            </a:fld>
            <a:endParaRPr lang="en-US" altLang="ko-KR" sz="1200" smtClean="0">
              <a:latin typeface="Arial" charset="0"/>
              <a:ea typeface="굴림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ds_templateFlattened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bar_blan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K0056_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4267200"/>
            <a:ext cx="28194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86200" y="3124200"/>
            <a:ext cx="5259388" cy="609600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752600"/>
          </a:xfrm>
        </p:spPr>
        <p:txBody>
          <a:bodyPr/>
          <a:lstStyle>
            <a:lvl1pPr>
              <a:defRPr sz="4400" b="1">
                <a:solidFill>
                  <a:srgbClr val="003399"/>
                </a:solidFill>
                <a:latin typeface="Arial Narrow" pitchFamily="34" charset="0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005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1AF9-6C15-48C1-B07B-A982A7FA14D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29450" y="4572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BE670-DD3A-4DE9-8653-A336F667AEB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7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함초롬돋움 LVT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baseline="0">
                <a:ea typeface="함초롬돋움" pitchFamily="18" charset="-127"/>
              </a:defRPr>
            </a:lvl1pPr>
            <a:lvl2pPr marL="792000">
              <a:defRPr sz="1800" baseline="0">
                <a:ea typeface="함초롬돋움" pitchFamily="18" charset="-127"/>
              </a:defRPr>
            </a:lvl2pPr>
            <a:lvl3pPr marL="1188000" indent="-341313">
              <a:buFont typeface="Wingdings" pitchFamily="2" charset="2"/>
              <a:buChar char="§"/>
              <a:defRPr sz="1600" baseline="0">
                <a:ea typeface="함초롬돋움" pitchFamily="18" charset="-127"/>
              </a:defRPr>
            </a:lvl3pPr>
            <a:lvl4pPr marL="1584000">
              <a:defRPr sz="1400" baseline="0">
                <a:ea typeface="함초롬돋움" pitchFamily="18" charset="-127"/>
              </a:defRPr>
            </a:lvl4pPr>
            <a:lvl5pPr marL="1980000" indent="-342900">
              <a:buFont typeface="Wingdings" pitchFamily="2" charset="2"/>
              <a:buChar char="§"/>
              <a:defRPr sz="1200" baseline="0">
                <a:ea typeface="함초롬돋움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925D7-1F1C-41CE-88BA-A6C6073CF281}" type="slidenum">
              <a:rPr lang="ko-KR" altLang="en-US"/>
              <a:pPr>
                <a:defRPr/>
              </a:pPr>
              <a:t>‹#›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34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F411E-FB16-4B4B-967E-9AAF62C581C3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0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B98B-85F9-4082-B780-60B0599C7254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7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EF477-B06D-4A24-874A-3BD660C0CA95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7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5AC08-6DA1-4121-A7A5-8FB9836A87A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5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3CDD0-2456-490D-A439-58875D905B59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41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ED1B5-A959-45B3-98CC-F414AB07CC0B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7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CBE33-2F45-42D0-8A35-5F279449E15D}" type="slidenum">
              <a:rPr lang="ko-KR" altLang="en-US"/>
              <a:pPr>
                <a:defRPr/>
              </a:pPr>
              <a:t>‹#›</a:t>
            </a:fld>
            <a:endParaRPr lang="en-US" altLang="ko-KR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 text should go here--one line only</a:t>
            </a:r>
            <a:br>
              <a:rPr lang="en-US" altLang="ko-KR" smtClean="0"/>
            </a:b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  <a:p>
            <a:pPr lvl="4"/>
            <a:r>
              <a:rPr lang="en-US" altLang="ko-KR" smtClean="0"/>
              <a:t>sixth level</a:t>
            </a:r>
          </a:p>
          <a:p>
            <a:pPr lvl="4"/>
            <a:r>
              <a:rPr lang="en-US" altLang="ko-KR" smtClean="0"/>
              <a:t>seventh level</a:t>
            </a:r>
          </a:p>
          <a:p>
            <a:pPr lvl="4"/>
            <a:r>
              <a:rPr lang="en-US" altLang="ko-KR" smtClean="0"/>
              <a:t>eighth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477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AC617C38-C653-44EE-A225-0296C441F6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bar_blan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9"/>
          <a:stretch>
            <a:fillRect/>
          </a:stretch>
        </p:blipFill>
        <p:spPr bwMode="auto">
          <a:xfrm>
            <a:off x="0" y="0"/>
            <a:ext cx="9144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3"/>
          <p:cNvSpPr>
            <a:spLocks noChangeArrowheads="1"/>
          </p:cNvSpPr>
          <p:nvPr userDrawn="1"/>
        </p:nvSpPr>
        <p:spPr bwMode="auto">
          <a:xfrm flipV="1">
            <a:off x="1588" y="1028700"/>
            <a:ext cx="9142412" cy="36513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61913" y="6459538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1400" dirty="0" smtClean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Chapter 11</a:t>
            </a:r>
          </a:p>
        </p:txBody>
      </p:sp>
      <p:sp>
        <p:nvSpPr>
          <p:cNvPr id="1033" name="Rectangle 15"/>
          <p:cNvSpPr>
            <a:spLocks noChangeArrowheads="1"/>
          </p:cNvSpPr>
          <p:nvPr userDrawn="1"/>
        </p:nvSpPr>
        <p:spPr bwMode="auto">
          <a:xfrm flipV="1">
            <a:off x="0" y="6338888"/>
            <a:ext cx="9142413" cy="3651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+mj-lt"/>
          <a:ea typeface="함초롬돋움 LVT" pitchFamily="18" charset="-127"/>
          <a:cs typeface="함초롬돋움 LVT" pitchFamily="18" charset="-127"/>
        </a:defRPr>
      </a:lvl1pPr>
      <a:lvl2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2pPr>
      <a:lvl3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3pPr>
      <a:lvl4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4pPr>
      <a:lvl5pPr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000" b="1">
          <a:solidFill>
            <a:srgbClr val="003399"/>
          </a:solidFill>
          <a:latin typeface="Arial Narrow" pitchFamily="34" charset="0"/>
          <a:ea typeface="함초롬돋움 LVT" pitchFamily="18" charset="-127"/>
          <a:cs typeface="함초롬돋움 LVT" pitchFamily="18" charset="-127"/>
        </a:defRPr>
      </a:lvl5pPr>
      <a:lvl6pPr marL="4572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6pPr>
      <a:lvl7pPr marL="9144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7pPr>
      <a:lvl8pPr marL="13716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8pPr>
      <a:lvl9pPr marL="1828800" algn="l" rtl="0" eaLnBrk="0" fontAlgn="base" hangingPunct="0">
        <a:lnSpc>
          <a:spcPts val="39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1pPr>
      <a:lvl2pPr marL="790575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2pPr>
      <a:lvl3pPr marL="1187450" indent="-3413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3pPr>
      <a:lvl4pPr marL="1582738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4pPr>
      <a:lvl5pPr marL="1979613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함초롬돋움" pitchFamily="18" charset="-127"/>
          <a:cs typeface="함초롬돋움" pitchFamily="18" charset="-127"/>
        </a:defRPr>
      </a:lvl5pPr>
      <a:lvl6pPr marL="22844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7416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1988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656013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1.png"/><Relationship Id="rId7" Type="http://schemas.openxmlformats.org/officeDocument/2006/relationships/image" Target="../media/image48.wmf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47.png"/><Relationship Id="rId10" Type="http://schemas.openxmlformats.org/officeDocument/2006/relationships/image" Target="../media/image49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11</a:t>
            </a:r>
            <a:r>
              <a:rPr lang="ko-KR" altLang="en-US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장</a:t>
            </a:r>
            <a:endParaRPr lang="en-US" altLang="ko-KR" dirty="0" smtClean="0">
              <a:latin typeface="함초롬바탕 LVT" pitchFamily="18" charset="-127"/>
              <a:ea typeface="함초롬바탕 LVT" pitchFamily="18" charset="-127"/>
              <a:cs typeface="함초롬바탕 LVT" pitchFamily="18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4191000"/>
            <a:ext cx="5334000" cy="1295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ko-KR" altLang="en-US" sz="4000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정규모집단에서의 추론</a:t>
            </a:r>
            <a:r>
              <a:rPr lang="en-US" altLang="ko-KR" sz="4000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/>
            </a:r>
            <a:br>
              <a:rPr lang="en-US" altLang="ko-KR" sz="4000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</a:br>
            <a:r>
              <a:rPr lang="en-US" altLang="ko-KR" sz="4000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(</a:t>
            </a:r>
            <a:r>
              <a:rPr lang="ko-KR" altLang="en-US" sz="4000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표본의 크기가 작을 때</a:t>
            </a:r>
            <a:r>
              <a:rPr lang="en-US" altLang="ko-KR" sz="4000" dirty="0" smtClean="0">
                <a:latin typeface="함초롬바탕 LVT" pitchFamily="18" charset="-127"/>
                <a:ea typeface="함초롬바탕 LVT" pitchFamily="18" charset="-127"/>
                <a:cs typeface="함초롬바탕 LVT" pitchFamily="18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모평균에 </a:t>
            </a:r>
            <a:r>
              <a:rPr lang="ko-KR" altLang="en-US" dirty="0" smtClean="0"/>
              <a:t>대한 신뢰구</a:t>
            </a:r>
            <a:r>
              <a:rPr lang="ko-KR" altLang="en-US" dirty="0"/>
              <a:t>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/>
                  <a:t> 신뢰구간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−1)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err="1" smtClean="0"/>
                  <a:t>모표준편차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ko-KR" altLang="en-US" dirty="0" smtClean="0"/>
                  <a:t>가 알려진 경우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/>
                  <a:t> 신뢰구간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 smtClean="0"/>
                  <a:t>분포는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표준정규분포에 비해 꼬리가 두꺼우므로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ko-KR" alt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ko-KR" altLang="en-US" dirty="0" smtClean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성립한다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따라서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𝜎</m:t>
                    </m:r>
                  </m:oMath>
                </a14:m>
                <a:r>
                  <a:rPr lang="ko-KR" altLang="en-US" dirty="0"/>
                  <a:t>가 알려진 </a:t>
                </a:r>
                <a:r>
                  <a:rPr lang="ko-KR" altLang="en-US" dirty="0" smtClean="0"/>
                  <a:t>경우에 비해 신뢰구간의 길이가 길어진다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6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10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5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모평균에 대한 신뢰구간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3) </a:t>
                </a:r>
                <a:r>
                  <a:rPr lang="ko-KR" altLang="en-US" dirty="0" smtClean="0"/>
                  <a:t>합금의 평균 장력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pPr lvl="1"/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=15, </m:t>
                    </m:r>
                    <m:bar>
                      <m:barPr>
                        <m:pos m:val="to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b="0" i="1" smtClean="0">
                        <a:latin typeface="Cambria Math"/>
                      </a:rPr>
                      <m:t>=39.3, </m:t>
                    </m:r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</a:rPr>
                      <m:t>=2.6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smtClean="0"/>
                  <a:t>모집단이 정규분포를 따를 때</a:t>
                </a:r>
                <a:r>
                  <a:rPr lang="en-US" altLang="ko-KR" dirty="0" smtClean="0"/>
                  <a:t>, </a:t>
                </a:r>
                <a:r>
                  <a:rPr lang="ko-KR" altLang="en-US" dirty="0"/>
                  <a:t>평균 장력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에 대한 </a:t>
                </a:r>
                <a:r>
                  <a:rPr lang="en-US" altLang="ko-KR" dirty="0" smtClean="0"/>
                  <a:t>90% </a:t>
                </a:r>
                <a:r>
                  <a:rPr lang="ko-KR" altLang="en-US" dirty="0" smtClean="0"/>
                  <a:t>신뢰구간은</a:t>
                </a:r>
                <a:r>
                  <a:rPr lang="en-US" altLang="ko-KR" dirty="0" smtClean="0"/>
                  <a:t>?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0.05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14</m:t>
                        </m:r>
                      </m:e>
                    </m:d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15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=39.3±1.761×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2.6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15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=39.3±1.18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(38.12, 40.48)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위의 신뢰구간에 포함되는가</a:t>
                </a:r>
                <a:r>
                  <a:rPr lang="en-US" altLang="ko-KR" dirty="0" smtClean="0"/>
                  <a:t>?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알 수 없다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11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53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모평균에 대한 가설검정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𝒕</m:t>
                    </m:r>
                    <m:r>
                      <a:rPr lang="en-US" altLang="ko-KR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 smtClean="0"/>
                  <a:t>검정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가설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  </m:t>
                    </m:r>
                    <m:r>
                      <a:rPr lang="en-US" altLang="ko-KR" i="1">
                        <a:latin typeface="Cambria Math"/>
                      </a:rPr>
                      <m:t>𝑣𝑠</m:t>
                    </m:r>
                    <m:r>
                      <a:rPr lang="en-US" altLang="ko-KR" i="1">
                        <a:latin typeface="Cambria Math"/>
                      </a:rPr>
                      <m:t>  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감정통계량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𝑡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      (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𝑢𝑛𝑑𝑒𝑟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하에서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ko-KR" altLang="en-US" dirty="0" smtClean="0"/>
                  <a:t>자유도가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ko-KR" altLang="en-US" dirty="0" smtClean="0"/>
                  <a:t>인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 smtClean="0"/>
                  <a:t>분포를 </a:t>
                </a:r>
                <a:r>
                  <a:rPr lang="ko-KR" altLang="en-US" dirty="0"/>
                  <a:t>따른다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/>
                  <a:t>유의수준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dirty="0"/>
                  <a:t>에서 </a:t>
                </a:r>
                <a:r>
                  <a:rPr lang="ko-KR" altLang="en-US" dirty="0" err="1"/>
                  <a:t>기각역</a:t>
                </a:r>
                <a:r>
                  <a:rPr lang="en-US" altLang="ko-KR" dirty="0"/>
                  <a:t>:</a:t>
                </a:r>
              </a:p>
              <a:p>
                <a:pPr lvl="1"/>
                <a:r>
                  <a:rPr lang="en-US" altLang="ko-KR" dirty="0"/>
                  <a:t>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−1)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−1)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(iii)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i="1">
                        <a:latin typeface="Cambria Math"/>
                      </a:rPr>
                      <m:t>:|</m:t>
                    </m:r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|=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i="1" smtClean="0">
                            <a:latin typeface="Cambria Math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/2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−1)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 b="-2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12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9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𝒕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/>
                  <a:t>검정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</a:t>
                </a:r>
                <a:r>
                  <a:rPr lang="en-US" altLang="ko-KR" dirty="0" smtClean="0"/>
                  <a:t> 4) </a:t>
                </a:r>
                <a:r>
                  <a:rPr lang="ko-KR" altLang="en-US" dirty="0" smtClean="0"/>
                  <a:t>호수의 단위 부피당 평균 세균 수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ko-KR" altLang="en-US" dirty="0" smtClean="0"/>
                  <a:t>유의수준</a:t>
                </a:r>
                <a:r>
                  <a:rPr lang="en-US" altLang="ko-KR" dirty="0" smtClean="0"/>
                  <a:t> 0.05</a:t>
                </a:r>
                <a:r>
                  <a:rPr lang="ko-KR" altLang="en-US" dirty="0" smtClean="0"/>
                  <a:t>에서 단위 </a:t>
                </a:r>
                <a:r>
                  <a:rPr lang="ko-KR" altLang="en-US" dirty="0"/>
                  <a:t>부피당 평균 세균 수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200</a:t>
                </a:r>
                <a:r>
                  <a:rPr lang="ko-KR" altLang="en-US" dirty="0" smtClean="0"/>
                  <a:t>보다 작다고 할 수 있는가</a:t>
                </a:r>
                <a:r>
                  <a:rPr lang="en-US" altLang="ko-KR" dirty="0" smtClean="0"/>
                  <a:t>?</a:t>
                </a:r>
              </a:p>
              <a:p>
                <a:pPr lvl="1"/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=10, </m:t>
                    </m:r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194.8</m:t>
                    </m:r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𝑠</m:t>
                    </m:r>
                    <m:r>
                      <a:rPr lang="en-US" altLang="ko-KR" i="1">
                        <a:latin typeface="Cambria Math"/>
                      </a:rPr>
                      <m:t>=13.14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smtClean="0"/>
                  <a:t>가설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20</m:t>
                    </m:r>
                    <m:r>
                      <a:rPr lang="en-US" altLang="ko-KR" i="1">
                        <a:latin typeface="Cambria Math"/>
                      </a:rPr>
                      <m:t>0   </m:t>
                    </m:r>
                    <m:r>
                      <a:rPr lang="en-US" altLang="ko-KR" i="1">
                        <a:latin typeface="Cambria Math"/>
                      </a:rPr>
                      <m:t>𝑣𝑠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b="0" i="1" smtClean="0">
                        <a:latin typeface="Cambria Math"/>
                      </a:rPr>
                      <m:t>&lt;20</m:t>
                    </m:r>
                    <m:r>
                      <a:rPr lang="en-US" altLang="ko-KR" i="1">
                        <a:latin typeface="Cambria Math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검정통계량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10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194.8</m:t>
                        </m: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200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13.14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−1.2514&gt;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0.05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i="1">
                        <a:latin typeface="Cambria Math"/>
                      </a:rPr>
                      <m:t>1.</m:t>
                    </m:r>
                    <m:r>
                      <a:rPr lang="en-US" altLang="ko-KR" b="0" i="1" smtClean="0">
                        <a:latin typeface="Cambria Math"/>
                      </a:rPr>
                      <m:t>833</m:t>
                    </m:r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유의수준 </a:t>
                </a:r>
                <a:r>
                  <a:rPr lang="en-US" altLang="ko-KR" dirty="0" smtClean="0"/>
                  <a:t>0.05</a:t>
                </a:r>
                <a:r>
                  <a:rPr lang="ko-KR" altLang="en-US" dirty="0" smtClean="0"/>
                  <a:t>에서 검정할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단위 부피당 세균 수가 </a:t>
                </a:r>
                <a:r>
                  <a:rPr lang="en-US" altLang="ko-KR" dirty="0" smtClean="0"/>
                  <a:t>200</a:t>
                </a:r>
                <a:r>
                  <a:rPr lang="ko-KR" altLang="en-US" dirty="0" smtClean="0"/>
                  <a:t>보다 작다고 할 수 없다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 r="-1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13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22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p-</a:t>
            </a:r>
            <a:r>
              <a:rPr lang="ko-KR" altLang="en-US" dirty="0"/>
              <a:t>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 smtClean="0"/>
                  <a:t>검정에서 </a:t>
                </a:r>
                <a:r>
                  <a:rPr lang="en-US" altLang="ko-KR" dirty="0" smtClean="0"/>
                  <a:t>p-</a:t>
                </a:r>
                <a:r>
                  <a:rPr lang="ko-KR" altLang="en-US" dirty="0" smtClean="0"/>
                  <a:t>값</a:t>
                </a:r>
                <a:endParaRPr lang="en-US" altLang="ko-KR" dirty="0"/>
              </a:p>
              <a:p>
                <a:pPr lvl="1"/>
                <a:r>
                  <a:rPr lang="ko-KR" altLang="en-US" dirty="0" smtClean="0"/>
                  <a:t>가설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  </m:t>
                    </m:r>
                    <m:r>
                      <a:rPr lang="en-US" altLang="ko-KR" i="1">
                        <a:latin typeface="Cambria Math"/>
                      </a:rPr>
                      <m:t>𝑣𝑠</m:t>
                    </m:r>
                    <m:r>
                      <a:rPr lang="en-US" altLang="ko-KR" i="1">
                        <a:latin typeface="Cambria Math"/>
                      </a:rPr>
                      <m:t>  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검정통계량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주어진 </a:t>
                </a:r>
                <a:r>
                  <a:rPr lang="ko-KR" altLang="en-US" dirty="0" err="1" smtClean="0"/>
                  <a:t>관측값에</a:t>
                </a:r>
                <a:r>
                  <a:rPr lang="ko-KR" altLang="en-US" dirty="0" smtClean="0"/>
                  <a:t> 대한 검정통계량의 값이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ko-KR" altLang="en-US" b="0" i="1" smtClean="0">
                        <a:latin typeface="Cambria Math"/>
                      </a:rPr>
                      <m:t>값</m:t>
                    </m:r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𝑖𝑖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≥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𝑖𝑖𝑖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≥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단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−1)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14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71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p-</a:t>
            </a:r>
            <a:r>
              <a:rPr lang="ko-KR" altLang="en-US" dirty="0"/>
              <a:t>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에서 </a:t>
                </a:r>
                <a:r>
                  <a:rPr lang="en-US" altLang="ko-KR" dirty="0"/>
                  <a:t>p-</a:t>
                </a:r>
                <a:r>
                  <a:rPr lang="ko-KR" altLang="en-US" dirty="0" smtClean="0"/>
                  <a:t>값은</a:t>
                </a:r>
                <a:r>
                  <a:rPr lang="en-US" altLang="ko-KR" dirty="0" smtClean="0"/>
                  <a:t>?</a:t>
                </a:r>
              </a:p>
              <a:p>
                <a:pPr lvl="1"/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=10, </m:t>
                    </m:r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i="1">
                        <a:latin typeface="Cambria Math"/>
                      </a:rPr>
                      <m:t>=194.8, </m:t>
                    </m:r>
                    <m:r>
                      <a:rPr lang="en-US" altLang="ko-KR" i="1">
                        <a:latin typeface="Cambria Math"/>
                      </a:rPr>
                      <m:t>𝑠</m:t>
                    </m:r>
                    <m:r>
                      <a:rPr lang="en-US" altLang="ko-KR" i="1">
                        <a:latin typeface="Cambria Math"/>
                      </a:rPr>
                      <m:t>=13.14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가설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</a:rPr>
                      <m:t>=200   </m:t>
                    </m:r>
                    <m:r>
                      <a:rPr lang="en-US" altLang="ko-KR" i="1">
                        <a:latin typeface="Cambria Math"/>
                      </a:rPr>
                      <m:t>𝑣𝑠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</a:rPr>
                      <m:t>&lt;200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검정통계량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10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(194.8−200)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13.14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=−1.2514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0.25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=0.703,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0.1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=1.383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이므로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p-</a:t>
                </a:r>
                <a:r>
                  <a:rPr lang="ko-KR" altLang="en-US" dirty="0" smtClean="0"/>
                  <a:t>값은 </a:t>
                </a:r>
                <a:r>
                  <a:rPr lang="en-US" altLang="ko-KR" dirty="0" smtClean="0"/>
                  <a:t>0.1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0.25 </a:t>
                </a:r>
                <a:br>
                  <a:rPr lang="en-US" altLang="ko-KR" dirty="0" smtClean="0"/>
                </a:br>
                <a:r>
                  <a:rPr lang="ko-KR" altLang="en-US" dirty="0" smtClean="0"/>
                  <a:t>사이의 값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15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354" y="3886200"/>
            <a:ext cx="29813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106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신뢰구간과 양측검정의 관계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/>
                  <a:t> 신뢰구간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r>
                  <a:rPr lang="ko-KR" altLang="en-US" sz="2000" dirty="0" smtClean="0"/>
                  <a:t>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:</m:t>
                    </m:r>
                    <m:r>
                      <a:rPr lang="ko-KR" altLang="en-US" sz="2000" i="1">
                        <a:latin typeface="Cambria Math"/>
                      </a:rPr>
                      <m:t>𝜇</m:t>
                    </m:r>
                    <m:r>
                      <a:rPr lang="en-US" altLang="ko-KR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   </m:t>
                    </m:r>
                    <m:r>
                      <a:rPr lang="en-US" altLang="ko-KR" sz="2000" i="1">
                        <a:latin typeface="Cambria Math"/>
                      </a:rPr>
                      <m:t>𝑣𝑠</m:t>
                    </m:r>
                    <m:r>
                      <a:rPr lang="en-US" altLang="ko-KR" sz="2000" i="1">
                        <a:latin typeface="Cambria Math"/>
                      </a:rPr>
                      <m:t> </m:t>
                    </m:r>
                    <m:r>
                      <a:rPr lang="en-US" altLang="ko-KR" sz="200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:</m:t>
                    </m:r>
                    <m:r>
                      <a:rPr lang="ko-KR" altLang="en-US" sz="2000" i="1">
                        <a:latin typeface="Cambria Math"/>
                      </a:rPr>
                      <m:t>𝜇</m:t>
                    </m:r>
                    <m:r>
                      <a:rPr lang="en-US" altLang="ko-KR" sz="200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에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대한 유의수준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sz="2000" dirty="0" smtClean="0"/>
                  <a:t>에서 </a:t>
                </a:r>
                <a:r>
                  <a:rPr lang="ko-KR" altLang="en-US" sz="2000" dirty="0" err="1" smtClean="0"/>
                  <a:t>기각역</a:t>
                </a:r>
                <a:r>
                  <a:rPr lang="en-US" altLang="ko-KR" sz="2000" dirty="0" smtClean="0"/>
                  <a:t>:</a:t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𝑅</m:t>
                    </m:r>
                    <m:r>
                      <a:rPr lang="en-US" altLang="ko-KR" sz="2000" i="1">
                        <a:latin typeface="Cambria Math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sz="2000" i="1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altLang="ko-KR" sz="2000" i="1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ko-KR" altLang="en-US" sz="2000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:endParaRPr lang="ko-KR" altLang="en-US" sz="2000" dirty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r>
                  <a:rPr lang="ko-KR" altLang="en-US" sz="2000" dirty="0" smtClean="0"/>
                  <a:t>채택 영역</a:t>
                </a:r>
                <a:r>
                  <a:rPr lang="en-US" altLang="ko-KR" sz="2000" dirty="0" smtClean="0"/>
                  <a:t>: </a:t>
                </a:r>
                <a:r>
                  <a:rPr lang="ko-KR" altLang="en-US" sz="2000" dirty="0" err="1" smtClean="0"/>
                  <a:t>귀무가설</a:t>
                </a:r>
                <a:r>
                  <a:rPr lang="en-US" altLang="ko-KR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)</a:t>
                </a:r>
                <a:r>
                  <a:rPr lang="ko-KR" altLang="en-US" sz="2000" dirty="0" smtClean="0"/>
                  <a:t>를 기각하지 못하는 영역</a:t>
                </a:r>
                <a:r>
                  <a:rPr lang="en-US" altLang="ko-KR" sz="2000" dirty="0" smtClean="0"/>
                  <a:t>:</a:t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/>
                      </a:rPr>
                      <m:t>채택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영역</m:t>
                    </m:r>
                    <m:r>
                      <a:rPr lang="en-US" altLang="ko-KR" sz="2000" i="1">
                        <a:latin typeface="Cambria Math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sz="2000" i="1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altLang="ko-KR" sz="2000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ko-KR" altLang="en-US" sz="2000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ko-KR" altLang="en-US" sz="20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16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0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신뢰구간과 양측검정의 관계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주어진 </a:t>
                </a:r>
                <a:r>
                  <a:rPr lang="ko-KR" altLang="en-US" sz="1800" dirty="0" err="1"/>
                  <a:t>관측값에</a:t>
                </a:r>
                <a:r>
                  <a:rPr lang="ko-KR" altLang="en-US" sz="1800" dirty="0"/>
                  <a:t> 대하여 위의 채택 영역을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800" dirty="0"/>
                  <a:t>의 함수로 볼 </a:t>
                </a:r>
                <a:r>
                  <a:rPr lang="ko-KR" altLang="en-US" sz="1800" dirty="0" smtClean="0"/>
                  <a:t>때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en-US" altLang="ko-KR" sz="1800" dirty="0"/>
                  <a:t/>
                </a:r>
                <a:br>
                  <a:rPr lang="en-US" altLang="ko-KR" sz="1800" dirty="0"/>
                </a:b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/>
                      </a:rPr>
                      <m:t>채택</m:t>
                    </m:r>
                    <m:r>
                      <a:rPr lang="en-US" altLang="ko-KR" sz="1800" i="1">
                        <a:latin typeface="Cambria Math"/>
                      </a:rPr>
                      <m:t> </m:t>
                    </m:r>
                    <m:r>
                      <a:rPr lang="ko-KR" altLang="en-US" sz="1800" i="1">
                        <a:latin typeface="Cambria Math"/>
                      </a:rPr>
                      <m:t>영역</m:t>
                    </m:r>
                    <m:r>
                      <a:rPr lang="en-US" altLang="ko-KR" sz="1800" i="1">
                        <a:latin typeface="Cambria Math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sz="1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sz="1800" i="1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altLang="ko-KR" sz="1800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ko-KR" altLang="en-US" sz="1800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ko-KR" sz="1800" dirty="0"/>
                  <a:t/>
                </a:r>
                <a:br>
                  <a:rPr lang="en-US" altLang="ko-KR" sz="1800" dirty="0"/>
                </a:b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altLang="ko-KR" sz="1800" i="1">
                            <a:latin typeface="Cambria Math"/>
                          </a:rPr>
                        </m:ctrlPr>
                      </m:groupChrPr>
                      <m:e/>
                    </m:groupChr>
                    <m:r>
                      <a:rPr lang="en-US" altLang="ko-KR" sz="1800" i="1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altLang="ko-KR" sz="1800" i="1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1800" i="1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18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bar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ko-KR" sz="1800" i="1">
                                <a:latin typeface="Cambria Math"/>
                              </a:rPr>
                              <m:t>𝑆</m:t>
                            </m:r>
                          </m:den>
                        </m:f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800" i="1">
                                    <a:latin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sz="18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ko-KR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800" i="1" dirty="0" smtClean="0">
                    <a:latin typeface="Cambria Math"/>
                  </a:rPr>
                  <a:t/>
                </a:r>
                <a:br>
                  <a:rPr lang="en-US" altLang="ko-KR" sz="180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altLang="ko-KR" sz="1800" i="1">
                            <a:latin typeface="Cambria Math"/>
                          </a:rPr>
                        </m:ctrlPr>
                      </m:groupChrPr>
                      <m:e/>
                    </m:groupChr>
                    <m:d>
                      <m:dPr>
                        <m:begChr m:val="{"/>
                        <m:endChr m:val="}"/>
                        <m:ctrlPr>
                          <a:rPr lang="en-US" altLang="ko-KR" sz="18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  </m:t>
                        </m:r>
                        <m:bar>
                          <m:barPr>
                            <m:pos m:val="top"/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8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18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80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80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bar>
                          <m:barPr>
                            <m:pos m:val="top"/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8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</m:e>
                    </m:d>
                  </m:oMath>
                </a14:m>
                <a:endParaRPr lang="en-US" altLang="ko-KR" sz="1800" dirty="0" smtClean="0"/>
              </a:p>
              <a:p>
                <a:endParaRPr lang="en-US" altLang="ko-KR" sz="1800" dirty="0"/>
              </a:p>
              <a:p>
                <a:r>
                  <a:rPr lang="ko-KR" altLang="en-US" sz="1800" dirty="0" smtClean="0"/>
                  <a:t>신뢰구간과 양측검정의 관계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smtClean="0"/>
                  <a:t>신뢰구간이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𝐿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𝑈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  </m:t>
                    </m:r>
                    <m:r>
                      <a:rPr lang="en-US" altLang="ko-KR" i="1">
                        <a:latin typeface="Cambria Math"/>
                      </a:rPr>
                      <m:t>𝑣𝑠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 대한 유의수준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dirty="0" smtClean="0"/>
                  <a:t>에서 검정 결과는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, 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𝑈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groupChr>
                                <m:groupChrPr>
                                  <m:chr m:val="⇔"/>
                                  <m:vertJc m:val="bot"/>
                                  <m:ctrl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groupChrPr>
                                <m:e/>
                              </m:groupCh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ko-KR" altLang="en-US" i="1" dirty="0">
                                  <a:latin typeface="Cambria Math"/>
                                </a:rPr>
                                <m:t>를</m:t>
                              </m:r>
                              <m:r>
                                <a:rPr lang="en-US" altLang="ko-KR" i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 dirty="0">
                                  <a:latin typeface="Cambria Math"/>
                                </a:rPr>
                                <m:t>기각</m:t>
                              </m:r>
                              <m:r>
                                <a:rPr lang="ko-KR" altLang="en-US" b="0" i="1" dirty="0" smtClean="0">
                                  <a:latin typeface="Cambria Math"/>
                                </a:rPr>
                                <m:t>하지</m:t>
                              </m:r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b="0" i="1" dirty="0" smtClean="0">
                                  <a:latin typeface="Cambria Math"/>
                                </a:rPr>
                                <m:t>못함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  <m:t>∉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, 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𝑈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groupChr>
                                <m:groupChrPr>
                                  <m:chr m:val="⇔"/>
                                  <m:vertJc m:val="bot"/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groupChrPr>
                                <m:e/>
                              </m:groupCh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ko-KR" altLang="en-US" b="0" i="1" dirty="0" smtClean="0">
                                  <a:latin typeface="Cambria Math"/>
                                </a:rPr>
                                <m:t>를</m:t>
                              </m:r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b="0" i="1" dirty="0" smtClean="0">
                                  <a:latin typeface="Cambria Math"/>
                                </a:rPr>
                                <m:t>기각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17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05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신뢰구간과 양측검정의 관계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5) </a:t>
                </a:r>
                <a:r>
                  <a:rPr lang="ko-KR" altLang="en-US" dirty="0" smtClean="0"/>
                  <a:t>정규모집단에서 관측한 자료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모평균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에 대한 </a:t>
                </a:r>
                <a:r>
                  <a:rPr lang="en-US" altLang="ko-KR" dirty="0" smtClean="0"/>
                  <a:t>95% </a:t>
                </a:r>
                <a:r>
                  <a:rPr lang="ko-KR" altLang="en-US" dirty="0" smtClean="0"/>
                  <a:t>신뢰구간과 유의수준 </a:t>
                </a:r>
                <a:r>
                  <a:rPr lang="en-US" altLang="ko-KR" dirty="0" smtClean="0"/>
                  <a:t>5%</a:t>
                </a:r>
                <a:r>
                  <a:rPr lang="ko-KR" altLang="en-US" dirty="0" smtClean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8.5</m:t>
                    </m:r>
                    <m:r>
                      <a:rPr lang="en-US" altLang="ko-KR" i="1">
                        <a:latin typeface="Cambria Math"/>
                      </a:rPr>
                      <m:t>   </m:t>
                    </m:r>
                    <m:r>
                      <a:rPr lang="en-US" altLang="ko-KR" i="1">
                        <a:latin typeface="Cambria Math"/>
                      </a:rPr>
                      <m:t>𝑣𝑠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8.5</m:t>
                    </m:r>
                  </m:oMath>
                </a14:m>
                <a:r>
                  <a:rPr lang="ko-KR" altLang="en-US" dirty="0" smtClean="0"/>
                  <a:t>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검정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=9, </m:t>
                    </m:r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ba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8.3</m:t>
                    </m:r>
                    <m:r>
                      <a:rPr lang="en-US" altLang="ko-KR" i="1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𝑠</m:t>
                    </m:r>
                    <m:r>
                      <a:rPr lang="en-US" altLang="ko-KR" i="1">
                        <a:latin typeface="Cambria Math"/>
                      </a:rPr>
                      <m:t>=1.2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에 대한 </a:t>
                </a:r>
                <a:r>
                  <a:rPr lang="en-US" altLang="ko-KR" dirty="0"/>
                  <a:t>95% </a:t>
                </a:r>
                <a:r>
                  <a:rPr lang="ko-KR" altLang="en-US" dirty="0" smtClean="0"/>
                  <a:t>신뢰구간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0.0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e>
                    </m:d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8.3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2.306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1.2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e>
                        </m:rad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8.3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0.92</m:t>
                    </m:r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→(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7.38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9.22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err="1" smtClean="0"/>
                  <a:t>귀무가설</a:t>
                </a:r>
                <a:r>
                  <a:rPr lang="ko-KR" altLang="en-US" dirty="0" smtClean="0"/>
                  <a:t> 하에서 모평균 </a:t>
                </a:r>
                <a:r>
                  <a:rPr lang="en-US" altLang="ko-KR" dirty="0" smtClean="0"/>
                  <a:t>8.5</a:t>
                </a:r>
                <a:r>
                  <a:rPr lang="ko-KR" altLang="en-US" dirty="0" smtClean="0"/>
                  <a:t>가 위의 </a:t>
                </a:r>
                <a:r>
                  <a:rPr lang="en-US" altLang="ko-KR" dirty="0" smtClean="0"/>
                  <a:t>95% </a:t>
                </a:r>
                <a:r>
                  <a:rPr lang="ko-KR" altLang="en-US" dirty="0" smtClean="0"/>
                  <a:t>신뢰구간에 포함되지 않으므로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유의수준 </a:t>
                </a:r>
                <a:r>
                  <a:rPr lang="en-US" altLang="ko-KR" dirty="0" smtClean="0"/>
                  <a:t>0.05</a:t>
                </a:r>
                <a:r>
                  <a:rPr lang="ko-KR" altLang="en-US" dirty="0" smtClean="0"/>
                  <a:t>에서 </a:t>
                </a:r>
                <a:r>
                  <a:rPr lang="ko-KR" altLang="en-US" dirty="0" err="1" smtClean="0"/>
                  <a:t>귀무가설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>
                        <a:latin typeface="Cambria Math"/>
                      </a:rPr>
                      <m:t>=8.5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를 기각하지 못함</a:t>
                </a:r>
                <a:r>
                  <a:rPr lang="en-US" altLang="ko-KR" dirty="0" smtClean="0"/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18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161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모표준편차에</a:t>
            </a:r>
            <a:r>
              <a:rPr lang="ko-KR" altLang="en-US" dirty="0" smtClean="0"/>
              <a:t> 대한 추론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점추정</a:t>
                </a:r>
                <a:endParaRPr lang="en-US" altLang="ko-KR" dirty="0"/>
              </a:p>
              <a:p>
                <a:pPr lvl="1"/>
                <a:r>
                  <a:rPr lang="ko-KR" altLang="en-US" dirty="0" err="1" smtClean="0"/>
                  <a:t>추정량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추정량의</a:t>
                </a:r>
                <a:r>
                  <a:rPr lang="ko-KR" altLang="en-US" dirty="0" smtClean="0"/>
                  <a:t> 표준오차는</a:t>
                </a:r>
                <a:r>
                  <a:rPr lang="en-US" altLang="ko-KR" dirty="0" smtClean="0"/>
                  <a:t>? </a:t>
                </a:r>
                <a:r>
                  <a:rPr lang="ko-KR" altLang="en-US" dirty="0" err="1" smtClean="0"/>
                  <a:t>추정량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의 확률분포를 알 수 있으면 이로부터 표준오차를 구할 수 있다</a:t>
                </a:r>
                <a:r>
                  <a:rPr lang="en-US" altLang="ko-KR" dirty="0" smtClean="0"/>
                  <a:t>.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19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5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정규모집단에서의 </a:t>
            </a:r>
            <a:r>
              <a:rPr lang="ko-KR" altLang="en-US" dirty="0" err="1" smtClean="0"/>
              <a:t>ㅊ론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모집단이 정규분포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 smtClean="0"/>
                  <a:t>를 따르고 표본의 크기가 작을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모평균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ko-KR" alt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 smtClean="0"/>
                  <a:t>와 </a:t>
                </a:r>
                <a:r>
                  <a:rPr lang="ko-KR" altLang="en-US" dirty="0" err="1" smtClean="0"/>
                  <a:t>모표준편차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ko-KR" altLang="en-US" dirty="0" smtClean="0"/>
                  <a:t>에 대한 추정과 가설검정</a:t>
                </a:r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 r="-15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93774" y="2632644"/>
            <a:ext cx="7086600" cy="3024187"/>
            <a:chOff x="1008063" y="1125538"/>
            <a:chExt cx="7086600" cy="3024187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6189663" y="2187575"/>
              <a:ext cx="1600200" cy="1524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7200" tIns="46800" rIns="72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008063" y="1730375"/>
              <a:ext cx="2819400" cy="241935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7200" tIns="46800" rIns="72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1389063" y="1273175"/>
              <a:ext cx="2209800" cy="340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46800" rIns="72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6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모집단</a:t>
              </a:r>
              <a:r>
                <a:rPr lang="en-US" altLang="ko-KR" sz="16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(Population)</a:t>
              </a:r>
            </a:p>
          </p:txBody>
        </p:sp>
        <p:sp>
          <p:nvSpPr>
            <p:cNvPr id="59" name="Text Box 58"/>
            <p:cNvSpPr txBox="1">
              <a:spLocks noChangeArrowheads="1"/>
            </p:cNvSpPr>
            <p:nvPr/>
          </p:nvSpPr>
          <p:spPr bwMode="auto">
            <a:xfrm>
              <a:off x="5884863" y="1730375"/>
              <a:ext cx="2209800" cy="340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" tIns="46800" rIns="72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sz="16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표본</a:t>
              </a:r>
              <a:r>
                <a:rPr lang="en-US" altLang="ko-KR" sz="16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(Sample)</a:t>
              </a:r>
            </a:p>
          </p:txBody>
        </p:sp>
        <p:cxnSp>
          <p:nvCxnSpPr>
            <p:cNvPr id="60" name="AutoShape 59"/>
            <p:cNvCxnSpPr>
              <a:cxnSpLocks noChangeShapeType="1"/>
              <a:stCxn id="6" idx="1"/>
              <a:endCxn id="7" idx="7"/>
            </p:cNvCxnSpPr>
            <p:nvPr/>
          </p:nvCxnSpPr>
          <p:spPr bwMode="auto">
            <a:xfrm rot="5400000" flipH="1">
              <a:off x="4756150" y="742951"/>
              <a:ext cx="327025" cy="3009900"/>
            </a:xfrm>
            <a:prstGeom prst="curvedConnector3">
              <a:avLst>
                <a:gd name="adj1" fmla="val 278157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Text Box 60"/>
            <p:cNvSpPr txBox="1">
              <a:spLocks noChangeArrowheads="1"/>
            </p:cNvSpPr>
            <p:nvPr/>
          </p:nvSpPr>
          <p:spPr bwMode="auto">
            <a:xfrm>
              <a:off x="4572000" y="1125538"/>
              <a:ext cx="682626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800" dirty="0" smtClean="0">
                  <a:solidFill>
                    <a:srgbClr val="FF0000"/>
                  </a:solidFill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추론</a:t>
              </a:r>
              <a:endParaRPr lang="ko-KR" altLang="en-US" sz="1800" dirty="0">
                <a:solidFill>
                  <a:srgbClr val="FF0000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sp>
          <p:nvSpPr>
            <p:cNvPr id="62" name="Line 68"/>
            <p:cNvSpPr>
              <a:spLocks noChangeShapeType="1"/>
            </p:cNvSpPr>
            <p:nvPr/>
          </p:nvSpPr>
          <p:spPr bwMode="auto">
            <a:xfrm>
              <a:off x="4114800" y="2971800"/>
              <a:ext cx="1752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631155" y="4172135"/>
                <a:ext cx="15446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sz="2000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ko-KR" altLang="en-US" sz="20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155" y="4172135"/>
                <a:ext cx="1544638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314711" y="4283921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711" y="4283921"/>
                <a:ext cx="1447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9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카이제곱분포</a:t>
            </a:r>
            <a:r>
              <a:rPr lang="en-US" altLang="ko-KR" dirty="0" smtClean="0"/>
              <a:t>(chi-square distribution)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r>
                  <a:rPr lang="en-US" altLang="ko-KR" dirty="0" smtClean="0"/>
                  <a:t>[</a:t>
                </a:r>
                <a:r>
                  <a:rPr lang="ko-KR" altLang="en-US" dirty="0"/>
                  <a:t>정리</a:t>
                </a:r>
                <a:r>
                  <a:rPr lang="en-US" altLang="ko-KR" dirty="0"/>
                  <a:t>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이 정규 모집단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/>
                  <a:t>에서 </a:t>
                </a:r>
                <a:r>
                  <a:rPr lang="ko-KR" altLang="en-US" dirty="0" err="1"/>
                  <a:t>임의추출한</a:t>
                </a:r>
                <a:r>
                  <a:rPr lang="ko-KR" altLang="en-US" dirty="0"/>
                  <a:t> 표본일 </a:t>
                </a:r>
                <a:r>
                  <a:rPr lang="ko-KR" altLang="en-US" dirty="0" smtClean="0"/>
                  <a:t>때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−1)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~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m:rPr>
                        <m:nor/>
                      </m:rPr>
                      <a:rPr lang="en-US" altLang="ko-KR" b="0" i="0" smtClean="0">
                        <a:latin typeface="Cambria Math"/>
                        <a:ea typeface="Cambria Math"/>
                      </a:rPr>
                      <m:t>   : </m:t>
                    </m:r>
                    <m:r>
                      <m:rPr>
                        <m:nor/>
                      </m:rPr>
                      <a:rPr lang="ko-KR" altLang="en-US" dirty="0"/>
                      <m:t>자유도가 </m:t>
                    </m:r>
                    <m:d>
                      <m:dPr>
                        <m:ctrlPr>
                          <a:rPr lang="en-US" altLang="ko-K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m:rPr>
                        <m:nor/>
                      </m:rPr>
                      <a:rPr lang="ko-KR" altLang="en-US" dirty="0"/>
                      <m:t>인 </m:t>
                    </m:r>
                    <m:r>
                      <a:rPr lang="ko-KR" altLang="en-US" b="0" i="1" dirty="0" smtClean="0">
                        <a:latin typeface="Cambria Math"/>
                      </a:rPr>
                      <m:t>카이제곱</m:t>
                    </m:r>
                    <m:r>
                      <m:rPr>
                        <m:nor/>
                      </m:rPr>
                      <a:rPr lang="ko-KR" altLang="en-US" dirty="0"/>
                      <m:t>분포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endParaRPr lang="en-US" altLang="ko-KR" dirty="0" smtClean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r>
                  <a:rPr lang="ko-KR" altLang="en-US" dirty="0" err="1" smtClean="0"/>
                  <a:t>카이제곱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분포는 양수 값만을 가지며 오른쪽으로 긴 꼬리를 갖는 비대칭적 확률분포이다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자유도가 클수록 큰 값을 가지며 넓게 분포한다</a:t>
                </a:r>
                <a:r>
                  <a:rPr lang="en-US" altLang="ko-KR" dirty="0" smtClean="0"/>
                  <a:t>.</a:t>
                </a:r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endParaRPr lang="en-US" altLang="ko-KR" dirty="0"/>
              </a:p>
              <a:p>
                <a:pPr marL="342900" lvl="1">
                  <a:buClr>
                    <a:schemeClr val="tx1"/>
                  </a:buClr>
                  <a:buSzTx/>
                  <a:buFont typeface="Wingdings" pitchFamily="2" charset="2"/>
                  <a:buChar char="§"/>
                </a:pPr>
                <a:r>
                  <a:rPr lang="ko-KR" altLang="en-US" dirty="0" smtClean="0"/>
                  <a:t>자유도가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ko-KR" altLang="en-US" dirty="0" smtClean="0"/>
                  <a:t>인 </a:t>
                </a:r>
                <a:r>
                  <a:rPr lang="ko-KR" altLang="en-US" dirty="0" err="1" smtClean="0"/>
                  <a:t>카이제곱분포의</a:t>
                </a:r>
                <a:r>
                  <a:rPr lang="ko-KR" altLang="en-US" dirty="0" smtClean="0"/>
                  <a:t> 평균과 분산은 각각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ko-KR" altLang="en-US" dirty="0" smtClean="0"/>
                  <a:t>과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9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20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819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카이제곱분포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자유도가</a:t>
            </a:r>
            <a:r>
              <a:rPr lang="en-US" altLang="ko-KR" dirty="0"/>
              <a:t> 2, </a:t>
            </a:r>
            <a:r>
              <a:rPr lang="en-US" altLang="ko-KR" dirty="0" smtClean="0"/>
              <a:t>10, 17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카이제곱분포의</a:t>
            </a:r>
            <a:r>
              <a:rPr lang="ko-KR" altLang="en-US" dirty="0" smtClean="0"/>
              <a:t> </a:t>
            </a:r>
            <a:r>
              <a:rPr lang="ko-KR" altLang="en-US" dirty="0"/>
              <a:t>확률분포 곡선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21</a:t>
            </a:fld>
            <a:endParaRPr lang="en-US" altLang="ko-KR" b="0" dirty="0">
              <a:latin typeface="Times New Roman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894943"/>
              </p:ext>
            </p:extLst>
          </p:nvPr>
        </p:nvGraphicFramePr>
        <p:xfrm>
          <a:off x="1143000" y="2286000"/>
          <a:ext cx="6177117" cy="2946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비트맵 이미지" r:id="rId3" imgW="4657143" imgH="2742857" progId="PBrush">
                  <p:embed/>
                </p:oleObj>
              </mc:Choice>
              <mc:Fallback>
                <p:oleObj name="비트맵 이미지" r:id="rId3" imgW="4657143" imgH="2742857" progId="PBrush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6177117" cy="2946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616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카이제곱분포의</a:t>
            </a:r>
            <a:r>
              <a:rPr lang="ko-KR" altLang="en-US" dirty="0" smtClean="0"/>
              <a:t> 백분위 </a:t>
            </a:r>
            <a:r>
              <a:rPr lang="ko-KR" altLang="en-US" dirty="0"/>
              <a:t>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𝑟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자유도가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𝑟</m:t>
                    </m:r>
                  </m:oMath>
                </a14:m>
                <a:r>
                  <a:rPr lang="ko-KR" altLang="en-US" dirty="0"/>
                  <a:t>인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/>
                  <a:t>분포에서 상위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dirty="0"/>
                  <a:t>의 확률을 주는 </a:t>
                </a:r>
                <a:r>
                  <a:rPr lang="ko-KR" altLang="en-US" dirty="0" smtClean="0"/>
                  <a:t>값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~</m:t>
                        </m:r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/>
                                    <a:ea typeface="Cambria Math"/>
                                  </a:rPr>
                                  <m:t>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ko-KR" altLang="en-US" i="1">
                                <a:latin typeface="Cambria Math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ko-KR" altLang="en-US" b="0" i="1" smtClean="0">
                        <a:latin typeface="Cambria Math"/>
                      </a:rPr>
                      <m:t>𝛼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22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33600" y="2971800"/>
            <a:ext cx="2286000" cy="1851819"/>
            <a:chOff x="6486525" y="1836738"/>
            <a:chExt cx="2130425" cy="1697037"/>
          </a:xfrm>
        </p:grpSpPr>
        <p:graphicFrame>
          <p:nvGraphicFramePr>
            <p:cNvPr id="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9024609"/>
                </p:ext>
              </p:extLst>
            </p:nvPr>
          </p:nvGraphicFramePr>
          <p:xfrm>
            <a:off x="6486525" y="1836738"/>
            <a:ext cx="2130425" cy="1423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5" name="비트맵 이미지" r:id="rId4" imgW="3839111" imgH="2715004" progId="Paint.Picture">
                    <p:embed/>
                  </p:oleObj>
                </mc:Choice>
                <mc:Fallback>
                  <p:oleObj name="비트맵 이미지" r:id="rId4" imgW="3839111" imgH="2715004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6525" y="1836738"/>
                          <a:ext cx="2130425" cy="1423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7123130"/>
                </p:ext>
              </p:extLst>
            </p:nvPr>
          </p:nvGraphicFramePr>
          <p:xfrm>
            <a:off x="7978775" y="2798763"/>
            <a:ext cx="228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6" name="Equation" r:id="rId6" imgW="114120" imgH="114120" progId="Equation.DSMT4">
                    <p:embed/>
                  </p:oleObj>
                </mc:Choice>
                <mc:Fallback>
                  <p:oleObj name="Equation" r:id="rId6" imgW="114120" imgH="114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8775" y="2798763"/>
                          <a:ext cx="2286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4394357"/>
                </p:ext>
              </p:extLst>
            </p:nvPr>
          </p:nvGraphicFramePr>
          <p:xfrm>
            <a:off x="6532563" y="2722563"/>
            <a:ext cx="220662" cy="220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7" name="Equation" r:id="rId8" imgW="114120" imgH="114120" progId="Equation.DSMT4">
                    <p:embed/>
                  </p:oleObj>
                </mc:Choice>
                <mc:Fallback>
                  <p:oleObj name="Equation" r:id="rId8" imgW="114120" imgH="114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2563" y="2722563"/>
                          <a:ext cx="220662" cy="220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23"/>
            <p:cNvSpPr>
              <a:spLocks noChangeShapeType="1"/>
            </p:cNvSpPr>
            <p:nvPr/>
          </p:nvSpPr>
          <p:spPr bwMode="auto">
            <a:xfrm>
              <a:off x="6715125" y="2890838"/>
              <a:ext cx="74613" cy="146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 flipV="1">
              <a:off x="7829550" y="2973388"/>
              <a:ext cx="152400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11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0547022"/>
                </p:ext>
              </p:extLst>
            </p:nvPr>
          </p:nvGraphicFramePr>
          <p:xfrm>
            <a:off x="6597650" y="3230563"/>
            <a:ext cx="685800" cy="30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8" name="Equation" r:id="rId9" imgW="545760" imgH="241200" progId="Equation.DSMT4">
                    <p:embed/>
                  </p:oleObj>
                </mc:Choice>
                <mc:Fallback>
                  <p:oleObj name="Equation" r:id="rId9" imgW="5457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7650" y="3230563"/>
                          <a:ext cx="685800" cy="303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1067515"/>
                </p:ext>
              </p:extLst>
            </p:nvPr>
          </p:nvGraphicFramePr>
          <p:xfrm>
            <a:off x="7532688" y="3233738"/>
            <a:ext cx="5461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9" name="Equation" r:id="rId11" imgW="457200" imgH="241200" progId="Equation.DSMT4">
                    <p:embed/>
                  </p:oleObj>
                </mc:Choice>
                <mc:Fallback>
                  <p:oleObj name="Equation" r:id="rId11" imgW="4572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2688" y="3233738"/>
                          <a:ext cx="546100" cy="288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8234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카이제곱분포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부록의 </a:t>
                </a:r>
                <a:r>
                  <a:rPr lang="ko-KR" altLang="en-US" dirty="0" smtClean="0"/>
                  <a:t>표</a:t>
                </a:r>
                <a:r>
                  <a:rPr lang="en-US" altLang="ko-KR" dirty="0" smtClean="0"/>
                  <a:t>5: </a:t>
                </a:r>
                <a:r>
                  <a:rPr lang="ko-KR" altLang="en-US" dirty="0" err="1" smtClean="0"/>
                  <a:t>카이제곱분포의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상위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dirty="0"/>
                  <a:t>의 확률을 주는 값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23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348532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4193175"/>
                <a:ext cx="2486297" cy="77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/>
                                <a:ea typeface="Cambria Math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0.05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17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=27.59</m:t>
                    </m:r>
                  </m:oMath>
                </a14:m>
                <a:r>
                  <a:rPr lang="en-US" altLang="ko-KR" sz="20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/>
                                <a:ea typeface="Cambria Math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0.05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17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=8.67</m:t>
                    </m:r>
                  </m:oMath>
                </a14:m>
                <a:r>
                  <a:rPr lang="en-US" altLang="ko-KR" sz="2000" b="0" dirty="0" smtClean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193175"/>
                <a:ext cx="2486297" cy="774315"/>
              </a:xfrm>
              <a:prstGeom prst="rect">
                <a:avLst/>
              </a:prstGeom>
              <a:blipFill rotWithShape="1">
                <a:blip r:embed="rId4"/>
                <a:stretch>
                  <a:fillRect b="-15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5105400"/>
                <a:ext cx="45480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~</m:t>
                        </m:r>
                        <m:r>
                          <a:rPr lang="ko-KR" altLang="en-US" sz="2000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17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sz="2000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일 때</a:t>
                </a:r>
                <a:r>
                  <a:rPr lang="en-US" altLang="ko-KR" sz="2000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함초롬돋움" pitchFamily="18" charset="-127"/>
                        <a:cs typeface="함초롬돋움" pitchFamily="18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  <a:ea typeface="함초롬돋움" pitchFamily="18" charset="-127"/>
                            <a:cs typeface="함초롬돋움" pitchFamily="18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함초롬돋움" pitchFamily="18" charset="-127"/>
                            <a:cs typeface="함초롬돋움" pitchFamily="18" charset="-127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  <a:cs typeface="함초롬돋움" pitchFamily="18" charset="-127"/>
                          </a:rPr>
                          <m:t>≥27.59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  <a:ea typeface="Cambria Math"/>
                        <a:cs typeface="함초롬돋움" pitchFamily="18" charset="-127"/>
                      </a:rPr>
                      <m:t>=0.05</m:t>
                    </m:r>
                  </m:oMath>
                </a14:m>
                <a:endParaRPr lang="en-US" altLang="ko-KR" sz="20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~</m:t>
                        </m:r>
                        <m:r>
                          <a:rPr lang="ko-KR" altLang="en-US" sz="2000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17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sz="2000" dirty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일 때</a:t>
                </a:r>
                <a:r>
                  <a:rPr lang="en-US" altLang="ko-KR" sz="2000" dirty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  <a:ea typeface="함초롬돋움" pitchFamily="18" charset="-127"/>
                        <a:cs typeface="함초롬돋움" pitchFamily="18" charset="-127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  <a:ea typeface="함초롬돋움" pitchFamily="18" charset="-127"/>
                            <a:cs typeface="함초롬돋움" pitchFamily="18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/>
                            <a:ea typeface="함초롬돋움" pitchFamily="18" charset="-127"/>
                            <a:cs typeface="함초롬돋움" pitchFamily="18" charset="-127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/>
                            <a:ea typeface="Cambria Math"/>
                            <a:cs typeface="함초롬돋움" pitchFamily="18" charset="-127"/>
                          </a:rPr>
                          <m:t>≥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  <a:cs typeface="함초롬돋움" pitchFamily="18" charset="-127"/>
                          </a:rPr>
                          <m:t>8.67</m:t>
                        </m:r>
                      </m:e>
                    </m:d>
                    <m:r>
                      <a:rPr lang="en-US" altLang="ko-KR" sz="2000" i="1">
                        <a:latin typeface="Cambria Math"/>
                        <a:ea typeface="Cambria Math"/>
                        <a:cs typeface="함초롬돋움" pitchFamily="18" charset="-127"/>
                      </a:rPr>
                      <m:t>=0.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  <a:cs typeface="함초롬돋움" pitchFamily="18" charset="-127"/>
                      </a:rPr>
                      <m:t>95</m:t>
                    </m:r>
                  </m:oMath>
                </a14:m>
                <a:endParaRPr lang="en-US" altLang="ko-KR" sz="20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105400"/>
                <a:ext cx="4548051" cy="707886"/>
              </a:xfrm>
              <a:prstGeom prst="rect">
                <a:avLst/>
              </a:prstGeom>
              <a:blipFill rotWithShape="1">
                <a:blip r:embed="rId5"/>
                <a:stretch>
                  <a:fillRect t="-4310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096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err="1" smtClean="0"/>
                  <a:t>모분산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ko-KR" altLang="en-US" dirty="0" smtClean="0"/>
                  <a:t>의 신뢰구간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−1)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 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/>
                                    <a:ea typeface="Cambria Math"/>
                                  </a:rPr>
                                  <m:t>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ko-KR" altLang="en-US" i="1">
                                <a:latin typeface="Cambria Math"/>
                              </a:rPr>
                              <m:t>𝛼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/2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−1)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i="1" smtClean="0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/>
                                    <a:ea typeface="Cambria Math"/>
                                  </a:rPr>
                                  <m:t>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ko-KR" altLang="en-US" i="1">
                                <a:latin typeface="Cambria Math"/>
                              </a:rPr>
                              <m:t>𝛼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/2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=1−</m:t>
                    </m:r>
                    <m:r>
                      <a:rPr lang="ko-KR" alt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−1)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1">
                                        <a:latin typeface="Cambria Math"/>
                                        <a:ea typeface="Cambria Math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ko-KR" altLang="en-US" i="1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/2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−1)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1">
                                        <a:latin typeface="Cambria Math"/>
                                        <a:ea typeface="Cambria Math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r>
                                  <a:rPr lang="ko-KR" altLang="en-US" i="1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/2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=1−</m:t>
                    </m:r>
                    <m:r>
                      <a:rPr lang="ko-KR" altLang="en-US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/>
                  <a:t> 신뢰구간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−1)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1">
                                        <a:latin typeface="Cambria Math"/>
                                        <a:ea typeface="Cambria Math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ko-KR" altLang="en-US" i="1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/2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,  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−1)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1">
                                        <a:latin typeface="Cambria Math"/>
                                        <a:ea typeface="Cambria Math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r>
                                  <a:rPr lang="ko-KR" altLang="en-US" i="1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/2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24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24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err="1" smtClean="0"/>
                  <a:t>모표준편차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𝝈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ko-KR" altLang="en-US" dirty="0"/>
                  <a:t>신뢰구간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−1)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1">
                                        <a:latin typeface="Cambria Math"/>
                                        <a:ea typeface="Cambria Math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ko-KR" altLang="en-US" i="1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/2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−1)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1">
                                        <a:latin typeface="Cambria Math"/>
                                        <a:ea typeface="Cambria Math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r>
                                  <a:rPr lang="ko-KR" altLang="en-US" i="1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/2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=1−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−1)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latin typeface="Cambria Math"/>
                                            <a:ea typeface="Cambria Math"/>
                                          </a:rPr>
                                          <m:t>𝜒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/2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den>
                            </m:f>
                          </m:e>
                        </m:rad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 ≤</m:t>
                        </m:r>
                        <m:r>
                          <a:rPr lang="ko-KR" alt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 ≤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−1)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latin typeface="Cambria Math"/>
                                            <a:ea typeface="Cambria Math"/>
                                          </a:rPr>
                                          <m:t>𝜒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r>
                                      <a:rPr lang="ko-KR" altLang="en-US" i="1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/2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den>
                            </m:f>
                          </m:e>
                        </m:rad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=1−</m:t>
                    </m:r>
                    <m:r>
                      <a:rPr lang="ko-KR" altLang="en-US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/>
                  <a:t> 신뢰구간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−1) 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latin typeface="Cambria Math"/>
                                            <a:ea typeface="Cambria Math"/>
                                          </a:rPr>
                                          <m:t>𝜒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/2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den>
                            </m:f>
                          </m:e>
                        </m:rad>
                        <m:r>
                          <a:rPr lang="en-US" altLang="ko-KR" b="0" i="1" smtClean="0">
                            <a:latin typeface="Cambria Math"/>
                          </a:rPr>
                          <m:t> , 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−1) 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latin typeface="Cambria Math"/>
                                            <a:ea typeface="Cambria Math"/>
                                          </a:rPr>
                                          <m:t>𝜒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r>
                                      <a:rPr lang="ko-KR" altLang="en-US" i="1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/2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:endParaRPr lang="en-US" altLang="ko-KR" dirty="0" smtClean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25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011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신뢰구</a:t>
            </a:r>
            <a:r>
              <a:rPr lang="ko-KR" altLang="en-US" dirty="0"/>
              <a:t>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 </a:t>
                </a:r>
                <a:r>
                  <a:rPr lang="en-US" altLang="ko-KR" dirty="0" smtClean="0"/>
                  <a:t>7) </a:t>
                </a:r>
                <a:r>
                  <a:rPr lang="ko-KR" altLang="en-US" dirty="0" smtClean="0"/>
                  <a:t>볼트 지름의 표준편차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에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대한 </a:t>
                </a:r>
                <a:r>
                  <a:rPr lang="en-US" altLang="ko-KR" dirty="0" smtClean="0"/>
                  <a:t>90% </a:t>
                </a:r>
                <a:r>
                  <a:rPr lang="ko-KR" altLang="en-US" dirty="0" smtClean="0"/>
                  <a:t>신뢰구간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가정</a:t>
                </a:r>
                <a:r>
                  <a:rPr lang="en-US" altLang="ko-KR" dirty="0" smtClean="0"/>
                  <a:t>: </a:t>
                </a:r>
                <a:r>
                  <a:rPr lang="ko-KR" altLang="en-US" dirty="0"/>
                  <a:t>볼트 </a:t>
                </a:r>
                <a:r>
                  <a:rPr lang="ko-KR" altLang="en-US" dirty="0" smtClean="0"/>
                  <a:t>지름은 정규분포를 따른다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자료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=10,  </m:t>
                    </m:r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</a:rPr>
                      <m:t>=0.4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0.05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=16.92,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0.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9</m:t>
                        </m:r>
                        <m:r>
                          <a:rPr lang="en-US" altLang="ko-KR" i="1">
                            <a:latin typeface="Cambria Math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9.33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90</m:t>
                    </m:r>
                    <m:r>
                      <a:rPr lang="en-US" altLang="ko-KR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/>
                  <a:t> 신뢰구간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1">
                                        <a:latin typeface="Cambria Math"/>
                                        <a:ea typeface="Cambria Math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0.05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d>
                          </m:den>
                        </m:f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1">
                                        <a:latin typeface="Cambria Math"/>
                                        <a:ea typeface="Cambria Math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0.95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9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0.4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16.92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9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0.4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9.33</m:t>
                            </m:r>
                          </m:den>
                        </m:f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0" smtClean="0">
                            <a:latin typeface="Cambria Math"/>
                          </a:rPr>
                          <m:t>0.085, 0.432</m:t>
                        </m:r>
                      </m:e>
                    </m:d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ko-KR" altLang="en-US" dirty="0"/>
                  <a:t>에 </a:t>
                </a:r>
                <a:r>
                  <a:rPr lang="ko-KR" altLang="en-US" dirty="0" smtClean="0"/>
                  <a:t>대한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90%</m:t>
                    </m:r>
                  </m:oMath>
                </a14:m>
                <a:r>
                  <a:rPr lang="ko-KR" altLang="en-US" dirty="0"/>
                  <a:t> 신뢰구간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0.085</m:t>
                            </m:r>
                          </m:e>
                        </m:rad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0.432</m:t>
                            </m:r>
                          </m:e>
                        </m:rad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=(0.29, 0.66)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26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54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𝝈</m:t>
                    </m:r>
                  </m:oMath>
                </a14:m>
                <a:r>
                  <a:rPr lang="ko-KR" altLang="en-US" dirty="0" smtClean="0"/>
                  <a:t>에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대한 가설검정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가설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 smtClean="0">
                        <a:latin typeface="Cambria Math"/>
                      </a:rPr>
                      <m:t>𝜎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   </m:t>
                    </m:r>
                    <m:r>
                      <a:rPr lang="en-US" altLang="ko-KR" i="1">
                        <a:latin typeface="Cambria Math"/>
                      </a:rPr>
                      <m:t>𝑣𝑠</m:t>
                    </m:r>
                    <m:r>
                      <a:rPr lang="en-US" altLang="ko-KR" i="1">
                        <a:latin typeface="Cambria Math"/>
                      </a:rPr>
                      <m:t>   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 smtClean="0">
                                  <a:latin typeface="Cambria Math"/>
                                </a:rPr>
                                <m:t>𝜎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 smtClean="0">
                                  <a:latin typeface="Cambria Math"/>
                                </a:rPr>
                                <m:t>𝜎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ko-KR" altLang="en-US" i="1" smtClean="0">
                                  <a:latin typeface="Cambria Math"/>
                                </a:rPr>
                                <m:t>𝜎</m:t>
                              </m:r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검정통계량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−1)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 smtClean="0">
                        <a:latin typeface="Cambria Math"/>
                        <a:ea typeface="Cambria Math"/>
                      </a:rPr>
                      <m:t>~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     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𝑢𝑛𝑑𝑒𝑟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sz="1800" dirty="0" smtClean="0"/>
                  <a:t>(</a:t>
                </a:r>
                <a:r>
                  <a:rPr lang="ko-KR" altLang="en-US" sz="1800" dirty="0" smtClean="0"/>
                  <a:t>분모에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800" dirty="0" smtClean="0"/>
                  <a:t>을 사용하는 것에 주의 할 것</a:t>
                </a:r>
                <a:r>
                  <a:rPr lang="en-US" altLang="ko-KR" sz="1800" dirty="0" smtClean="0"/>
                  <a:t>)</a:t>
                </a:r>
              </a:p>
              <a:p>
                <a:endParaRPr lang="en-US" altLang="ko-KR" sz="1800" dirty="0" smtClean="0"/>
              </a:p>
              <a:p>
                <a:r>
                  <a:rPr lang="ko-KR" altLang="en-US" sz="1800" dirty="0" smtClean="0"/>
                  <a:t>대립가설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 </m:t>
                        </m:r>
                        <m:r>
                          <a:rPr lang="en-US" altLang="ko-KR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sz="1800" i="1">
                        <a:latin typeface="Cambria Math"/>
                      </a:rPr>
                      <m:t>:</m:t>
                    </m:r>
                    <m:r>
                      <a:rPr lang="en-US" altLang="ko-KR" sz="1800" i="1">
                        <a:latin typeface="Cambria Math"/>
                      </a:rPr>
                      <m:t> </m:t>
                    </m:r>
                    <m:r>
                      <a:rPr lang="ko-KR" altLang="en-US" sz="1800" i="1">
                        <a:latin typeface="Cambria Math"/>
                      </a:rPr>
                      <m:t>𝜎</m:t>
                    </m:r>
                    <m:r>
                      <a:rPr lang="en-US" altLang="ko-KR" sz="18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800" dirty="0" smtClean="0"/>
                  <a:t>이 참이라면 표본분산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800" dirty="0" smtClean="0"/>
                  <a:t>은 작은 값을 가질 경향이 크므로 검정통계량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sz="1800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800" dirty="0" smtClean="0"/>
                  <a:t>도 작은 값을 가지게 될 것이다</a:t>
                </a:r>
                <a:r>
                  <a:rPr lang="en-US" altLang="ko-KR" sz="1800" dirty="0" smtClean="0"/>
                  <a:t>. </a:t>
                </a:r>
                <a:r>
                  <a:rPr lang="ko-KR" altLang="en-US" sz="1800" dirty="0" smtClean="0"/>
                  <a:t>따라서 대립가설이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 </m:t>
                        </m:r>
                        <m:r>
                          <a:rPr lang="en-US" altLang="ko-KR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sz="1800" i="1">
                        <a:latin typeface="Cambria Math"/>
                      </a:rPr>
                      <m:t>:</m:t>
                    </m:r>
                    <m:r>
                      <a:rPr lang="en-US" altLang="ko-KR" sz="1800" i="1">
                        <a:latin typeface="Cambria Math"/>
                      </a:rPr>
                      <m:t> </m:t>
                    </m:r>
                    <m:r>
                      <a:rPr lang="ko-KR" altLang="en-US" sz="1800" i="1">
                        <a:latin typeface="Cambria Math"/>
                      </a:rPr>
                      <m:t>𝜎</m:t>
                    </m:r>
                    <m:r>
                      <a:rPr lang="en-US" altLang="ko-KR" sz="18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1800" dirty="0" smtClean="0"/>
                  <a:t>일 때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유의수준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sz="1800" dirty="0" smtClean="0"/>
                  <a:t>에서 기각역은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sz="1600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60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1800" i="1">
                                <a:latin typeface="Cambria Math"/>
                                <a:ea typeface="Cambria Math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ko-KR" altLang="en-US" sz="18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ko-KR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ko-KR" altLang="en-US" sz="1800" dirty="0" smtClean="0"/>
                  <a:t>이다</a:t>
                </a:r>
                <a:r>
                  <a:rPr lang="en-US" altLang="ko-KR" sz="1800" dirty="0" smtClean="0"/>
                  <a:t>.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27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22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𝝈</m:t>
                    </m:r>
                  </m:oMath>
                </a14:m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대한 가설검정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유의수준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dirty="0"/>
                  <a:t>에서 </a:t>
                </a:r>
                <a:r>
                  <a:rPr lang="ko-KR" altLang="en-US" dirty="0" err="1"/>
                  <a:t>기각역</a:t>
                </a:r>
                <a:r>
                  <a:rPr lang="en-US" altLang="ko-KR" dirty="0"/>
                  <a:t>:</a:t>
                </a:r>
              </a:p>
              <a:p>
                <a:pPr lvl="1"/>
                <a:r>
                  <a:rPr lang="en-US" altLang="ko-KR" dirty="0"/>
                  <a:t>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i="1" smtClean="0">
                        <a:latin typeface="Cambria Math"/>
                      </a:rPr>
                      <m:t>𝜎</m:t>
                    </m:r>
                    <m:r>
                      <a:rPr lang="en-US" altLang="ko-KR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−1)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(ii)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i="1" smtClean="0">
                        <a:latin typeface="Cambria Math"/>
                      </a:rPr>
                      <m:t>𝜎</m:t>
                    </m:r>
                    <m:r>
                      <a:rPr lang="en-US" altLang="ko-KR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−1)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/>
                  <a:t>(iii)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i="1" smtClean="0">
                        <a:latin typeface="Cambria Math"/>
                      </a:rPr>
                      <m:t>𝜎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때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𝑅</m:t>
                    </m:r>
                    <m:r>
                      <a:rPr lang="en-US" altLang="ko-KR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−1)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ko-KR" altLang="en-US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  </m:t>
                    </m:r>
                    <m:r>
                      <a:rPr lang="en-US" altLang="ko-KR" b="0" i="1" smtClean="0">
                        <a:latin typeface="Cambria Math"/>
                      </a:rPr>
                      <m:t>𝑜𝑟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b="0" i="1" dirty="0" smtClean="0">
                    <a:latin typeface="Cambria Math"/>
                  </a:rPr>
                  <a:t/>
                </a:r>
                <a:br>
                  <a:rPr lang="en-US" altLang="ko-KR" b="0" i="1" dirty="0" smtClean="0">
                    <a:latin typeface="Cambria Math"/>
                  </a:rPr>
                </a:br>
                <a:r>
                  <a:rPr lang="en-US" altLang="ko-KR" b="0" i="1" dirty="0" smtClean="0">
                    <a:latin typeface="Cambria Math"/>
                  </a:rPr>
                  <a:t>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−1)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28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23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𝝈</m:t>
                    </m:r>
                  </m:oMath>
                </a14:m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대한 가설검정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예제 </a:t>
                </a:r>
                <a:r>
                  <a:rPr lang="en-US" altLang="ko-KR" dirty="0"/>
                  <a:t>8) </a:t>
                </a:r>
                <a:r>
                  <a:rPr lang="ko-KR" altLang="en-US" dirty="0"/>
                  <a:t>예제 </a:t>
                </a:r>
                <a:r>
                  <a:rPr lang="en-US" altLang="ko-KR" dirty="0"/>
                  <a:t>7</a:t>
                </a:r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𝜎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&gt;0.2</m:t>
                    </m:r>
                  </m:oMath>
                </a14:m>
                <a:r>
                  <a:rPr lang="ko-KR" altLang="en-US" dirty="0"/>
                  <a:t>인지 유의수준 </a:t>
                </a:r>
                <a:r>
                  <a:rPr lang="en-US" altLang="ko-KR" dirty="0"/>
                  <a:t>0.05</a:t>
                </a:r>
                <a:r>
                  <a:rPr lang="ko-KR" altLang="en-US" dirty="0"/>
                  <a:t>에서 검정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자료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=10,  </m:t>
                    </m:r>
                    <m:r>
                      <a:rPr lang="en-US" altLang="ko-KR" i="1">
                        <a:latin typeface="Cambria Math"/>
                      </a:rPr>
                      <m:t>𝑠</m:t>
                    </m:r>
                    <m:r>
                      <a:rPr lang="en-US" altLang="ko-KR" i="1">
                        <a:latin typeface="Cambria Math"/>
                      </a:rPr>
                      <m:t>=0.4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가설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</a:rPr>
                      <m:t>𝜎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0.2</m:t>
                    </m:r>
                    <m:r>
                      <a:rPr lang="en-US" altLang="ko-KR" i="1">
                        <a:latin typeface="Cambria Math"/>
                      </a:rPr>
                      <m:t>   </m:t>
                    </m:r>
                    <m:r>
                      <a:rPr lang="en-US" altLang="ko-KR" i="1">
                        <a:latin typeface="Cambria Math"/>
                      </a:rPr>
                      <m:t>𝑣𝑠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   </m:t>
                        </m:r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i="1">
                        <a:latin typeface="Cambria Math"/>
                      </a:rPr>
                      <m:t>𝜎</m:t>
                    </m:r>
                    <m:r>
                      <a:rPr lang="en-US" altLang="ko-KR" i="1">
                        <a:latin typeface="Cambria Math"/>
                      </a:rPr>
                      <m:t>&gt;0.2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검정통계량</a:t>
                </a:r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</a:rPr>
                          <m:t>−1)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9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0.4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0.2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/>
                      </a:rPr>
                      <m:t>=36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/>
              </a:p>
              <a:p>
                <a:pPr lvl="1"/>
                <a:r>
                  <a:rPr lang="ko-KR" altLang="en-US" dirty="0" err="1"/>
                  <a:t>기각역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0.05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=16.92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smtClean="0"/>
                  <a:t>따라서 </a:t>
                </a:r>
                <a:r>
                  <a:rPr lang="ko-KR" altLang="en-US" dirty="0" err="1" smtClean="0"/>
                  <a:t>귀무가설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:</m:t>
                    </m:r>
                    <m:r>
                      <a:rPr lang="ko-KR" altLang="en-US" i="1">
                        <a:latin typeface="Cambria Math"/>
                      </a:rPr>
                      <m:t>𝜎</m:t>
                    </m:r>
                    <m:r>
                      <a:rPr lang="en-US" altLang="ko-KR" i="1">
                        <a:latin typeface="Cambria Math"/>
                      </a:rPr>
                      <m:t>=0.2</m:t>
                    </m:r>
                  </m:oMath>
                </a14:m>
                <a:r>
                  <a:rPr lang="ko-KR" altLang="en-US" dirty="0" smtClean="0"/>
                  <a:t>를 기각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𝜎</m:t>
                    </m:r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0.2</a:t>
                </a:r>
                <a:r>
                  <a:rPr lang="ko-KR" altLang="en-US" dirty="0" smtClean="0"/>
                  <a:t>보다 크다고 할 수 있다</a:t>
                </a:r>
                <a:r>
                  <a:rPr lang="en-US" altLang="ko-KR" smtClean="0"/>
                  <a:t>.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 r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29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40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모평균 </a:t>
                </a:r>
                <a14:m>
                  <m:oMath xmlns:m="http://schemas.openxmlformats.org/officeDocument/2006/math">
                    <m:r>
                      <a:rPr lang="ko-KR" altLang="en-US" b="0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에 대한 추론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2" t="-18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모평균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에 대한 추론에 주로 이용되는 통계량은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이며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 통계량은 표본의 크기가 클 때는 표준정규분포를 따른다고 할 수 있지만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표본의 크기가 작을 때는 </a:t>
                </a:r>
                <a:r>
                  <a:rPr lang="ko-KR" altLang="en-US" dirty="0" err="1" smtClean="0"/>
                  <a:t>표준정규뷴포를</a:t>
                </a:r>
                <a:r>
                  <a:rPr lang="ko-KR" altLang="en-US" dirty="0" smtClean="0"/>
                  <a:t> 따르지 않는다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err="1" smtClean="0"/>
                  <a:t>모표준편차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𝜎</m:t>
                    </m:r>
                  </m:oMath>
                </a14:m>
                <a:r>
                  <a:rPr lang="ko-KR" altLang="en-US" dirty="0" smtClean="0"/>
                  <a:t>가 알려져 있다면</a:t>
                </a:r>
                <a:r>
                  <a:rPr lang="en-US" altLang="ko-KR" dirty="0" smtClean="0"/>
                  <a:t>, </a:t>
                </a:r>
                <a:r>
                  <a:rPr lang="ko-KR" altLang="en-US" dirty="0"/>
                  <a:t>모평균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에 대한 </a:t>
                </a:r>
                <a:r>
                  <a:rPr lang="ko-KR" altLang="en-US" dirty="0" smtClean="0"/>
                  <a:t>추론에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을 이용하며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 통계량은 표준정규분포를 따른다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65" t="-1500" b="-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3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-</a:t>
            </a:r>
            <a:r>
              <a:rPr lang="ko-KR" altLang="en-US" dirty="0" smtClean="0"/>
              <a:t>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[</a:t>
                </a:r>
                <a:r>
                  <a:rPr lang="ko-KR" altLang="en-US" dirty="0" smtClean="0"/>
                  <a:t>정리</a:t>
                </a:r>
                <a:r>
                  <a:rPr lang="en-US" altLang="ko-KR" dirty="0" smtClean="0"/>
                  <a:t>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이 정규 모집단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 smtClean="0"/>
                  <a:t>에서 </a:t>
                </a:r>
                <a:r>
                  <a:rPr lang="ko-KR" altLang="en-US" dirty="0" err="1" smtClean="0"/>
                  <a:t>임의추출한</a:t>
                </a:r>
                <a:r>
                  <a:rPr lang="ko-KR" altLang="en-US" dirty="0" smtClean="0"/>
                  <a:t> 표본일 때</a:t>
                </a:r>
                <a:endParaRPr lang="en-US" altLang="ko-KR" dirty="0" smtClean="0"/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(0, 1)</m:t>
                    </m:r>
                  </m:oMath>
                </a14:m>
                <a:endParaRPr lang="en-US" altLang="ko-KR" dirty="0" smtClean="0"/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~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−1)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자유도가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−1)</m:t>
                    </m:r>
                  </m:oMath>
                </a14:m>
                <a:r>
                  <a:rPr lang="ko-KR" altLang="en-US" dirty="0" smtClean="0"/>
                  <a:t>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 smtClean="0"/>
                  <a:t>분포</a:t>
                </a:r>
                <a:r>
                  <a:rPr lang="en-US" altLang="ko-KR" dirty="0" smtClean="0"/>
                  <a:t>	</a:t>
                </a:r>
              </a:p>
              <a:p>
                <a:pPr lvl="1">
                  <a:buFont typeface="+mj-lt"/>
                  <a:buAutoNum type="arabicPeriod"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 smtClean="0"/>
                  <a:t>분포는 표준정규분포와 매우 유사한 확률분포</a:t>
                </a:r>
                <a:r>
                  <a:rPr lang="en-US" altLang="ko-KR" dirty="0" smtClean="0"/>
                  <a:t>(0</a:t>
                </a:r>
                <a:r>
                  <a:rPr lang="ko-KR" altLang="en-US" dirty="0" smtClean="0"/>
                  <a:t>에 대칭인 종 모양의 분포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이지만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표준정규분포에 비해 꼬리가 두껍고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자유도</a:t>
                </a:r>
                <a:r>
                  <a:rPr lang="en-US" altLang="ko-KR" dirty="0" smtClean="0"/>
                  <a:t>(degree of freedom)</a:t>
                </a:r>
                <a:r>
                  <a:rPr lang="ko-KR" altLang="en-US" dirty="0" smtClean="0"/>
                  <a:t>가 커짐에 따라 표준정규분포에 가까워진다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4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t-</a:t>
            </a:r>
            <a:r>
              <a:rPr lang="ko-KR" altLang="en-US" dirty="0"/>
              <a:t>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자유도가</a:t>
                </a:r>
                <a:r>
                  <a:rPr lang="en-US" altLang="ko-KR" dirty="0" smtClean="0"/>
                  <a:t> 2, 5</a:t>
                </a:r>
                <a:r>
                  <a:rPr lang="ko-KR" altLang="en-US" dirty="0" smtClean="0"/>
                  <a:t>인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 smtClean="0"/>
                  <a:t>분포와 표준정규분포의 확률분포 곡선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5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472826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91497" y="3048000"/>
                <a:ext cx="1752600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altLang="ko-KR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ko-KR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ko-KR" sz="20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(5)</m:t>
                      </m:r>
                    </m:oMath>
                  </m:oMathPara>
                </a14:m>
                <a:endParaRPr lang="ko-KR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497" y="3048000"/>
                <a:ext cx="1752600" cy="1015663"/>
              </a:xfrm>
              <a:prstGeom prst="rect">
                <a:avLst/>
              </a:prstGeom>
              <a:blipFill rotWithShape="1">
                <a:blip r:embed="rId4"/>
                <a:stretch>
                  <a:fillRect b="-47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2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t-</a:t>
            </a:r>
            <a:r>
              <a:rPr lang="ko-KR" altLang="en-US" dirty="0" smtClean="0"/>
              <a:t>분포의 백분위 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𝑟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자유도가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ko-KR" altLang="en-US" dirty="0" smtClean="0"/>
                  <a:t>인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 smtClean="0"/>
                  <a:t>분포에서 상위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dirty="0" smtClean="0"/>
                  <a:t>의 확률을 주는 값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 smtClean="0"/>
                  <a:t>분포는</a:t>
                </a:r>
                <a:r>
                  <a:rPr lang="en-US" altLang="ko-KR" dirty="0" smtClean="0"/>
                  <a:t> 0</a:t>
                </a:r>
                <a:r>
                  <a:rPr lang="ko-KR" altLang="en-US" dirty="0" smtClean="0"/>
                  <a:t>에 대해 대칭이므로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1−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𝑟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6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000560" y="1801285"/>
            <a:ext cx="2794120" cy="1824614"/>
            <a:chOff x="2000560" y="1916113"/>
            <a:chExt cx="2794120" cy="1824614"/>
          </a:xfrm>
        </p:grpSpPr>
        <p:pic>
          <p:nvPicPr>
            <p:cNvPr id="14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560" y="1916113"/>
              <a:ext cx="2794120" cy="1594959"/>
            </a:xfrm>
            <a:prstGeom prst="rect">
              <a:avLst/>
            </a:prstGeom>
            <a:solidFill>
              <a:srgbClr val="FF99CC">
                <a:alpha val="0"/>
              </a:srgbClr>
            </a:solidFill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033223" y="2711490"/>
                  <a:ext cx="480198" cy="369332"/>
                </a:xfrm>
                <a:prstGeom prst="rect">
                  <a:avLst/>
                </a:prstGeom>
                <a:solidFill>
                  <a:srgbClr val="FFFFFF">
                    <a:alpha val="72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800" i="1" smtClean="0">
                            <a:latin typeface="Cambria Math"/>
                          </a:rPr>
                          <m:t>𝛼</m:t>
                        </m:r>
                      </m:oMath>
                    </m:oMathPara>
                  </a14:m>
                  <a:endParaRPr lang="en-US" altLang="ko-KR" sz="1800" dirty="0"/>
                </a:p>
              </p:txBody>
            </p:sp>
          </mc:Choice>
          <mc:Fallback xmlns="">
            <p:sp>
              <p:nvSpPr>
                <p:cNvPr id="15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3223" y="2711490"/>
                  <a:ext cx="48019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666897" y="3371395"/>
                  <a:ext cx="606425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sz="1800" b="0" i="1" smtClean="0">
                                <a:latin typeface="Cambria Math"/>
                              </a:rPr>
                              <m:t>𝛼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ko-KR" sz="1800" b="0" dirty="0"/>
                </a:p>
              </p:txBody>
            </p:sp>
          </mc:Choice>
          <mc:Fallback xmlns="">
            <p:sp>
              <p:nvSpPr>
                <p:cNvPr id="16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66897" y="3371395"/>
                  <a:ext cx="60642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9192" b="-131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940636" y="2922164"/>
              <a:ext cx="0" cy="428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851091" y="2778899"/>
                  <a:ext cx="759573" cy="369332"/>
                </a:xfrm>
                <a:prstGeom prst="rect">
                  <a:avLst/>
                </a:prstGeom>
                <a:solidFill>
                  <a:srgbClr val="FFFFFF">
                    <a:alpha val="72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b="0" i="1" smtClean="0">
                            <a:latin typeface="Cambria Math"/>
                          </a:rPr>
                          <m:t>1−</m:t>
                        </m:r>
                        <m:r>
                          <a:rPr lang="ko-KR" altLang="en-US" sz="1800" i="1" smtClean="0">
                            <a:latin typeface="Cambria Math"/>
                          </a:rPr>
                          <m:t>𝛼</m:t>
                        </m:r>
                      </m:oMath>
                    </m:oMathPara>
                  </a14:m>
                  <a:endParaRPr lang="en-US" altLang="ko-KR" sz="1800" dirty="0"/>
                </a:p>
              </p:txBody>
            </p:sp>
          </mc:Choice>
          <mc:Fallback xmlns="">
            <p:sp>
              <p:nvSpPr>
                <p:cNvPr id="18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51091" y="2778899"/>
                  <a:ext cx="75957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그룹 18"/>
          <p:cNvGrpSpPr/>
          <p:nvPr/>
        </p:nvGrpSpPr>
        <p:grpSpPr>
          <a:xfrm>
            <a:off x="2000560" y="4351438"/>
            <a:ext cx="2794120" cy="1824614"/>
            <a:chOff x="2000560" y="1916113"/>
            <a:chExt cx="2794120" cy="1824614"/>
          </a:xfrm>
        </p:grpSpPr>
        <p:pic>
          <p:nvPicPr>
            <p:cNvPr id="2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560" y="1916113"/>
              <a:ext cx="2794120" cy="1594959"/>
            </a:xfrm>
            <a:prstGeom prst="rect">
              <a:avLst/>
            </a:prstGeom>
            <a:solidFill>
              <a:srgbClr val="FF99CC">
                <a:alpha val="0"/>
              </a:srgbClr>
            </a:solidFill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033223" y="2711490"/>
                  <a:ext cx="480198" cy="369332"/>
                </a:xfrm>
                <a:prstGeom prst="rect">
                  <a:avLst/>
                </a:prstGeom>
                <a:solidFill>
                  <a:srgbClr val="FFFFFF">
                    <a:alpha val="72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800" i="1" smtClean="0">
                            <a:latin typeface="Cambria Math"/>
                          </a:rPr>
                          <m:t>𝛼</m:t>
                        </m:r>
                      </m:oMath>
                    </m:oMathPara>
                  </a14:m>
                  <a:endParaRPr lang="en-US" altLang="ko-KR" sz="1800" dirty="0"/>
                </a:p>
              </p:txBody>
            </p:sp>
          </mc:Choice>
          <mc:Fallback xmlns="">
            <p:sp>
              <p:nvSpPr>
                <p:cNvPr id="21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3223" y="2711490"/>
                  <a:ext cx="48019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666897" y="3371395"/>
                  <a:ext cx="606425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sz="1800" b="0" i="1" smtClean="0">
                                <a:latin typeface="Cambria Math"/>
                              </a:rPr>
                              <m:t>𝛼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ko-KR" sz="1800" b="0" dirty="0"/>
                </a:p>
              </p:txBody>
            </p:sp>
          </mc:Choice>
          <mc:Fallback xmlns="">
            <p:sp>
              <p:nvSpPr>
                <p:cNvPr id="22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66897" y="3371395"/>
                  <a:ext cx="60642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19192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2751955" y="2937264"/>
              <a:ext cx="0" cy="428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3940636" y="2922164"/>
              <a:ext cx="0" cy="428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376126" y="3371395"/>
                  <a:ext cx="751658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sz="1800" b="0" i="1" smtClean="0">
                                <a:latin typeface="Cambria Math"/>
                              </a:rPr>
                              <m:t>𝛼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ko-KR" sz="1800" b="0" dirty="0"/>
                </a:p>
              </p:txBody>
            </p:sp>
          </mc:Choice>
          <mc:Fallback xmlns="">
            <p:sp>
              <p:nvSpPr>
                <p:cNvPr id="25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76126" y="3371395"/>
                  <a:ext cx="75165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18699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136027" y="2711490"/>
                  <a:ext cx="480198" cy="369332"/>
                </a:xfrm>
                <a:prstGeom prst="rect">
                  <a:avLst/>
                </a:prstGeom>
                <a:solidFill>
                  <a:srgbClr val="FFFFFF">
                    <a:alpha val="72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800" i="1" smtClean="0">
                            <a:latin typeface="Cambria Math"/>
                          </a:rPr>
                          <m:t>𝛼</m:t>
                        </m:r>
                      </m:oMath>
                    </m:oMathPara>
                  </a14:m>
                  <a:endParaRPr lang="en-US" altLang="ko-KR" sz="1800" dirty="0"/>
                </a:p>
              </p:txBody>
            </p:sp>
          </mc:Choice>
          <mc:Fallback xmlns="">
            <p:sp>
              <p:nvSpPr>
                <p:cNvPr id="26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6027" y="2711490"/>
                  <a:ext cx="480198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483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t-</a:t>
            </a:r>
            <a:r>
              <a:rPr lang="ko-KR" altLang="en-US" dirty="0" smtClean="0"/>
              <a:t>분포표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부록의 표</a:t>
                </a:r>
                <a:r>
                  <a:rPr lang="en-US" altLang="ko-KR" dirty="0" smtClean="0"/>
                  <a:t>4: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</m:oMath>
                </a14:m>
                <a:r>
                  <a:rPr lang="ko-KR" altLang="en-US" dirty="0" smtClean="0"/>
                  <a:t>분포의 </a:t>
                </a:r>
                <a:r>
                  <a:rPr lang="ko-KR" altLang="en-US" dirty="0"/>
                  <a:t>상위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ko-KR" altLang="en-US" dirty="0"/>
                  <a:t>의 확률을 주는 값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7</a:t>
            </a:fld>
            <a:endParaRPr lang="en-US" altLang="ko-KR" b="0" dirty="0">
              <a:latin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19812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10149" y="2280451"/>
                <a:ext cx="20574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0.1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=1.886</m:t>
                    </m:r>
                  </m:oMath>
                </a14:m>
                <a:r>
                  <a:rPr lang="en-US" altLang="ko-KR" sz="20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0.1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10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=1.372</m:t>
                    </m:r>
                  </m:oMath>
                </a14:m>
                <a:r>
                  <a:rPr lang="en-US" altLang="ko-KR" sz="2000" b="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0.1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=1.282</m:t>
                    </m:r>
                  </m:oMath>
                </a14:m>
                <a:r>
                  <a:rPr lang="ko-KR" altLang="en-US" sz="2000" dirty="0" smtClean="0"/>
                  <a:t>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149" y="2280451"/>
                <a:ext cx="2057400" cy="101566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10149" y="3810000"/>
                <a:ext cx="42672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함초롬돋움" pitchFamily="18" charset="-127"/>
                        <a:cs typeface="함초롬돋움" pitchFamily="18" charset="-127"/>
                      </a:rPr>
                      <m:t>𝑋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  <a:cs typeface="함초롬돋움" pitchFamily="18" charset="-127"/>
                      </a:rPr>
                      <m:t>~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  <a:cs typeface="함초롬돋움" pitchFamily="18" charset="-127"/>
                      </a:rPr>
                      <m:t>𝑡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  <a:ea typeface="Cambria Math"/>
                            <a:cs typeface="함초롬돋움" pitchFamily="18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Cambria Math"/>
                            <a:cs typeface="함초롬돋움" pitchFamily="18" charset="-127"/>
                          </a:rPr>
                          <m:t>2</m:t>
                        </m:r>
                      </m:e>
                    </m:d>
                  </m:oMath>
                </a14:m>
                <a:r>
                  <a:rPr lang="ko-KR" altLang="en-US" sz="2000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일 때</a:t>
                </a:r>
                <a:r>
                  <a:rPr lang="en-US" altLang="ko-KR" sz="2000" dirty="0" smtClean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함초롬돋움" pitchFamily="18" charset="-127"/>
                        <a:cs typeface="함초롬돋움" pitchFamily="18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  <a:ea typeface="함초롬돋움" pitchFamily="18" charset="-127"/>
                            <a:cs typeface="함초롬돋움" pitchFamily="18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함초롬돋움" pitchFamily="18" charset="-127"/>
                            <a:cs typeface="함초롬돋움" pitchFamily="18" charset="-127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  <a:cs typeface="함초롬돋움" pitchFamily="18" charset="-127"/>
                          </a:rPr>
                          <m:t>≥1.886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  <a:ea typeface="Cambria Math"/>
                        <a:cs typeface="함초롬돋움" pitchFamily="18" charset="-127"/>
                      </a:rPr>
                      <m:t>=0.1</m:t>
                    </m:r>
                  </m:oMath>
                </a14:m>
                <a:endParaRPr lang="en-US" altLang="ko-KR" sz="20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  <a:ea typeface="함초롬돋움" pitchFamily="18" charset="-127"/>
                        <a:cs typeface="함초롬돋움" pitchFamily="18" charset="-127"/>
                      </a:rPr>
                      <m:t>𝑋</m:t>
                    </m:r>
                    <m:r>
                      <a:rPr lang="en-US" altLang="ko-KR" sz="2000" i="1">
                        <a:latin typeface="Cambria Math"/>
                        <a:ea typeface="Cambria Math"/>
                        <a:cs typeface="함초롬돋움" pitchFamily="18" charset="-127"/>
                      </a:rPr>
                      <m:t>~</m:t>
                    </m:r>
                    <m:r>
                      <a:rPr lang="en-US" altLang="ko-KR" sz="2000" i="1">
                        <a:latin typeface="Cambria Math"/>
                        <a:ea typeface="Cambria Math"/>
                        <a:cs typeface="함초롬돋움" pitchFamily="18" charset="-127"/>
                      </a:rPr>
                      <m:t>𝑡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  <a:ea typeface="Cambria Math"/>
                            <a:cs typeface="함초롬돋움" pitchFamily="18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Cambria Math"/>
                            <a:cs typeface="함초롬돋움" pitchFamily="18" charset="-127"/>
                          </a:rPr>
                          <m:t>10</m:t>
                        </m:r>
                      </m:e>
                    </m:d>
                  </m:oMath>
                </a14:m>
                <a:r>
                  <a:rPr lang="ko-KR" altLang="en-US" sz="2000" dirty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일 때</a:t>
                </a:r>
                <a:r>
                  <a:rPr lang="en-US" altLang="ko-KR" sz="2000" dirty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  <a:ea typeface="함초롬돋움" pitchFamily="18" charset="-127"/>
                        <a:cs typeface="함초롬돋움" pitchFamily="18" charset="-127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  <a:ea typeface="함초롬돋움" pitchFamily="18" charset="-127"/>
                            <a:cs typeface="함초롬돋움" pitchFamily="18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/>
                            <a:ea typeface="함초롬돋움" pitchFamily="18" charset="-127"/>
                            <a:cs typeface="함초롬돋움" pitchFamily="18" charset="-127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/>
                            <a:ea typeface="Cambria Math"/>
                            <a:cs typeface="함초롬돋움" pitchFamily="18" charset="-127"/>
                          </a:rPr>
                          <m:t>≥1.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  <a:cs typeface="함초롬돋움" pitchFamily="18" charset="-127"/>
                          </a:rPr>
                          <m:t>372</m:t>
                        </m:r>
                      </m:e>
                    </m:d>
                    <m:r>
                      <a:rPr lang="en-US" altLang="ko-KR" sz="2000" i="1">
                        <a:latin typeface="Cambria Math"/>
                        <a:ea typeface="Cambria Math"/>
                        <a:cs typeface="함초롬돋움" pitchFamily="18" charset="-127"/>
                      </a:rPr>
                      <m:t>=0.1</m:t>
                    </m:r>
                  </m:oMath>
                </a14:m>
                <a:endParaRPr lang="en-US" altLang="ko-KR" sz="20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  <a:ea typeface="함초롬돋움" pitchFamily="18" charset="-127"/>
                        <a:cs typeface="함초롬돋움" pitchFamily="18" charset="-127"/>
                      </a:rPr>
                      <m:t>𝑋</m:t>
                    </m:r>
                    <m:r>
                      <a:rPr lang="en-US" altLang="ko-KR" sz="2000" i="1">
                        <a:latin typeface="Cambria Math"/>
                        <a:ea typeface="Cambria Math"/>
                        <a:cs typeface="함초롬돋움" pitchFamily="18" charset="-127"/>
                      </a:rPr>
                      <m:t>~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  <a:cs typeface="함초롬돋움" pitchFamily="18" charset="-127"/>
                      </a:rPr>
                      <m:t>𝑁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  <a:cs typeface="함초롬돋움" pitchFamily="18" charset="-127"/>
                      </a:rPr>
                      <m:t>(0,1)</m:t>
                    </m:r>
                  </m:oMath>
                </a14:m>
                <a:r>
                  <a:rPr lang="ko-KR" altLang="en-US" sz="2000" dirty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일 때</a:t>
                </a:r>
                <a:r>
                  <a:rPr lang="en-US" altLang="ko-KR" sz="2000" dirty="0">
                    <a:latin typeface="함초롬돋움" pitchFamily="18" charset="-127"/>
                    <a:ea typeface="함초롬돋움" pitchFamily="18" charset="-127"/>
                    <a:cs typeface="함초롬돋움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  <a:ea typeface="함초롬돋움" pitchFamily="18" charset="-127"/>
                        <a:cs typeface="함초롬돋움" pitchFamily="18" charset="-127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  <a:ea typeface="함초롬돋움" pitchFamily="18" charset="-127"/>
                            <a:cs typeface="함초롬돋움" pitchFamily="18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/>
                            <a:ea typeface="함초롬돋움" pitchFamily="18" charset="-127"/>
                            <a:cs typeface="함초롬돋움" pitchFamily="18" charset="-127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/>
                            <a:ea typeface="Cambria Math"/>
                            <a:cs typeface="함초롬돋움" pitchFamily="18" charset="-127"/>
                          </a:rPr>
                          <m:t>≥1.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  <a:cs typeface="함초롬돋움" pitchFamily="18" charset="-127"/>
                          </a:rPr>
                          <m:t>282</m:t>
                        </m:r>
                      </m:e>
                    </m:d>
                    <m:r>
                      <a:rPr lang="en-US" altLang="ko-KR" sz="2000" i="1">
                        <a:latin typeface="Cambria Math"/>
                        <a:ea typeface="Cambria Math"/>
                        <a:cs typeface="함초롬돋움" pitchFamily="18" charset="-127"/>
                      </a:rPr>
                      <m:t>=0.1</m:t>
                    </m:r>
                  </m:oMath>
                </a14:m>
                <a:endParaRPr lang="en-US" altLang="ko-KR" sz="20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149" y="3810000"/>
                <a:ext cx="4267200" cy="1015663"/>
              </a:xfrm>
              <a:prstGeom prst="rect">
                <a:avLst/>
              </a:prstGeom>
              <a:blipFill rotWithShape="1">
                <a:blip r:embed="rId5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5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t-</a:t>
            </a:r>
            <a:r>
              <a:rPr lang="ko-KR" altLang="en-US" dirty="0" smtClean="0"/>
              <a:t>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확률변수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(9)</m:t>
                    </m:r>
                  </m:oMath>
                </a14:m>
                <a:r>
                  <a:rPr lang="ko-KR" altLang="en-US" dirty="0" smtClean="0"/>
                  <a:t>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때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=0.9</m:t>
                    </m:r>
                  </m:oMath>
                </a14:m>
                <a:r>
                  <a:rPr lang="ko-KR" altLang="en-US" dirty="0" smtClean="0"/>
                  <a:t>인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ko-KR" altLang="en-US" dirty="0" smtClean="0"/>
                  <a:t>의 값은</a:t>
                </a:r>
                <a:r>
                  <a:rPr lang="en-US" altLang="ko-KR" dirty="0" smtClean="0"/>
                  <a:t>?</a:t>
                </a:r>
              </a:p>
              <a:p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&gt;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=0.05</m:t>
                    </m:r>
                  </m:oMath>
                </a14:m>
                <a:r>
                  <a:rPr lang="ko-KR" altLang="en-US" dirty="0" smtClean="0"/>
                  <a:t>이므로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0.05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9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=1.833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8</a:t>
            </a:fld>
            <a:endParaRPr lang="en-US" altLang="ko-KR" b="0" dirty="0">
              <a:latin typeface="Times New Roman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26686" y="2971800"/>
            <a:ext cx="2794120" cy="2095265"/>
            <a:chOff x="2000560" y="1916113"/>
            <a:chExt cx="2794120" cy="2095265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560" y="1916113"/>
              <a:ext cx="2794120" cy="1594959"/>
            </a:xfrm>
            <a:prstGeom prst="rect">
              <a:avLst/>
            </a:prstGeom>
            <a:solidFill>
              <a:srgbClr val="FF99CC">
                <a:alpha val="0"/>
              </a:srgbClr>
            </a:solidFill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949345" y="2567932"/>
                  <a:ext cx="588852" cy="369332"/>
                </a:xfrm>
                <a:prstGeom prst="rect">
                  <a:avLst/>
                </a:prstGeom>
                <a:solidFill>
                  <a:srgbClr val="FFFFFF">
                    <a:alpha val="72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b="0" i="1" smtClean="0">
                            <a:latin typeface="Cambria Math"/>
                          </a:rPr>
                          <m:t>0.05</m:t>
                        </m:r>
                      </m:oMath>
                    </m:oMathPara>
                  </a14:m>
                  <a:endParaRPr lang="en-US" altLang="ko-KR" sz="1800" dirty="0"/>
                </a:p>
              </p:txBody>
            </p:sp>
          </mc:Choice>
          <mc:Fallback xmlns="">
            <p:sp>
              <p:nvSpPr>
                <p:cNvPr id="7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9345" y="2567932"/>
                  <a:ext cx="58885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4124"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479075" y="3371395"/>
                  <a:ext cx="1315605" cy="6399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0.05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9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/>
                          </a:rPr>
                          <m:t>=1.833</m:t>
                        </m:r>
                      </m:oMath>
                    </m:oMathPara>
                  </a14:m>
                  <a:endParaRPr lang="en-US" altLang="ko-KR" sz="1800" b="0" dirty="0"/>
                </a:p>
              </p:txBody>
            </p:sp>
          </mc:Choice>
          <mc:Fallback xmlns="">
            <p:sp>
              <p:nvSpPr>
                <p:cNvPr id="8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79075" y="3371395"/>
                  <a:ext cx="1315605" cy="63998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2751955" y="2937264"/>
              <a:ext cx="0" cy="428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3940636" y="2922164"/>
              <a:ext cx="0" cy="428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36027" y="3371395"/>
                  <a:ext cx="1102948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/>
                              </a:rPr>
                              <m:t>0.05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/>
                          </a:rPr>
                          <m:t>(9)</m:t>
                        </m:r>
                      </m:oMath>
                    </m:oMathPara>
                  </a14:m>
                  <a:endParaRPr lang="en-US" altLang="ko-KR" sz="1800" b="0" dirty="0"/>
                </a:p>
              </p:txBody>
            </p:sp>
          </mc:Choice>
          <mc:Fallback xmlns="">
            <p:sp>
              <p:nvSpPr>
                <p:cNvPr id="11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6027" y="3371395"/>
                  <a:ext cx="110294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657" b="-131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115493" y="2571473"/>
                  <a:ext cx="615928" cy="369332"/>
                </a:xfrm>
                <a:prstGeom prst="rect">
                  <a:avLst/>
                </a:prstGeom>
                <a:solidFill>
                  <a:srgbClr val="FFFFFF">
                    <a:alpha val="72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b="0" i="1" smtClean="0">
                            <a:latin typeface="Cambria Math"/>
                          </a:rPr>
                          <m:t>0.05</m:t>
                        </m:r>
                      </m:oMath>
                    </m:oMathPara>
                  </a14:m>
                  <a:endParaRPr lang="en-US" altLang="ko-KR" sz="1800" dirty="0"/>
                </a:p>
              </p:txBody>
            </p:sp>
          </mc:Choice>
          <mc:Fallback xmlns="">
            <p:sp>
              <p:nvSpPr>
                <p:cNvPr id="12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15493" y="2571473"/>
                  <a:ext cx="61592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7965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모평균에 대한 추론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모평균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ko-KR" altLang="en-US" dirty="0" smtClean="0"/>
                  <a:t>에 대한 </a:t>
                </a:r>
                <a:r>
                  <a:rPr lang="ko-KR" altLang="en-US" dirty="0" err="1" smtClean="0"/>
                  <a:t>점추정은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10</a:t>
                </a:r>
                <a:r>
                  <a:rPr lang="ko-KR" altLang="en-US" dirty="0" smtClean="0"/>
                  <a:t>장과 같은 방법 사용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추정량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i="1" smtClean="0">
                            <a:latin typeface="Cambria Math"/>
                          </a:rPr>
                          <m:t>𝜇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추정량의</a:t>
                </a:r>
                <a:r>
                  <a:rPr lang="ko-KR" altLang="en-US" dirty="0" smtClean="0"/>
                  <a:t> 표준오차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구간추정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~ 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−1)</m:t>
                    </m:r>
                  </m:oMath>
                </a14:m>
                <a:r>
                  <a:rPr lang="ko-KR" altLang="en-US" dirty="0" smtClean="0"/>
                  <a:t>이므로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/>
                              </a:rPr>
                              <m:t>𝛼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/2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−1)≤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</m:ba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−1)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=1−</m:t>
                    </m:r>
                    <m:r>
                      <a:rPr lang="ko-KR" alt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−1)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≤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−1)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ko-KR" i="1">
                        <a:latin typeface="Cambria Math"/>
                        <a:ea typeface="Cambria Math"/>
                      </a:rPr>
                      <m:t>=1−</m:t>
                    </m:r>
                    <m:r>
                      <a:rPr lang="ko-KR" alt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100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1−</m:t>
                        </m:r>
                        <m:r>
                          <a:rPr lang="ko-KR" altLang="en-US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%</m:t>
                    </m:r>
                  </m:oMath>
                </a14:m>
                <a:r>
                  <a:rPr lang="ko-KR" altLang="en-US" dirty="0"/>
                  <a:t> 신뢰구간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 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−1)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,  </m:t>
                        </m:r>
                        <m:bar>
                          <m:barPr>
                            <m:pos m:val="top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</m:ba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/2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−1)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or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</m:e>
                    </m:bar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−1)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dirty="0"/>
                  <a:t/>
                </a: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65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7925D7-1F1C-41CE-88BA-A6C6073CF281}" type="slidenum">
              <a:rPr lang="ko-KR" altLang="en-US" smtClean="0"/>
              <a:pPr>
                <a:defRPr/>
              </a:pPr>
              <a:t>9</a:t>
            </a:fld>
            <a:endParaRPr lang="en-US" altLang="ko-KR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5456"/>
      </p:ext>
    </p:extLst>
  </p:cSld>
  <p:clrMapOvr>
    <a:masterClrMapping/>
  </p:clrMapOvr>
</p:sld>
</file>

<file path=ppt/theme/theme1.xml><?xml version="1.0" encoding="utf-8"?>
<a:theme xmlns:a="http://schemas.openxmlformats.org/drawingml/2006/main" name="CDS_2006">
  <a:themeElements>
    <a:clrScheme name="">
      <a:dk1>
        <a:srgbClr val="000000"/>
      </a:dk1>
      <a:lt1>
        <a:srgbClr val="FFF2BE"/>
      </a:lt1>
      <a:dk2>
        <a:srgbClr val="003399"/>
      </a:dk2>
      <a:lt2>
        <a:srgbClr val="808080"/>
      </a:lt2>
      <a:accent1>
        <a:srgbClr val="CC9700"/>
      </a:accent1>
      <a:accent2>
        <a:srgbClr val="FFCC00"/>
      </a:accent2>
      <a:accent3>
        <a:srgbClr val="FFF7DB"/>
      </a:accent3>
      <a:accent4>
        <a:srgbClr val="000000"/>
      </a:accent4>
      <a:accent5>
        <a:srgbClr val="E2C9AA"/>
      </a:accent5>
      <a:accent6>
        <a:srgbClr val="E7B900"/>
      </a:accent6>
      <a:hlink>
        <a:srgbClr val="003366"/>
      </a:hlink>
      <a:folHlink>
        <a:srgbClr val="666699"/>
      </a:folHlink>
    </a:clrScheme>
    <a:fontScheme name="CDS_200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DS_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S_20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S_2006 8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B900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CDS_2006</Template>
  <TotalTime>4994</TotalTime>
  <Words>1432</Words>
  <Application>Microsoft Office PowerPoint</Application>
  <PresentationFormat>화면 슬라이드 쇼(4:3)</PresentationFormat>
  <Paragraphs>212</Paragraphs>
  <Slides>29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CDS_2006</vt:lpstr>
      <vt:lpstr>비트맵 이미지</vt:lpstr>
      <vt:lpstr>Equation</vt:lpstr>
      <vt:lpstr>11장</vt:lpstr>
      <vt:lpstr>정규모집단에서의 ㅊ론</vt:lpstr>
      <vt:lpstr>모평균 μ에 대한 추론</vt:lpstr>
      <vt:lpstr>t-분포</vt:lpstr>
      <vt:lpstr>t-분포</vt:lpstr>
      <vt:lpstr>t-분포의 백분위 수</vt:lpstr>
      <vt:lpstr>t-분포표</vt:lpstr>
      <vt:lpstr>t-분포</vt:lpstr>
      <vt:lpstr>모평균에 대한 추론</vt:lpstr>
      <vt:lpstr>모평균에 대한 신뢰구간</vt:lpstr>
      <vt:lpstr>모평균에 대한 신뢰구간</vt:lpstr>
      <vt:lpstr>모평균에 대한 가설검정: t-검정</vt:lpstr>
      <vt:lpstr>t-검정</vt:lpstr>
      <vt:lpstr>p-값</vt:lpstr>
      <vt:lpstr>p-값</vt:lpstr>
      <vt:lpstr>신뢰구간과 양측검정의 관계</vt:lpstr>
      <vt:lpstr>신뢰구간과 양측검정의 관계</vt:lpstr>
      <vt:lpstr>신뢰구간과 양측검정의 관계</vt:lpstr>
      <vt:lpstr>모표준편차에 대한 추론</vt:lpstr>
      <vt:lpstr>카이제곱분포(chi-square distribution)</vt:lpstr>
      <vt:lpstr>카이제곱분포</vt:lpstr>
      <vt:lpstr>카이제곱분포의 백분위 수</vt:lpstr>
      <vt:lpstr>카이제곱분포</vt:lpstr>
      <vt:lpstr>모분산 σ^2  의 신뢰구간</vt:lpstr>
      <vt:lpstr>모표준편차 σ의 신뢰구간</vt:lpstr>
      <vt:lpstr>신뢰구간</vt:lpstr>
      <vt:lpstr>σ에 대한 가설검정</vt:lpstr>
      <vt:lpstr>σ에 대한 가설검정</vt:lpstr>
      <vt:lpstr>σ에 대한 가설검정</vt:lpstr>
    </vt:vector>
  </TitlesOfParts>
  <Company>Inha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 Decision Tree</dc:title>
  <dc:creator>Heon Jin Park</dc:creator>
  <cp:lastModifiedBy>Jinho Park</cp:lastModifiedBy>
  <cp:revision>225</cp:revision>
  <dcterms:created xsi:type="dcterms:W3CDTF">2002-01-02T14:08:33Z</dcterms:created>
  <dcterms:modified xsi:type="dcterms:W3CDTF">2016-02-12T04:31:11Z</dcterms:modified>
</cp:coreProperties>
</file>