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4"/>
  </p:notesMasterIdLst>
  <p:sldIdLst>
    <p:sldId id="566" r:id="rId2"/>
    <p:sldId id="567" r:id="rId3"/>
    <p:sldId id="568" r:id="rId4"/>
    <p:sldId id="569" r:id="rId5"/>
    <p:sldId id="570" r:id="rId6"/>
    <p:sldId id="571" r:id="rId7"/>
    <p:sldId id="573" r:id="rId8"/>
    <p:sldId id="572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98" r:id="rId34"/>
    <p:sldId id="599" r:id="rId35"/>
    <p:sldId id="600" r:id="rId36"/>
    <p:sldId id="602" r:id="rId37"/>
    <p:sldId id="601" r:id="rId38"/>
    <p:sldId id="603" r:id="rId39"/>
    <p:sldId id="604" r:id="rId40"/>
    <p:sldId id="605" r:id="rId41"/>
    <p:sldId id="606" r:id="rId42"/>
    <p:sldId id="607" r:id="rId4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17" d="100"/>
          <a:sy n="117" d="100"/>
        </p:scale>
        <p:origin x="-1614" y="-102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12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12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두 모집단의 비교</a:t>
            </a:r>
            <a:endParaRPr lang="en-US" altLang="ko-KR" sz="4000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신뢰구간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3) </a:t>
                </a:r>
                <a:r>
                  <a:rPr lang="ko-KR" altLang="en-US" dirty="0" smtClean="0"/>
                  <a:t>과자를 담는 두 기계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와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에서 생산한 과자 한 봉지의 평균 무게를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dirty="0" smtClean="0"/>
                  <a:t>라고 할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기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계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50,  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453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80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기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계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0,  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altLang="ko-KR" i="1">
                                  <a:latin typeface="Cambria Math"/>
                                </a:rPr>
                                <m:t>=4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01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대한 </a:t>
                </a:r>
                <a:r>
                  <a:rPr lang="en-US" altLang="ko-KR" dirty="0"/>
                  <a:t>95% </a:t>
                </a:r>
                <a:r>
                  <a:rPr lang="ko-KR" altLang="en-US" dirty="0" smtClean="0"/>
                  <a:t>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0.025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453−401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±1.96×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80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50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60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100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=52±25.1</m:t>
                    </m:r>
                  </m:oMath>
                </a14:m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=(25.9, 77.1)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dirty="0" smtClean="0"/>
                  <a:t>가설검</a:t>
                </a:r>
                <a:r>
                  <a:rPr lang="ko-KR" altLang="en-US" dirty="0"/>
                  <a:t>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표본의 크기가 클 때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 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𝑢𝑛𝑑𝑒𝑟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분자에서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사용한 거에 유의할 것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3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가설검정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dirty="0" err="1"/>
                  <a:t>기각역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lang="en-US" altLang="ko-KR" dirty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:|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bar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1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가설검정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4) </a:t>
                </a:r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에서 두 기계에서 생산한 과자의 무게에 차이가 있는지 유의수준 </a:t>
                </a:r>
                <a:r>
                  <a:rPr lang="en-US" altLang="ko-KR" dirty="0" smtClean="0"/>
                  <a:t>1%</a:t>
                </a:r>
                <a:r>
                  <a:rPr lang="ko-KR" altLang="en-US" dirty="0" smtClean="0"/>
                  <a:t>에서 검정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기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계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50,  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ko-KR" i="1">
                                  <a:latin typeface="Cambria Math"/>
                                </a:rPr>
                                <m:t>=453,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/>
                                </a:rPr>
                                <m:t>80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기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계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100,  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altLang="ko-KR" i="1">
                                  <a:latin typeface="Cambria Math"/>
                                </a:rPr>
                                <m:t>=401,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/>
                                </a:rPr>
                                <m:t>60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453−401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80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=4.06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0.025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=2.575</m:t>
                    </m:r>
                  </m:oMath>
                </a14:m>
                <a:r>
                  <a:rPr lang="ko-KR" altLang="en-US" dirty="0" smtClean="0"/>
                  <a:t>이므로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기각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</a:t>
                </a:r>
                <a:r>
                  <a:rPr lang="ko-KR" altLang="en-US" dirty="0"/>
                  <a:t>두 기계에서 생산한 과자의 무게에 차이가 </a:t>
                </a:r>
                <a:r>
                  <a:rPr lang="ko-KR" altLang="en-US" dirty="0" smtClean="0"/>
                  <a:t>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r="-1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표본의 크기가 </a:t>
                </a:r>
                <a:r>
                  <a:rPr lang="ko-KR" altLang="en-US" dirty="0" smtClean="0"/>
                  <a:t>작을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추론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표본의 크기가 작은 경우에는 중심극한정리를 적용할 수 없으며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추론을 위해서는 모집단에 대한 추가적인 가정이 필요하다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가정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두 모집단은 모두 정규분포를 따른다</a:t>
                </a:r>
                <a:r>
                  <a:rPr lang="en-US" altLang="ko-KR" dirty="0" smtClean="0"/>
                  <a:t>. (</a:t>
                </a:r>
                <a:r>
                  <a:rPr lang="ko-KR" altLang="en-US" dirty="0" err="1" smtClean="0"/>
                  <a:t>정규성</a:t>
                </a:r>
                <a:r>
                  <a:rPr lang="ko-KR" altLang="en-US" dirty="0" smtClean="0"/>
                  <a:t> 가정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두 모집단의 표준편차는 같다</a:t>
                </a:r>
                <a:r>
                  <a:rPr lang="en-US" altLang="ko-KR" dirty="0" smtClean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ko-KR" altLang="en-US" b="0" i="1" smtClean="0">
                        <a:latin typeface="Cambria Math"/>
                      </a:rPr>
                      <m:t>𝜎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(</a:t>
                </a:r>
                <a:r>
                  <a:rPr lang="ko-KR" altLang="en-US" b="0" dirty="0" smtClean="0"/>
                  <a:t>등분산성 가정</a:t>
                </a:r>
                <a:r>
                  <a:rPr lang="en-US" altLang="ko-KR" b="0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위 가정을 확인하는 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자료가 정규분포를 따르는지 판단하는 한 가지 방법은 정규확률그림을 그려 직선에 가까운지 확인한다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두 모집단의 표준편차가 같은지를 판단하는 간단한 방법은 두 표본표준편차를 이용하여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ko-KR" altLang="en-US" dirty="0" smtClean="0"/>
                  <a:t>인지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확인한다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9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표본의 크기가 작을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추론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…,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정규모집단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ko-KR" altLang="en-US" i="1">
                                  <a:latin typeface="Cambria Math"/>
                                </a:rPr>
                                <m:t>에서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임의추추한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자료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…,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정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규모집단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ko-KR" altLang="en-US" i="1">
                                  <a:latin typeface="Cambria Math"/>
                                </a:rPr>
                                <m:t>에서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임의추추한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자료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→ 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0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공통분산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합동추정량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두 모집단의 분산이 일치하므로 두 표본을 모두 이용하여 공통분산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 smtClean="0"/>
                  <a:t>을 추정할 수 있다</a:t>
                </a:r>
                <a:r>
                  <a:rPr lang="en-US" altLang="ko-KR" sz="1800" dirty="0" smtClean="0"/>
                  <a:t>.</a:t>
                </a:r>
              </a:p>
              <a:p>
                <a:endParaRPr lang="en-US" altLang="ko-KR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 smtClean="0"/>
                  <a:t>의 </a:t>
                </a:r>
                <a:r>
                  <a:rPr lang="ko-KR" altLang="en-US" sz="1800" dirty="0" err="1" smtClean="0"/>
                  <a:t>합동추정량</a:t>
                </a:r>
                <a:r>
                  <a:rPr lang="en-US" altLang="ko-KR" sz="1800" dirty="0" smtClean="0"/>
                  <a:t>(pooled estimator):</a:t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altLang="ko-KR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−2</m:t>
                        </m:r>
                      </m:den>
                    </m:f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8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ko-KR" sz="1800" b="0" i="1" dirty="0" smtClean="0">
                    <a:latin typeface="Cambria Math"/>
                  </a:rPr>
                  <a:t> </a:t>
                </a:r>
                <a:br>
                  <a:rPr lang="en-US" altLang="ko-KR" sz="1800" b="0" i="1" dirty="0" smtClean="0">
                    <a:latin typeface="Cambria Math"/>
                  </a:rPr>
                </a:br>
                <a:endParaRPr lang="en-US" altLang="ko-KR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/>
                        </a:rPr>
                        <m:t>                                         </m:t>
                      </m:r>
                    </m:oMath>
                  </m:oMathPara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r>
                  <a:rPr lang="ko-KR" altLang="en-US" sz="1800" dirty="0" smtClean="0"/>
                  <a:t>예제 </a:t>
                </a:r>
                <a:r>
                  <a:rPr lang="en-US" altLang="ko-KR" sz="1800" dirty="0" smtClean="0"/>
                  <a:t>5) </a:t>
                </a:r>
                <a:r>
                  <a:rPr lang="ko-KR" altLang="en-US" sz="1800" dirty="0" smtClean="0"/>
                  <a:t>두 표본의 자료</a:t>
                </a:r>
                <a:endParaRPr lang="en-US" altLang="ko-KR" sz="1800" dirty="0" smtClean="0"/>
              </a:p>
              <a:p>
                <a:pPr lvl="1"/>
                <a:r>
                  <a:rPr lang="ko-KR" altLang="en-US" sz="1600" dirty="0" smtClean="0">
                    <a:latin typeface="함초롬돋움" pitchFamily="18" charset="-127"/>
                  </a:rPr>
                  <a:t>표본 </a:t>
                </a:r>
                <a:r>
                  <a:rPr lang="en-US" altLang="ko-KR" sz="1600" dirty="0" smtClean="0">
                    <a:latin typeface="함초롬돋움" pitchFamily="18" charset="-127"/>
                  </a:rPr>
                  <a:t>1:  8</a:t>
                </a:r>
                <a:r>
                  <a:rPr lang="en-US" altLang="ko-KR" sz="1600" dirty="0">
                    <a:latin typeface="함초롬돋움" pitchFamily="18" charset="-127"/>
                  </a:rPr>
                  <a:t>, 5, 7, 6, 9, 7</a:t>
                </a:r>
                <a:endParaRPr lang="en-US" altLang="ko-KR" sz="1600" dirty="0" smtClean="0">
                  <a:latin typeface="함초롬돋움" pitchFamily="18" charset="-127"/>
                </a:endParaRPr>
              </a:p>
              <a:p>
                <a:pPr lvl="1"/>
                <a:r>
                  <a:rPr lang="ko-KR" altLang="en-US" sz="1600" dirty="0" smtClean="0">
                    <a:latin typeface="함초롬돋움" pitchFamily="18" charset="-127"/>
                  </a:rPr>
                  <a:t>표본 </a:t>
                </a:r>
                <a:r>
                  <a:rPr lang="en-US" altLang="ko-KR" sz="1600" dirty="0" smtClean="0">
                    <a:latin typeface="함초롬돋움" pitchFamily="18" charset="-127"/>
                  </a:rPr>
                  <a:t>2:  2</a:t>
                </a:r>
                <a:r>
                  <a:rPr lang="en-US" altLang="ko-KR" sz="1600" dirty="0">
                    <a:latin typeface="함초롬돋움" pitchFamily="18" charset="-127"/>
                  </a:rPr>
                  <a:t>, 6, 4, 7, </a:t>
                </a:r>
                <a:r>
                  <a:rPr lang="en-US" altLang="ko-KR" sz="1600" dirty="0" smtClean="0">
                    <a:latin typeface="함초롬돋움" pitchFamily="18" charset="-127"/>
                  </a:rPr>
                  <a:t>6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=6,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=5, 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=2,</m:t>
                    </m:r>
                    <m:sSup>
                      <m:sSup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0" smtClean="0">
                        <a:latin typeface="Cambria Math"/>
                      </a:rPr>
                      <m:t>4</m:t>
                    </m:r>
                  </m:oMath>
                </a14:m>
                <a:endParaRPr lang="en-US" altLang="ko-KR" sz="1600" dirty="0" smtClean="0">
                  <a:latin typeface="함초롬돋움" pitchFamily="18" charset="-127"/>
                </a:endParaRPr>
              </a:p>
              <a:p>
                <a:pPr lvl="1"/>
                <a:r>
                  <a:rPr lang="ko-KR" altLang="en-US" sz="1600" dirty="0" err="1" smtClean="0"/>
                  <a:t>합동추정량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5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×2+4×4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6+5−2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=2.89</m:t>
                    </m:r>
                  </m:oMath>
                </a14:m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신뢰구간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[</a:t>
                </a:r>
                <a:r>
                  <a:rPr lang="ko-KR" altLang="en-US" dirty="0"/>
                  <a:t>정리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두 모집단이 정규분포를 따를 때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−2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두 모집단이 정규분포를 따르고 분산이 같을 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</m:ba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−2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0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신뢰구간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/>
                  <a:t>6) </a:t>
                </a:r>
                <a:r>
                  <a:rPr lang="ko-KR" altLang="en-US" dirty="0"/>
                  <a:t>목초의 종류에 따른 우유 생산량의 차에 대한 </a:t>
                </a:r>
                <a:r>
                  <a:rPr lang="en-US" altLang="ko-KR" dirty="0"/>
                  <a:t>95% </a:t>
                </a:r>
                <a:r>
                  <a:rPr lang="ko-KR" altLang="en-US" dirty="0" smtClean="0"/>
                  <a:t>신뢰구간은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자료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들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판에서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말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린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목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초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13,  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ko-KR" i="1">
                                  <a:latin typeface="Cambria Math"/>
                                </a:rPr>
                                <m:t>=45.15,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/>
                                </a:rPr>
                                <m:t>7.998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1" dirty="0">
                                  <a:latin typeface="Cambria Math"/>
                                </a:rPr>
                                <m:t>인공적으로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 dirty="0">
                                  <a:latin typeface="Cambria Math"/>
                                </a:rPr>
                                <m:t>말린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 dirty="0">
                                  <a:latin typeface="Cambria Math"/>
                                </a:rPr>
                                <m:t>목초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12,  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altLang="ko-KR" i="1">
                                  <a:latin typeface="Cambria Math"/>
                                </a:rPr>
                                <m:t>=42.25,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=8.740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표본의 크기가 작으므로 </a:t>
                </a:r>
                <a:r>
                  <a:rPr lang="ko-KR" altLang="en-US" dirty="0" err="1"/>
                  <a:t>정규성</a:t>
                </a:r>
                <a:r>
                  <a:rPr lang="ko-KR" altLang="en-US" dirty="0"/>
                  <a:t> 가정을 해야 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두 표준편차의 비는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7.998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8.740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=0.92</m:t>
                    </m:r>
                  </m:oMath>
                </a14:m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1</a:t>
                </a:r>
                <a:r>
                  <a:rPr lang="ko-KR" altLang="en-US" dirty="0" smtClean="0"/>
                  <a:t>에 가깝다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분산의 </a:t>
                </a:r>
                <a:r>
                  <a:rPr lang="ko-KR" altLang="en-US" dirty="0" err="1" smtClean="0"/>
                  <a:t>합동추정량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12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7.998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+11×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8.740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13+12−2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/>
                      </a:rPr>
                      <m:t>=8.361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95</m:t>
                    </m:r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23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13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4491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     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45.15−42.25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±2.069×8.361×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13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=2.90±6.925</m:t>
                    </m:r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7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dirty="0" smtClean="0"/>
                  <a:t>가설검정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검정통계량</a:t>
                </a:r>
                <a:r>
                  <a:rPr lang="en-US" altLang="ko-KR" dirty="0" smtClean="0"/>
                  <a:t>(</a:t>
                </a:r>
                <a:r>
                  <a:rPr lang="ko-KR" altLang="en-US" dirty="0"/>
                  <a:t>두 모집단이 정규분포를 따르고 분산이 같을 때</a:t>
                </a:r>
                <a:r>
                  <a:rPr lang="en-US" altLang="ko-KR" dirty="0" smtClean="0"/>
                  <a:t>)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      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𝑢𝑛𝑑𝑒𝑟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8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모집단의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두 모집단의 비교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어느 질병에 대한  치료약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 B</a:t>
            </a:r>
            <a:r>
              <a:rPr lang="ko-KR" altLang="en-US" dirty="0"/>
              <a:t>의 </a:t>
            </a:r>
            <a:r>
              <a:rPr lang="ko-KR" altLang="en-US" dirty="0" smtClean="0"/>
              <a:t>효과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도시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B</a:t>
            </a:r>
            <a:r>
              <a:rPr lang="ko-KR" altLang="en-US" dirty="0" smtClean="0"/>
              <a:t>의 소득 비교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1800" dirty="0" smtClean="0"/>
              <a:t>두 모집단의 비교는 자료의 수집 방법에 따라 달라진다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pPr marL="342900" lvl="1"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ko-KR" altLang="en-US" dirty="0"/>
              <a:t>어느 질병에 대한  치료약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 B</a:t>
            </a:r>
            <a:r>
              <a:rPr lang="ko-KR" altLang="en-US" dirty="0"/>
              <a:t>의 </a:t>
            </a:r>
            <a:r>
              <a:rPr lang="ko-KR" altLang="en-US" dirty="0" smtClean="0"/>
              <a:t>효과를 비교하기 위한 두 가지 자료 수집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 수집 방법 </a:t>
            </a:r>
            <a:r>
              <a:rPr lang="en-US" altLang="ko-KR" dirty="0" smtClean="0"/>
              <a:t>I</a:t>
            </a:r>
            <a:br>
              <a:rPr lang="en-US" altLang="ko-KR" dirty="0" smtClean="0"/>
            </a:br>
            <a:r>
              <a:rPr lang="ko-KR" altLang="en-US" dirty="0" smtClean="0"/>
              <a:t>환자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명 중 임의로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명을 선택하여 치료약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투여하고 나머지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명에게는 치료약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투여한 후 효과를 비교</a:t>
            </a:r>
            <a:endParaRPr lang="en-US" altLang="ko-KR" dirty="0" smtClean="0"/>
          </a:p>
          <a:p>
            <a:pPr lvl="1"/>
            <a:r>
              <a:rPr lang="ko-KR" altLang="en-US" dirty="0"/>
              <a:t>자료 수집 방법 </a:t>
            </a:r>
            <a:r>
              <a:rPr lang="en-US" altLang="ko-KR" dirty="0" smtClean="0"/>
              <a:t>II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환자</a:t>
            </a:r>
            <a:r>
              <a:rPr lang="en-US" altLang="ko-KR" dirty="0" smtClean="0"/>
              <a:t> 20</a:t>
            </a:r>
            <a:r>
              <a:rPr lang="ko-KR" altLang="en-US" dirty="0" smtClean="0"/>
              <a:t>을 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건강 상태 등을 고려하여 비슷한 조건을 가진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명씩 짝아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쌍으로 나눈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쌍에서 임의로 한 명에게는 </a:t>
            </a:r>
            <a:r>
              <a:rPr lang="ko-KR" altLang="en-US" dirty="0"/>
              <a:t>치료약 </a:t>
            </a:r>
            <a:r>
              <a:rPr lang="en-US" altLang="ko-KR" dirty="0"/>
              <a:t>A</a:t>
            </a:r>
            <a:r>
              <a:rPr lang="ko-KR" altLang="en-US" dirty="0"/>
              <a:t>를 투여하고 </a:t>
            </a:r>
            <a:r>
              <a:rPr lang="ko-KR" altLang="en-US" dirty="0" smtClean="0"/>
              <a:t>나머지 한 명에게는 </a:t>
            </a:r>
            <a:r>
              <a:rPr lang="ko-KR" altLang="en-US" dirty="0"/>
              <a:t>치료약 </a:t>
            </a:r>
            <a:r>
              <a:rPr lang="en-US" altLang="ko-KR" dirty="0"/>
              <a:t>B</a:t>
            </a:r>
            <a:r>
              <a:rPr lang="ko-KR" altLang="en-US" dirty="0"/>
              <a:t>를 투여한 후 </a:t>
            </a:r>
            <a:r>
              <a:rPr lang="ko-KR" altLang="en-US" dirty="0" smtClean="0"/>
              <a:t>두 사람의 차이를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1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가설검정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dirty="0" err="1"/>
                  <a:t>기각역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lang="en-US" altLang="ko-KR" dirty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−2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:|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|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ba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−2)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1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가설검정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 7) </a:t>
                </a:r>
                <a:r>
                  <a:rPr lang="ko-KR" altLang="en-US" dirty="0" smtClean="0"/>
                  <a:t>들판에서 말린 목초를 먹은 젖소의 우유 생산량이 인공적으로 말린 목초를 먹은 젖소의 우유 생산량보다 많은지 유의수준 </a:t>
                </a:r>
                <a:r>
                  <a:rPr lang="en-US" altLang="ko-KR" dirty="0" smtClean="0"/>
                  <a:t>5%</a:t>
                </a:r>
                <a:r>
                  <a:rPr lang="ko-KR" altLang="en-US" dirty="0" smtClean="0"/>
                  <a:t>에서 검정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자료</a:t>
                </a:r>
                <a:r>
                  <a:rPr lang="en-US" altLang="ko-KR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들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판에서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말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린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목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초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13,  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ko-KR" i="1">
                                  <a:latin typeface="Cambria Math"/>
                                </a:rPr>
                                <m:t>=45.15,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/>
                                </a:rPr>
                                <m:t>7.998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1" dirty="0">
                                  <a:latin typeface="Cambria Math"/>
                                </a:rPr>
                                <m:t>인공적으로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 dirty="0">
                                  <a:latin typeface="Cambria Math"/>
                                </a:rPr>
                                <m:t>말린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 dirty="0">
                                  <a:latin typeface="Cambria Math"/>
                                </a:rPr>
                                <m:t>목초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12,  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altLang="ko-KR" i="1">
                                  <a:latin typeface="Cambria Math"/>
                                </a:rPr>
                                <m:t>=42.25,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=8.740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=0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검정통계량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</m:bar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45.15−42.15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8.361×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13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12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0.866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0.0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1.714</m:t>
                    </m:r>
                  </m:oMath>
                </a14:m>
                <a:r>
                  <a:rPr lang="ko-KR" altLang="en-US" dirty="0"/>
                  <a:t>이므로 </a:t>
                </a:r>
                <a:r>
                  <a:rPr lang="ko-KR" altLang="en-US" dirty="0" err="1"/>
                  <a:t>귀무가설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기각하지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못</a:t>
                </a:r>
                <a:r>
                  <a:rPr lang="ko-KR" altLang="en-US" dirty="0"/>
                  <a:t>함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우유 생산량에는 차이가 없다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r="-2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정규모집단의 분산이 같지 않은 경우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정규모집단의 표준편차가 같지 않을 때 추론 방법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min</m:t>
                    </m:r>
                    <m:r>
                      <a:rPr lang="en-US" altLang="ko-KR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−1, 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경우 분산의 </a:t>
                </a:r>
                <a:r>
                  <a:rPr lang="ko-KR" altLang="en-US" dirty="0" err="1" smtClean="0"/>
                  <a:t>합동추정량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을 사용할 수 없다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통계량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자유도를</a:t>
                </a:r>
                <a:r>
                  <a:rPr lang="ko-KR" altLang="en-US" dirty="0" smtClean="0"/>
                  <a:t> 구하는 방법을 여러 가지가 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39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정규모집단의 분산이 같지 않은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</m:ba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에 대한 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      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𝑢𝑛𝑑𝑒𝑟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기각역은</a:t>
                </a:r>
                <a:r>
                  <a:rPr lang="ko-KR" altLang="en-US" dirty="0" smtClean="0"/>
                  <a:t> 자유도가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 smtClean="0"/>
                  <a:t>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분포로부터 구한다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08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정규모집단의 분산이 같지 않은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8) </a:t>
                </a:r>
                <a:r>
                  <a:rPr lang="ko-KR" altLang="en-US" dirty="0" smtClean="0"/>
                  <a:t>두 지역의 집값에 차이가 있는지 유의수준 </a:t>
                </a:r>
                <a:r>
                  <a:rPr lang="en-US" altLang="ko-KR" dirty="0" smtClean="0"/>
                  <a:t>5%</a:t>
                </a:r>
                <a:r>
                  <a:rPr lang="ko-KR" altLang="en-US" dirty="0" smtClean="0"/>
                  <a:t>에서 검정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자료</a:t>
                </a:r>
                <a:r>
                  <a:rPr lang="en-US" altLang="ko-KR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남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쪽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13,  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2.4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0.72 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b="0" i="1" dirty="0" smtClean="0">
                                  <a:latin typeface="Cambria Math"/>
                                </a:rPr>
                                <m:t>북쪽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 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=2.15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0.35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/>
                  <a:t>두 표준편차의 비는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0.72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0.35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2.06</m:t>
                    </m:r>
                  </m:oMath>
                </a14:m>
                <a:r>
                  <a:rPr lang="ko-KR" altLang="en-US" dirty="0" smtClean="0"/>
                  <a:t>으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배가 넘는다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=0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검정통계량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</m:ba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2.4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2.15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0.72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13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0.35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=1.107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−1, 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min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/>
                          </a:rPr>
                          <m:t>13−1, 11−1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=10,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=2.228</m:t>
                    </m:r>
                  </m:oMath>
                </a14:m>
                <a:r>
                  <a:rPr lang="ko-KR" altLang="en-US" dirty="0"/>
                  <a:t>이므로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err="1"/>
                  <a:t>을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기각하지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못함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 </a:t>
                </a:r>
                <a:r>
                  <a:rPr lang="ko-KR" altLang="en-US" dirty="0" smtClean="0"/>
                  <a:t>두 지역의 집값에는 차이가 </a:t>
                </a:r>
                <a:r>
                  <a:rPr lang="ko-KR" altLang="en-US" dirty="0"/>
                  <a:t>없다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48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경우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모집단이 정규분포를 따르지 않고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표본의 크기도 작은 경우 모 두 모집단의 평균의 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dirty="0" smtClean="0"/>
                  <a:t>추론 방법은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 smtClean="0"/>
                  <a:t>이 책의 수준을 넘어감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4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짝비교</a:t>
            </a:r>
            <a:r>
              <a:rPr lang="en-US" altLang="ko-KR" dirty="0" smtClean="0"/>
              <a:t>(matched</a:t>
            </a:r>
            <a:r>
              <a:rPr lang="ko-KR" altLang="en-US" dirty="0" smtClean="0"/>
              <a:t> </a:t>
            </a:r>
            <a:r>
              <a:rPr lang="en-US" altLang="ko-KR" dirty="0" smtClean="0"/>
              <a:t>pair comparison)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</a:t>
            </a:r>
            <a:r>
              <a:rPr lang="en-US" altLang="ko-KR" dirty="0"/>
              <a:t> </a:t>
            </a:r>
            <a:r>
              <a:rPr lang="ko-KR" altLang="en-US" dirty="0"/>
              <a:t>처리 효과를 비교할 때</a:t>
            </a:r>
            <a:r>
              <a:rPr lang="en-US" altLang="ko-KR" dirty="0"/>
              <a:t>, </a:t>
            </a:r>
            <a:r>
              <a:rPr lang="ko-KR" altLang="en-US" dirty="0"/>
              <a:t>각 실험 단위의 </a:t>
            </a:r>
            <a:r>
              <a:rPr lang="ko-KR" altLang="en-US" dirty="0" err="1"/>
              <a:t>반응값들이</a:t>
            </a:r>
            <a:r>
              <a:rPr lang="ko-KR" altLang="en-US" dirty="0"/>
              <a:t> 처리 방법뿐만 아니라 다른 요인들의 영향을 받을 수도 있다</a:t>
            </a:r>
            <a:r>
              <a:rPr lang="en-US" altLang="ko-KR" dirty="0"/>
              <a:t>. </a:t>
            </a:r>
            <a:r>
              <a:rPr lang="ko-KR" altLang="en-US" dirty="0" smtClean="0"/>
              <a:t>이처럼 </a:t>
            </a:r>
            <a:r>
              <a:rPr lang="ko-KR" altLang="en-US" dirty="0" err="1" smtClean="0"/>
              <a:t>반은변수에</a:t>
            </a:r>
            <a:r>
              <a:rPr lang="ko-KR" altLang="en-US" dirty="0" smtClean="0"/>
              <a:t> 영향을 주는 다른 </a:t>
            </a:r>
            <a:r>
              <a:rPr lang="ko-KR" altLang="en-US" dirty="0"/>
              <a:t>요인들의 </a:t>
            </a:r>
            <a:r>
              <a:rPr lang="ko-KR" altLang="en-US" dirty="0" smtClean="0"/>
              <a:t>효과</a:t>
            </a:r>
            <a:r>
              <a:rPr lang="ko-KR" altLang="en-US" dirty="0"/>
              <a:t>는</a:t>
            </a:r>
            <a:r>
              <a:rPr lang="ko-KR" altLang="en-US" dirty="0" smtClean="0"/>
              <a:t> 배제해야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두 치료약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B</a:t>
            </a:r>
            <a:r>
              <a:rPr lang="ko-KR" altLang="en-US" dirty="0" smtClean="0"/>
              <a:t>의 효과를 비교할 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처리</a:t>
            </a:r>
            <a:r>
              <a:rPr lang="en-US" altLang="ko-KR" dirty="0" smtClean="0"/>
              <a:t>: </a:t>
            </a:r>
            <a:r>
              <a:rPr lang="ko-KR" altLang="en-US" dirty="0"/>
              <a:t>치료약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치료약 </a:t>
            </a:r>
            <a:r>
              <a:rPr lang="en-US" altLang="ko-KR" dirty="0" smtClean="0"/>
              <a:t>B</a:t>
            </a:r>
            <a:br>
              <a:rPr lang="en-US" altLang="ko-KR" dirty="0" smtClean="0"/>
            </a:b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건강 상태 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반응값에</a:t>
            </a:r>
            <a:r>
              <a:rPr lang="ko-KR" altLang="en-US" dirty="0" smtClean="0"/>
              <a:t> 영향을 주는 다른 요인들의 효과는 배제하고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순수한 처리 효과만을 측정하고자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짝비교에서는</a:t>
            </a:r>
            <a:r>
              <a:rPr lang="ko-KR" altLang="en-US" dirty="0" smtClean="0"/>
              <a:t> 처리 효과 외에 </a:t>
            </a:r>
            <a:r>
              <a:rPr lang="ko-KR" altLang="en-US" dirty="0" err="1" smtClean="0"/>
              <a:t>반응값에</a:t>
            </a:r>
            <a:r>
              <a:rPr lang="ko-KR" altLang="en-US" dirty="0" smtClean="0"/>
              <a:t> 영향을 주는 다른 요인들은 비슷한 조건을 가지도록 실험 단위를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개씩 짝을 지어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쌍 안에서 두 처리 효과를 비교한다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5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짝비교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은 두 처리 효과의 차이를 나타낸다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은 평균이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두 처리 효과의 차이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이고 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모집단에 </a:t>
                </a:r>
                <a:r>
                  <a:rPr lang="ko-KR" altLang="en-US" dirty="0" err="1" smtClean="0"/>
                  <a:t>임의추출한</a:t>
                </a:r>
                <a:r>
                  <a:rPr lang="ko-KR" altLang="en-US" dirty="0" smtClean="0"/>
                  <a:t> 표본이라고 할 수 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,   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27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136332"/>
                  </p:ext>
                </p:extLst>
              </p:nvPr>
            </p:nvGraphicFramePr>
            <p:xfrm>
              <a:off x="1143000" y="1752600"/>
              <a:ext cx="6096000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쌍</a:t>
                          </a:r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처리 </a:t>
                          </a:r>
                          <a:r>
                            <a:rPr lang="en-US" altLang="ko-KR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1</a:t>
                          </a:r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처리 </a:t>
                          </a:r>
                          <a:r>
                            <a:rPr lang="en-US" altLang="ko-KR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2</a:t>
                          </a:r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차이</a:t>
                          </a:r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  <a:ea typeface="함초롬돋움" pitchFamily="18" charset="-127"/>
                                    <a:cs typeface="함초롬돋움" pitchFamily="18" charset="-127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  <a:ea typeface="함초롬돋움" pitchFamily="18" charset="-127"/>
                                    <a:cs typeface="함초롬돋움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</a:tr>
                  <a:tr h="2730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  <a:ea typeface="함초롬돋움" pitchFamily="18" charset="-127"/>
                                    <a:cs typeface="함초롬돋움" pitchFamily="18" charset="-127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  <a:ea typeface="함초롬돋움" pitchFamily="18" charset="-127"/>
                                    <a:cs typeface="함초롬돋움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</a:tr>
                  <a:tr h="1803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/>
                                    <a:ea typeface="Cambria Math"/>
                                    <a:cs typeface="함초롬돋움" pitchFamily="18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dirty="0" smtClean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/>
                                    <a:ea typeface="Cambria Math"/>
                                    <a:cs typeface="함초롬돋움" pitchFamily="18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dirty="0" smtClean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/>
                                    <a:ea typeface="Cambria Math"/>
                                    <a:cs typeface="함초롬돋움" pitchFamily="18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dirty="0" smtClean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/>
                                    <a:ea typeface="Cambria Math"/>
                                    <a:cs typeface="함초롬돋움" pitchFamily="18" charset="-127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dirty="0" smtClean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  <a:ea typeface="함초롬돋움" pitchFamily="18" charset="-127"/>
                                    <a:cs typeface="함초롬돋움" pitchFamily="18" charset="-127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ko-KR" dirty="0" smtClean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  <a:ea typeface="함초롬돋움" pitchFamily="18" charset="-127"/>
                                    <a:cs typeface="함초롬돋움" pitchFamily="18" charset="-127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  <a:ea typeface="함초롬돋움" pitchFamily="18" charset="-127"/>
                                    <a:cs typeface="함초롬돋움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함초롬돋움" pitchFamily="18" charset="-127"/>
                                        <a:cs typeface="함초롬돋움" pitchFamily="18" charset="-127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136332"/>
                  </p:ext>
                </p:extLst>
              </p:nvPr>
            </p:nvGraphicFramePr>
            <p:xfrm>
              <a:off x="1143000" y="1752600"/>
              <a:ext cx="6096000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쌍</a:t>
                          </a:r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처리 </a:t>
                          </a:r>
                          <a:r>
                            <a:rPr lang="en-US" altLang="ko-KR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1</a:t>
                          </a:r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처리 </a:t>
                          </a:r>
                          <a:r>
                            <a:rPr lang="en-US" altLang="ko-KR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2</a:t>
                          </a:r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차이</a:t>
                          </a:r>
                          <a:endParaRPr lang="ko-KR" altLang="en-US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00" t="-111864" r="-200000" b="-3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00" t="-111864" r="-100000" b="-3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400" t="-111864" b="-30678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00" t="-208333" r="-20000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00" t="-208333" r="-10000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400" t="-208333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" t="-308333" r="-30000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00" t="-308333" r="-20000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00" t="-308333" r="-10000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400" t="-308333" b="-1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" t="-408333" r="-3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00" t="-408333" r="-2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00" t="-408333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400" t="-408333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57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ko-KR" altLang="en-US" dirty="0" smtClean="0"/>
                  <a:t>에 대한 추론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표본의 크기가 클 때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16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표본의 크기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800" dirty="0" smtClean="0"/>
                  <a:t>이 </a:t>
                </a:r>
                <a:r>
                  <a:rPr lang="ko-KR" altLang="en-US" sz="1800" dirty="0"/>
                  <a:t>충분히 클 </a:t>
                </a:r>
                <a:r>
                  <a:rPr lang="ko-KR" altLang="en-US" sz="1800" dirty="0" smtClean="0"/>
                  <a:t>때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ko-KR" altLang="en-US" sz="180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ko-KR" alt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altLang="ko-KR" sz="1800" dirty="0" smtClean="0"/>
              </a:p>
              <a:p>
                <a:endParaRPr lang="en-US" altLang="ko-KR" sz="1800" dirty="0"/>
              </a:p>
              <a:p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ko-KR" altLang="en-US" sz="1800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1−</m:t>
                        </m:r>
                        <m:r>
                          <a:rPr lang="ko-KR" altLang="en-US" sz="18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sz="1800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sz="1800" dirty="0"/>
                  <a:t> 신뢰구간</a:t>
                </a:r>
                <a:r>
                  <a:rPr lang="en-US" altLang="ko-KR" sz="1800" dirty="0"/>
                  <a:t>:</a:t>
                </a:r>
                <a:br>
                  <a:rPr lang="en-US" altLang="ko-KR" sz="1800" dirty="0"/>
                </a:br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:r>
                  <a:rPr lang="en-US" altLang="ko-KR" sz="180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,  </m:t>
                        </m:r>
                        <m:bar>
                          <m:barPr>
                            <m:pos m:val="top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ko-KR" altLang="en-US" sz="1800" dirty="0"/>
                  <a:t>  </a:t>
                </a:r>
                <a:r>
                  <a:rPr lang="en-US" altLang="ko-KR" sz="1800" dirty="0"/>
                  <a:t>or</a:t>
                </a:r>
                <a:r>
                  <a:rPr lang="ko-KR" altLang="en-US" sz="1800" dirty="0"/>
                  <a:t>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sz="18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sz="18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ko-KR" altLang="en-US" sz="1800" dirty="0"/>
              </a:p>
              <a:p>
                <a:endParaRPr lang="en-US" altLang="ko-KR" sz="1800" dirty="0" smtClean="0"/>
              </a:p>
              <a:p>
                <a:r>
                  <a:rPr lang="ko-KR" altLang="en-US" sz="1800" dirty="0" smtClean="0"/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:</m:t>
                    </m:r>
                    <m:r>
                      <a:rPr lang="ko-KR" altLang="en-US" sz="18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ko-K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800" dirty="0"/>
                  <a:t>에 대한 검정통계량</a:t>
                </a:r>
                <a:r>
                  <a:rPr lang="en-US" altLang="ko-KR" sz="1800" dirty="0"/>
                  <a:t>:</a:t>
                </a:r>
                <a:br>
                  <a:rPr lang="en-US" altLang="ko-KR" sz="1800" dirty="0"/>
                </a:br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ko-KR" sz="1800" i="1">
                        <a:latin typeface="Cambria Math"/>
                        <a:ea typeface="Cambria Math"/>
                      </a:rPr>
                      <m:t>          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𝑢𝑛𝑑𝑒𝑟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sz="1800" dirty="0" smtClean="0"/>
                  <a:t>에서 </a:t>
                </a:r>
                <a:r>
                  <a:rPr lang="ko-KR" altLang="en-US" sz="1800" dirty="0" err="1" smtClean="0"/>
                  <a:t>기각역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𝑍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sz="1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sz="1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, |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|≥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sz="1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24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ko-KR" altLang="en-US" dirty="0" smtClean="0"/>
                  <a:t>에 대한 추론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표본의 크기가 작</a:t>
                </a:r>
                <a:r>
                  <a:rPr lang="ko-KR" altLang="en-US" dirty="0"/>
                  <a:t>을</a:t>
                </a:r>
                <a:r>
                  <a:rPr lang="ko-KR" altLang="en-US" dirty="0" smtClean="0"/>
                  <a:t> 때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16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표본의 크기가 작을 때는 모집단에 대한 추가적인 가정이 필요하다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가정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ko-KR" altLang="en-US" i="1">
                        <a:latin typeface="Cambria Math"/>
                      </a:rPr>
                      <m:t>정</m:t>
                    </m:r>
                    <m:r>
                      <a:rPr lang="ko-KR" altLang="en-US" i="1">
                        <a:latin typeface="Cambria Math"/>
                      </a:rPr>
                      <m:t>규모집단</m:t>
                    </m:r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ko-KR" altLang="en-US" i="1">
                        <a:latin typeface="Cambria Math"/>
                      </a:rPr>
                      <m:t>에서</m:t>
                    </m:r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 </m:t>
                    </m:r>
                    <m:r>
                      <m:rPr>
                        <m:brk m:alnAt="7"/>
                      </m:rPr>
                      <a:rPr lang="ko-KR" altLang="en-US" i="1">
                        <a:latin typeface="Cambria Math"/>
                      </a:rPr>
                      <m:t>임</m:t>
                    </m:r>
                    <m:r>
                      <a:rPr lang="ko-KR" altLang="en-US" i="1">
                        <a:latin typeface="Cambria Math"/>
                      </a:rPr>
                      <m:t>의추추한</m:t>
                    </m:r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 </m:t>
                    </m:r>
                    <m:r>
                      <m:rPr>
                        <m:brk m:alnAt="7"/>
                      </m:rPr>
                      <a:rPr lang="ko-KR" altLang="en-US" i="1">
                        <a:latin typeface="Cambria Math"/>
                      </a:rPr>
                      <m:t>자</m:t>
                    </m:r>
                    <m:r>
                      <a:rPr lang="ko-KR" altLang="en-US" i="1">
                        <a:latin typeface="Cambria Math"/>
                      </a:rPr>
                      <m:t>료</m:t>
                    </m:r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</a:t>
                </a:r>
                <a:r>
                  <a:rPr lang="ko-KR" altLang="en-US" dirty="0"/>
                  <a:t>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ko-KR" alt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or</a:t>
                </a:r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−1)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8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처리</a:t>
            </a:r>
            <a:r>
              <a:rPr lang="en-US" altLang="ko-KR" dirty="0" smtClean="0"/>
              <a:t>(treatment): </a:t>
            </a:r>
            <a:r>
              <a:rPr lang="ko-KR" altLang="en-US" dirty="0" smtClean="0"/>
              <a:t>비교하고자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치료약 </a:t>
            </a:r>
            <a:r>
              <a:rPr lang="en-US" altLang="ko-KR" dirty="0" smtClean="0"/>
              <a:t>A,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치료약 </a:t>
            </a:r>
            <a:r>
              <a:rPr lang="en-US" altLang="ko-KR" dirty="0" smtClean="0"/>
              <a:t>B</a:t>
            </a:r>
          </a:p>
          <a:p>
            <a:endParaRPr lang="en-US" altLang="ko-KR" dirty="0"/>
          </a:p>
          <a:p>
            <a:r>
              <a:rPr lang="ko-KR" altLang="en-US" dirty="0" smtClean="0"/>
              <a:t>실험단위</a:t>
            </a:r>
            <a:r>
              <a:rPr lang="en-US" altLang="ko-KR" dirty="0" smtClean="0"/>
              <a:t>(experimental unit): </a:t>
            </a:r>
            <a:r>
              <a:rPr lang="ko-KR" altLang="en-US" dirty="0" smtClean="0"/>
              <a:t>실험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실험단위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환자 개인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반응값</a:t>
            </a:r>
            <a:r>
              <a:rPr lang="en-US" altLang="ko-KR" dirty="0" smtClean="0"/>
              <a:t>(response): </a:t>
            </a:r>
            <a:r>
              <a:rPr lang="ko-KR" altLang="en-US" dirty="0" smtClean="0"/>
              <a:t>실험에서 얻어지는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반응값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치료 효과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완치되는데 걸리는 시간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1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ko-KR" altLang="en-US" dirty="0"/>
                  <a:t>에 대한 추론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표본의 크기가 작을 때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16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에 대한 검정통계량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         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𝑢𝑛𝑑𝑒𝑟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en-US" altLang="ko-KR" dirty="0" smtClean="0"/>
              </a:p>
              <a:p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dirty="0" err="1"/>
                  <a:t>기각역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−1)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ko-KR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−1),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|=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−1)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01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ko-KR" altLang="en-US" dirty="0"/>
                  <a:t>에 대한 추론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표본의 크기가 작을 때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16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 9) 15</a:t>
                </a:r>
                <a:r>
                  <a:rPr lang="ko-KR" altLang="en-US" dirty="0" smtClean="0"/>
                  <a:t>명의 환자를 대상으로 약의 복용 전과 후의 혈압 측정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 smtClean="0"/>
                  <a:t> 각 환자에 대하여 약의 복용 전과 복용 후의 혈압의 차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=15,  </m:t>
                    </m:r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15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15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=8.80,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15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=10.98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>
                    <a:latin typeface="함초롬돋움" pitchFamily="18" charset="-127"/>
                  </a:rPr>
                  <a:t>혈압 </a:t>
                </a:r>
                <a:r>
                  <a:rPr lang="ko-KR" altLang="en-US" dirty="0" err="1" smtClean="0">
                    <a:latin typeface="함초롬돋움" pitchFamily="18" charset="-127"/>
                  </a:rPr>
                  <a:t>강하량</a:t>
                </a:r>
                <a:r>
                  <a:rPr lang="en-US" altLang="ko-KR" dirty="0" smtClean="0">
                    <a:latin typeface="함초롬돋움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9</m:t>
                    </m:r>
                    <m:r>
                      <a:rPr lang="en-US" altLang="ko-KR" b="0" i="1" dirty="0" smtClean="0">
                        <a:latin typeface="Cambria Math"/>
                      </a:rPr>
                      <m:t>5</m:t>
                    </m:r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=8.80±2.145×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10.98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=8.80±6.08</m:t>
                    </m:r>
                  </m:oMath>
                </a14:m>
                <a:r>
                  <a:rPr lang="en-US" altLang="ko-KR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                                =(2.72, 14.98)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31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5562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726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ko-KR" altLang="en-US" dirty="0"/>
                  <a:t>에 대한 추론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표본의 크기가 작을 때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16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9</a:t>
                </a:r>
                <a:r>
                  <a:rPr lang="ko-KR" altLang="en-US" dirty="0" smtClean="0"/>
                  <a:t>의 연속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약이 혈압을 떨어뜨리는지 유의수준 </a:t>
                </a:r>
                <a:r>
                  <a:rPr lang="en-US" altLang="ko-KR" dirty="0" smtClean="0"/>
                  <a:t>5%</a:t>
                </a:r>
                <a:r>
                  <a:rPr lang="ko-KR" altLang="en-US" dirty="0" smtClean="0"/>
                  <a:t>에서 검정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ko-KR" i="1">
                        <a:latin typeface="Cambria Math"/>
                      </a:rPr>
                      <m:t>&gt;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×8.80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10.98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=3.10&gt;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=2.624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약이 혈압을 떨어뜨린다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26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짝비교와</a:t>
            </a:r>
            <a:r>
              <a:rPr lang="ko-KR" altLang="en-US" dirty="0" smtClean="0"/>
              <a:t> 독립표본 방법의 비교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자료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sz="1800" b="0" i="1" smtClean="0">
                                  <a:latin typeface="Cambria Math"/>
                                </a:rPr>
                                <m:t>처</m:t>
                              </m:r>
                              <m:r>
                                <a:rPr lang="ko-KR" altLang="en-US" sz="1800" b="0" i="1" smtClean="0">
                                  <a:latin typeface="Cambria Math"/>
                                </a:rPr>
                                <m:t>리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 : 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 …, 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ko-KR" altLang="en-US" sz="1800" b="0" i="1" smtClean="0">
                                  <a:latin typeface="Cambria Math"/>
                                </a:rPr>
                                <m:t>처리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2 :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    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 …, 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:endParaRPr lang="en-US" altLang="ko-KR" sz="1800" dirty="0"/>
              </a:p>
              <a:p>
                <a:r>
                  <a:rPr lang="ko-KR" altLang="en-US" sz="1800" dirty="0" err="1" smtClean="0"/>
                  <a:t>짝비교는</a:t>
                </a:r>
                <a:r>
                  <a:rPr lang="ko-KR" altLang="en-US" sz="18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𝐷</m:t>
                        </m:r>
                      </m:e>
                    </m:bar>
                  </m:oMath>
                </a14:m>
                <a:r>
                  <a:rPr lang="ko-KR" altLang="en-US" sz="1800" dirty="0" smtClean="0"/>
                  <a:t>를 이용한 추론을 하는 반면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독립표본 방법은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sz="1800" b="0" i="1" smtClean="0">
                        <a:latin typeface="Cambria Math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𝑌</m:t>
                        </m:r>
                      </m:e>
                    </m:bar>
                  </m:oMath>
                </a14:m>
                <a:r>
                  <a:rPr lang="ko-KR" altLang="en-US" sz="1800" dirty="0" smtClean="0"/>
                  <a:t>를 이용하여 처리 효과의 차이에 대한 추론을 한다</a:t>
                </a:r>
                <a:r>
                  <a:rPr lang="en-US" altLang="ko-KR" sz="1800" dirty="0" smtClean="0"/>
                  <a:t>.</a:t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ba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ko-KR" alt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ko-KR" alt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  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1800" i="1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endParaRPr lang="en-US" altLang="ko-KR" sz="18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sz="1800" dirty="0" smtClean="0"/>
                  <a:t>와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sz="1800" dirty="0" smtClean="0"/>
                  <a:t>가 높은 상관관계를 가지면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각 쌍안에서 </a:t>
                </a:r>
                <a:r>
                  <a:rPr lang="ko-KR" altLang="en-US" sz="1800" dirty="0" err="1" smtClean="0"/>
                  <a:t>반응값은</a:t>
                </a:r>
                <a:r>
                  <a:rPr lang="ko-KR" altLang="en-US" sz="1800" dirty="0" smtClean="0"/>
                  <a:t> 서로 비슷한 값을 가지는 반면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쌍들간의 </a:t>
                </a:r>
                <a:r>
                  <a:rPr lang="ko-KR" altLang="en-US" sz="1800" dirty="0" err="1" smtClean="0"/>
                  <a:t>반응값은</a:t>
                </a:r>
                <a:r>
                  <a:rPr lang="ko-KR" altLang="en-US" sz="1800" dirty="0" smtClean="0"/>
                  <a:t> 큰 차이를 보인다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이 경우 독립표본 방법을 사용하면 처리 효과의 차이를 제대로 측정하기 힘들다</a:t>
                </a:r>
                <a:r>
                  <a:rPr lang="en-US" altLang="ko-KR" sz="1800" dirty="0" smtClean="0"/>
                  <a:t>. (why? </a:t>
                </a:r>
                <a:r>
                  <a:rPr lang="ko-KR" altLang="en-US" sz="1800" dirty="0" err="1" smtClean="0"/>
                  <a:t>합동추정량</a:t>
                </a:r>
                <a:r>
                  <a:rPr lang="ko-KR" alt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가 커지는 경향이 있으므로</a:t>
                </a:r>
                <a:r>
                  <a:rPr lang="en-US" altLang="ko-KR" sz="1800" dirty="0" smtClean="0"/>
                  <a:t>)</a:t>
                </a:r>
              </a:p>
              <a:p>
                <a:r>
                  <a:rPr lang="ko-KR" altLang="en-US" sz="1800" dirty="0" smtClean="0"/>
                  <a:t>서로 독립인 두 표본에 대해 </a:t>
                </a:r>
                <a:r>
                  <a:rPr lang="ko-KR" altLang="en-US" sz="1800" dirty="0" err="1" smtClean="0"/>
                  <a:t>짝비교</a:t>
                </a:r>
                <a:r>
                  <a:rPr lang="ko-KR" altLang="en-US" sz="1800" dirty="0" smtClean="0"/>
                  <a:t> 방법을 사용하면 자료의 수를 줄이는 효과</a:t>
                </a:r>
                <a:r>
                  <a:rPr lang="en-US" altLang="ko-KR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  <a:ea typeface="Cambria Math"/>
                      </a:rPr>
                      <m:t>2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대신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가 있으므로 추론의 정확도가 떨어진다</a:t>
                </a:r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r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93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모비율의</a:t>
            </a:r>
            <a:r>
              <a:rPr lang="ko-KR" altLang="en-US" dirty="0" smtClean="0"/>
              <a:t> 차에 대한 추론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</a:t>
                </a:r>
                <a:r>
                  <a:rPr lang="ko-KR" altLang="en-US" dirty="0" err="1" smtClean="0"/>
                  <a:t>모비율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/>
                                <m:t>모집단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/>
                                <m:t>에서 특성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/>
                                <m:t>를 가지는 비율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dirty="0"/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/>
                                <m:t>모집단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/>
                                <m:t>에서 특성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ko-KR" altLang="en-US" dirty="0"/>
                                <m:t>를 가지는 비율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/>
              </a:p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/>
                      <m:t>모집단 </m:t>
                    </m:r>
                    <m:r>
                      <m:rPr>
                        <m:nor/>
                      </m:rPr>
                      <a:rPr lang="en-US" altLang="ko-KR" dirty="0"/>
                      <m:t>1</m:t>
                    </m:r>
                    <m:r>
                      <m:rPr>
                        <m:nor/>
                      </m:rPr>
                      <a:rPr lang="ko-KR" altLang="en-US" dirty="0"/>
                      <m:t>에서 </m:t>
                    </m:r>
                    <m:r>
                      <a:rPr lang="ko-KR" altLang="en-US" i="1" dirty="0">
                        <a:latin typeface="Cambria Math"/>
                      </a:rPr>
                      <m:t>임의추출한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ko-KR" altLang="en-US" i="1" dirty="0">
                        <a:latin typeface="Cambria Math"/>
                      </a:rPr>
                      <m:t>개의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latin typeface="Cambria Math"/>
                      </a:rPr>
                      <m:t>표본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latin typeface="Cambria Math"/>
                      </a:rPr>
                      <m:t>중에</m:t>
                    </m:r>
                    <m:r>
                      <a:rPr lang="ko-KR" altLang="en-US" b="0" i="1" dirty="0" smtClean="0">
                        <a:latin typeface="Cambria Math"/>
                      </a:rPr>
                      <m:t>서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dirty="0"/>
                      <m:t>특성 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m:rPr>
                        <m:nor/>
                      </m:rPr>
                      <a:rPr lang="ko-KR" altLang="en-US" dirty="0"/>
                      <m:t>를 가지는 비율</m:t>
                    </m:r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/>
                      <m:t>모집단 </m:t>
                    </m:r>
                    <m:r>
                      <m:rPr>
                        <m:nor/>
                      </m:rPr>
                      <a:rPr lang="en-US" altLang="ko-KR" b="0" i="0" dirty="0" smtClean="0"/>
                      <m:t>2</m:t>
                    </m:r>
                    <m:r>
                      <m:rPr>
                        <m:nor/>
                      </m:rPr>
                      <a:rPr lang="ko-KR" altLang="en-US" dirty="0"/>
                      <m:t>에서 </m:t>
                    </m:r>
                    <m:r>
                      <a:rPr lang="ko-KR" altLang="en-US" i="1" dirty="0">
                        <a:latin typeface="Cambria Math"/>
                      </a:rPr>
                      <m:t>임의추출한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ko-KR" altLang="en-US" i="1" dirty="0">
                        <a:latin typeface="Cambria Math"/>
                      </a:rPr>
                      <m:t>개의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latin typeface="Cambria Math"/>
                      </a:rPr>
                      <m:t>표본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latin typeface="Cambria Math"/>
                      </a:rPr>
                      <m:t>중에서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dirty="0"/>
                      <m:t>특성 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m:rPr>
                        <m:nor/>
                      </m:rPr>
                      <a:rPr lang="ko-KR" altLang="en-US" dirty="0"/>
                      <m:t>를 가지는 비율</m:t>
                    </m:r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>
                    <a:latin typeface="Cambria Math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>
                    <a:latin typeface="Cambria Math"/>
                  </a:rPr>
                  <a:t>의 확률분포</a:t>
                </a:r>
                <a:r>
                  <a:rPr lang="en-US" altLang="ko-KR" dirty="0" smtClean="0">
                    <a:latin typeface="Cambria Math"/>
                  </a:rPr>
                  <a:t>:</a:t>
                </a:r>
                <a:br>
                  <a:rPr lang="en-US" altLang="ko-KR" dirty="0" smtClean="0">
                    <a:latin typeface="Cambria Math"/>
                  </a:rPr>
                </a:br>
                <a:r>
                  <a:rPr lang="en-US" altLang="ko-KR" dirty="0" smtClean="0">
                    <a:latin typeface="Cambria Math"/>
                  </a:rPr>
                  <a:t/>
                </a:r>
                <a:br>
                  <a:rPr lang="en-US" altLang="ko-KR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11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</a:t>
                </a:r>
                <a:r>
                  <a:rPr lang="ko-KR" altLang="en-US" dirty="0"/>
                  <a:t>대한 추론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표본비율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     </m:t>
                    </m:r>
                    <m:r>
                      <a:rPr lang="en-US" altLang="ko-KR" b="0" i="1" smtClean="0">
                        <a:latin typeface="Cambria Math"/>
                      </a:rPr>
                      <m:t>𝑎𝑛𝑑</m:t>
                    </m:r>
                    <m:r>
                      <a:rPr lang="en-US" altLang="ko-KR" b="0" i="1" smtClean="0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err="1" smtClean="0"/>
                  <a:t>점추정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:  </a:t>
                </a:r>
                <a:r>
                  <a:rPr lang="en-US" altLang="ko-KR" i="1" dirty="0" smtClean="0">
                    <a:latin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추정량의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표준오차</a:t>
                </a:r>
                <a:r>
                  <a:rPr lang="en-US" altLang="ko-KR" dirty="0" smtClean="0"/>
                  <a:t>: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추정된 표준오차</a:t>
                </a:r>
                <a:r>
                  <a:rPr lang="en-US" altLang="ko-KR" dirty="0" smtClean="0"/>
                  <a:t>: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  <m:r>
                          <a:rPr lang="en-US" altLang="ko-KR" i="1">
                            <a:latin typeface="Cambria Math"/>
                          </a:rPr>
                          <m:t>.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</a:rPr>
                          <m:t>.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21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표본의</a:t>
                </a:r>
                <a:r>
                  <a:rPr lang="ko-KR" altLang="en-US" dirty="0" smtClean="0"/>
                  <a:t> 크기가 충분히 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추론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 sz="1800" dirty="0" smtClean="0"/>
                  <a:t>두 표본의 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가 충분히 크면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or</a:t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ko-KR" altLang="en-US" sz="1800" dirty="0" smtClean="0"/>
                  <a:t>두 표본은 독립이므로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1800" dirty="0" smtClean="0">
                    <a:ea typeface="Cambria Math"/>
                  </a:rPr>
                  <a:t/>
                </a:r>
                <a:br>
                  <a:rPr lang="en-US" altLang="ko-KR" sz="1800" dirty="0" smtClean="0">
                    <a:ea typeface="Cambria Math"/>
                  </a:rPr>
                </a:br>
                <a:r>
                  <a:rPr lang="en-US" altLang="ko-KR" sz="1800" dirty="0" smtClean="0">
                    <a:ea typeface="Cambria Math"/>
                  </a:rPr>
                  <a:t/>
                </a:r>
                <a:br>
                  <a:rPr lang="en-US" altLang="ko-KR" sz="180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altLang="ko-KR" sz="1800" dirty="0" smtClean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29" t="-13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41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표본의 크기가 충분히 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추론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표본의 크기가 충분히 크면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29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</a:t>
                </a:r>
                <a:r>
                  <a:rPr lang="ko-KR" altLang="en-US" dirty="0" smtClean="0"/>
                  <a:t>대한 신뢰구</a:t>
                </a:r>
                <a:r>
                  <a:rPr lang="ko-KR" altLang="en-US" dirty="0"/>
                  <a:t>간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표본의 크기가 </a:t>
                </a:r>
                <a:r>
                  <a:rPr lang="ko-KR" altLang="en-US" dirty="0"/>
                  <a:t>충분히 </a:t>
                </a:r>
                <a:r>
                  <a:rPr lang="ko-KR" altLang="en-US" dirty="0" smtClean="0"/>
                  <a:t>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위의 신뢰구간은 </a:t>
                </a:r>
                <a:r>
                  <a:rPr lang="ko-KR" altLang="en-US" dirty="0"/>
                  <a:t>표본의 크기가 클 </a:t>
                </a:r>
                <a:r>
                  <a:rPr lang="ko-KR" altLang="en-US" dirty="0" smtClean="0"/>
                  <a:t>때의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신뢰구간의 형태인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추정량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추정량의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ko-KR" altLang="en-US" i="1">
                            <a:latin typeface="Cambria Math"/>
                          </a:rPr>
                          <m:t>표준오차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와 일치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r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4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신뢰구간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10) </a:t>
                </a:r>
                <a:r>
                  <a:rPr lang="ko-KR" altLang="en-US" dirty="0" smtClean="0"/>
                  <a:t>화학 처리된 </a:t>
                </a:r>
                <a:r>
                  <a:rPr lang="ko-KR" altLang="en-US" dirty="0"/>
                  <a:t>씨의 발아 </a:t>
                </a:r>
                <a:r>
                  <a:rPr lang="ko-KR" altLang="en-US" dirty="0" smtClean="0"/>
                  <a:t>비율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과 화학 처리되지 않은 씨의 발아 비율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의 차에 대한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ko-KR" altLang="en-US" dirty="0"/>
                                <m:t>화학 처리된 씨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100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=88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ko-KR" altLang="en-US" dirty="0"/>
                                <m:t>화학 처리되지 않은 씨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50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=126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비율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88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=0.88,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126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150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=0.84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9</m:t>
                    </m:r>
                    <m:r>
                      <a:rPr lang="en-US" altLang="ko-KR" b="0" i="1" dirty="0" smtClean="0">
                        <a:latin typeface="Cambria Math"/>
                      </a:rPr>
                      <m:t>5</m:t>
                    </m:r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0.025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dirty="0" smtClean="0">
                    <a:ea typeface="Cambria Math"/>
                  </a:rPr>
                  <a:t/>
                </a:r>
                <a:br>
                  <a:rPr lang="en-US" altLang="ko-KR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0.88−0.84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±1.96×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0.88×0.12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0.84×0.16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150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=0.04±0.0866=(−0.0466, 0.1266)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r="-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9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수집 방법 </a:t>
            </a:r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단위를 임의로 두 개의 그룹으로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그룹에는 처리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다른 그룹에는 처리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적용하고 두 그룹의 </a:t>
            </a:r>
            <a:r>
              <a:rPr lang="ko-KR" altLang="en-US" dirty="0" err="1" smtClean="0"/>
              <a:t>반응값을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그룹의 </a:t>
            </a:r>
            <a:r>
              <a:rPr lang="ko-KR" altLang="en-US" dirty="0" err="1" smtClean="0"/>
              <a:t>관측값들은</a:t>
            </a:r>
            <a:r>
              <a:rPr lang="ko-KR" altLang="en-US" dirty="0" smtClean="0"/>
              <a:t> 서로 독립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별개</a:t>
            </a:r>
            <a:r>
              <a:rPr lang="ko-KR" altLang="en-US" dirty="0"/>
              <a:t>의</a:t>
            </a:r>
            <a:r>
              <a:rPr lang="ko-KR" altLang="en-US" dirty="0" smtClean="0"/>
              <a:t> 모집단에서 얻어진 두 개의 독립표본으로 간주한다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85109" y="3810000"/>
            <a:ext cx="4724400" cy="2273987"/>
            <a:chOff x="1752600" y="2971800"/>
            <a:chExt cx="4724400" cy="2273987"/>
          </a:xfrm>
        </p:grpSpPr>
        <p:sp>
          <p:nvSpPr>
            <p:cNvPr id="6" name="타원 5"/>
            <p:cNvSpPr/>
            <p:nvPr/>
          </p:nvSpPr>
          <p:spPr bwMode="auto">
            <a:xfrm>
              <a:off x="1752600" y="2971800"/>
              <a:ext cx="1828800" cy="1371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4648200" y="2978331"/>
              <a:ext cx="1828800" cy="1371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3600" y="3352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모집단 </a:t>
              </a:r>
              <a:r>
                <a:rPr lang="en-US" altLang="ko-KR" sz="18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1</a:t>
              </a:r>
              <a:endParaRPr lang="ko-KR" altLang="en-US" sz="18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3352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모집단 </a:t>
              </a:r>
              <a:r>
                <a:rPr lang="en-US" altLang="ko-KR" sz="18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2</a:t>
              </a:r>
              <a:endParaRPr lang="ko-KR" altLang="en-US" sz="18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66900" y="4800600"/>
                  <a:ext cx="1600200" cy="404213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4800600"/>
                  <a:ext cx="1600200" cy="40421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858293" y="4841574"/>
                  <a:ext cx="1600200" cy="40421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93" y="4841574"/>
                  <a:ext cx="1600200" cy="40421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/>
            <p:nvPr/>
          </p:nvCxnSpPr>
          <p:spPr bwMode="auto">
            <a:xfrm>
              <a:off x="3657600" y="3657600"/>
              <a:ext cx="914400" cy="653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771900" y="325265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독</a:t>
              </a:r>
              <a:r>
                <a:rPr lang="ko-KR" altLang="en-US" sz="180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립</a:t>
              </a:r>
            </a:p>
          </p:txBody>
        </p:sp>
        <p:sp>
          <p:nvSpPr>
            <p:cNvPr id="14" name="아래쪽 화살표 13"/>
            <p:cNvSpPr/>
            <p:nvPr/>
          </p:nvSpPr>
          <p:spPr bwMode="auto">
            <a:xfrm>
              <a:off x="2552700" y="4392385"/>
              <a:ext cx="2286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아래쪽 화살표 14"/>
            <p:cNvSpPr/>
            <p:nvPr/>
          </p:nvSpPr>
          <p:spPr bwMode="auto">
            <a:xfrm>
              <a:off x="5508171" y="4392385"/>
              <a:ext cx="2286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850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:</m:t>
                        </m:r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dirty="0" smtClean="0"/>
                  <a:t>가설검</a:t>
                </a:r>
                <a:r>
                  <a:rPr lang="ko-KR" altLang="en-US" dirty="0"/>
                  <a:t>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귀무가설이</a:t>
                </a:r>
                <a:r>
                  <a:rPr lang="ko-KR" altLang="en-US" dirty="0" smtClean="0"/>
                  <a:t> 참일 때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𝑋</m:t>
                    </m:r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/>
                      </a:rPr>
                      <m:t>𝑌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𝐵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sz="2000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0,   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이므로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00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:</m:t>
                        </m:r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dirty="0" smtClean="0"/>
                  <a:t>가설검</a:t>
                </a:r>
                <a:r>
                  <a:rPr lang="ko-KR" altLang="en-US" dirty="0"/>
                  <a:t>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표본의 크기가 클 때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 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𝑢𝑛𝑑𝑒𝑟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sz="2000" dirty="0"/>
              </a:p>
              <a:p>
                <a:r>
                  <a:rPr lang="ko-KR" altLang="en-US" dirty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dirty="0" err="1"/>
                  <a:t>기각역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lang="en-US" altLang="ko-KR" dirty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(iii)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:|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|=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51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:</m:t>
                        </m:r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대한 가설검정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예제 </a:t>
                </a:r>
                <a:r>
                  <a:rPr lang="en-US" altLang="ko-KR" sz="1800" dirty="0" smtClean="0"/>
                  <a:t>11) </a:t>
                </a:r>
                <a:r>
                  <a:rPr lang="ko-KR" altLang="en-US" sz="1800" dirty="0" smtClean="0"/>
                  <a:t>예제 </a:t>
                </a:r>
                <a:r>
                  <a:rPr lang="en-US" altLang="ko-KR" sz="1800" dirty="0" smtClean="0"/>
                  <a:t>10</a:t>
                </a:r>
                <a:r>
                  <a:rPr lang="ko-KR" altLang="en-US" sz="1800" dirty="0" smtClean="0"/>
                  <a:t>에서 화학 처리가 씨의 발아 비율을 높이는지 유의수준 </a:t>
                </a:r>
                <a:r>
                  <a:rPr lang="en-US" altLang="ko-KR" sz="1800" dirty="0" smtClean="0"/>
                  <a:t>5%</a:t>
                </a:r>
                <a:r>
                  <a:rPr lang="ko-KR" altLang="en-US" sz="1800" dirty="0" smtClean="0"/>
                  <a:t>에서 검정</a:t>
                </a:r>
                <a:r>
                  <a:rPr lang="en-US" altLang="ko-KR" sz="1800" dirty="0" smtClean="0"/>
                  <a:t>. p-</a:t>
                </a:r>
                <a:r>
                  <a:rPr lang="ko-KR" altLang="en-US" sz="1800" dirty="0" smtClean="0"/>
                  <a:t>값은</a:t>
                </a:r>
                <a:r>
                  <a:rPr lang="en-US" altLang="ko-KR" sz="1800" dirty="0" smtClean="0"/>
                  <a:t>?</a:t>
                </a:r>
              </a:p>
              <a:p>
                <a:pPr lvl="1"/>
                <a:r>
                  <a:rPr lang="ko-KR" altLang="en-US" dirty="0"/>
                  <a:t>자료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ko-KR" altLang="en-US" dirty="0"/>
                                <m:t>화학 처리된 씨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100, 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=88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ko-KR" altLang="en-US" dirty="0"/>
                                <m:t>화학 처리되지 않은 씨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150,  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=126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88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=0.88,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126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150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=0.84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88+126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100+150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=0.856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0.88−0.84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0.856×0.144×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150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=0.833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0.05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=1.645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이므로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기각하지 못함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발아 비율을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    </a:t>
                </a:r>
                <a:r>
                  <a:rPr lang="ko-KR" altLang="en-US" dirty="0" smtClean="0"/>
                  <a:t>높이지 않는다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값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&gt;0.833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=0.1894</m:t>
                    </m:r>
                  </m:oMath>
                </a14:m>
                <a:endParaRPr lang="en-US" altLang="ko-KR" dirty="0"/>
              </a:p>
              <a:p>
                <a:pPr marL="4491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수집 방법 </a:t>
            </a:r>
            <a:r>
              <a:rPr lang="en-US" altLang="ko-KR" dirty="0" smtClean="0"/>
              <a:t>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효과를 비교할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실험 단위의 </a:t>
            </a:r>
            <a:r>
              <a:rPr lang="ko-KR" altLang="en-US" dirty="0" err="1" smtClean="0"/>
              <a:t>반응값들이</a:t>
            </a:r>
            <a:r>
              <a:rPr lang="ko-KR" altLang="en-US" dirty="0" smtClean="0"/>
              <a:t> 처리 방법뿐만 아니라 다른 요인들의 영향을 받을 수도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요인들의 영향을 배제하는 방법은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실험 단위를 비슷한 조건을 가지도록 두 실험 단위씩 하나의 쌍으로 묶고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실험 단위에는 처리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적용하고 다른 실험 단위에는 처리 </a:t>
            </a:r>
            <a:r>
              <a:rPr lang="en-US" altLang="ko-KR" dirty="0" smtClean="0"/>
              <a:t>2</a:t>
            </a:r>
            <a:r>
              <a:rPr lang="ko-KR" altLang="en-US" dirty="0"/>
              <a:t>를</a:t>
            </a:r>
            <a:r>
              <a:rPr lang="ko-KR" altLang="en-US" dirty="0" smtClean="0"/>
              <a:t> 적용하여 두 </a:t>
            </a:r>
            <a:r>
              <a:rPr lang="ko-KR" altLang="en-US" dirty="0" err="1" smtClean="0"/>
              <a:t>반응값의</a:t>
            </a:r>
            <a:r>
              <a:rPr lang="ko-KR" altLang="en-US" dirty="0" smtClean="0"/>
              <a:t> 차이를 이용하여 비교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짝비교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쌍에 속한 두 실험 단위는 독립이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66800" y="4640690"/>
            <a:ext cx="5943600" cy="1221377"/>
            <a:chOff x="1905000" y="3657600"/>
            <a:chExt cx="5943600" cy="1221377"/>
          </a:xfrm>
        </p:grpSpPr>
        <p:sp>
          <p:nvSpPr>
            <p:cNvPr id="6" name="타원 5"/>
            <p:cNvSpPr/>
            <p:nvPr/>
          </p:nvSpPr>
          <p:spPr bwMode="auto">
            <a:xfrm>
              <a:off x="1905000" y="3657600"/>
              <a:ext cx="1752600" cy="1219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3150" y="40386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모집단</a:t>
              </a:r>
              <a:endParaRPr lang="ko-KR" altLang="en-US" sz="18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48200" y="3674294"/>
                  <a:ext cx="914400" cy="120032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sz="18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sz="18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ko-KR" sz="1800" dirty="0" smtClean="0"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674294"/>
                  <a:ext cx="914400" cy="12003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33" r="-5333" b="-35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오른쪽 화살표 8"/>
            <p:cNvSpPr/>
            <p:nvPr/>
          </p:nvSpPr>
          <p:spPr bwMode="auto">
            <a:xfrm>
              <a:off x="3903617" y="4130933"/>
              <a:ext cx="457200" cy="184666"/>
            </a:xfrm>
            <a:prstGeom prst="rightArrow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248400" y="3678648"/>
                  <a:ext cx="1600200" cy="120032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8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180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ko-KR" sz="1800" dirty="0" smtClean="0"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78648"/>
                  <a:ext cx="1600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오른쪽 화살표 10"/>
            <p:cNvSpPr/>
            <p:nvPr/>
          </p:nvSpPr>
          <p:spPr bwMode="auto">
            <a:xfrm>
              <a:off x="5638800" y="4120047"/>
              <a:ext cx="457200" cy="184666"/>
            </a:xfrm>
            <a:prstGeom prst="rightArrow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17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개의 독립 표본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서로 독립인 두 표본을 이용한 비교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…,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평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균이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이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고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분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산이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인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모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집단에서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임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의추추한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자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료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…,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평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균이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이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고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분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산이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인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모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집단에서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임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의추추한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자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ko-KR" altLang="en-US" dirty="0" smtClean="0"/>
                  <a:t>두 자료의 표본평균과 표본분산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,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,   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4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6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모평균의 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추론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모집단의 비교는 두 모집단의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차이가 있는지를 이용하여 비교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점추정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ba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추정량의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표준오차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</m:ba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추정된 표준오차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  <m:r>
                          <a:rPr lang="en-US" altLang="ko-KR" i="1">
                            <a:latin typeface="Cambria Math"/>
                          </a:rPr>
                          <m:t>.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</a:rPr>
                          <m:t>.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표본의</a:t>
                </a:r>
                <a:r>
                  <a:rPr lang="ko-KR" altLang="en-US" dirty="0" smtClean="0"/>
                  <a:t> 크기가 충분히 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추론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두 표본의 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가 충분히 크면 </a:t>
                </a:r>
                <a:r>
                  <a:rPr lang="en-US" altLang="ko-KR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30, 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≥30)</m:t>
                    </m:r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𝑌</m:t>
                        </m:r>
                      </m:e>
                    </m:bar>
                    <m:r>
                      <a:rPr lang="en-US" altLang="ko-KR" sz="1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ko-KR" altLang="en-US" sz="1800" dirty="0" smtClean="0"/>
                  <a:t>두 표본은 독립이므로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sz="1800" b="0" i="1" smtClean="0">
                        <a:latin typeface="Cambria Math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𝑌</m:t>
                        </m:r>
                      </m:e>
                    </m:bar>
                    <m:r>
                      <a:rPr lang="en-US" altLang="ko-KR" sz="1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1800" dirty="0" smtClean="0">
                    <a:ea typeface="Cambria Math"/>
                  </a:rPr>
                  <a:t/>
                </a:r>
                <a:br>
                  <a:rPr lang="en-US" altLang="ko-KR" sz="180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ko-KR" altLang="en-US" sz="1800" dirty="0" smtClean="0"/>
                  <a:t>표본의 크기가 충분히 크면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 smtClean="0"/>
                  <a:t>이므로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1800" i="1">
                        <a:latin typeface="Cambria Math"/>
                        <a:ea typeface="Cambria Math"/>
                      </a:rPr>
                      <m:t> ~ 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altLang="ko-KR" sz="18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9" t="-1500" b="-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0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dirty="0"/>
                  <a:t>에 </a:t>
                </a:r>
                <a:r>
                  <a:rPr lang="ko-KR" altLang="en-US" dirty="0" smtClean="0"/>
                  <a:t>대한 신뢰구</a:t>
                </a:r>
                <a:r>
                  <a:rPr lang="ko-KR" altLang="en-US" dirty="0"/>
                  <a:t>간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표본의 크기가 </a:t>
                </a:r>
                <a:r>
                  <a:rPr lang="ko-KR" altLang="en-US" dirty="0"/>
                  <a:t>충분히 </a:t>
                </a:r>
                <a:r>
                  <a:rPr lang="ko-KR" altLang="en-US" dirty="0" smtClean="0"/>
                  <a:t>클 때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</m:bar>
                      </m:e>
                    </m:d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위의 신뢰구간은 </a:t>
                </a:r>
                <a:r>
                  <a:rPr lang="ko-KR" altLang="en-US" dirty="0"/>
                  <a:t>표본의 크기가 클 </a:t>
                </a:r>
                <a:r>
                  <a:rPr lang="ko-KR" altLang="en-US" dirty="0" smtClean="0"/>
                  <a:t>때의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신뢰구간의 형태인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추정량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추정량의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ko-KR" altLang="en-US" i="1">
                            <a:latin typeface="Cambria Math"/>
                          </a:rPr>
                          <m:t>표준오차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와 일치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r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2464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5344</TotalTime>
  <Words>3022</Words>
  <Application>Microsoft Office PowerPoint</Application>
  <PresentationFormat>화면 슬라이드 쇼(4:3)</PresentationFormat>
  <Paragraphs>345</Paragraphs>
  <Slides>42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CDS_2006</vt:lpstr>
      <vt:lpstr>12장</vt:lpstr>
      <vt:lpstr>두 모집단의 비교</vt:lpstr>
      <vt:lpstr>용어</vt:lpstr>
      <vt:lpstr>자료 수집 방법 I</vt:lpstr>
      <vt:lpstr>자료 수집 방법 II</vt:lpstr>
      <vt:lpstr>두 개의 독립 표본</vt:lpstr>
      <vt:lpstr>모평균의 차 μ_1-μ_2에 대한 추론</vt:lpstr>
      <vt:lpstr>표본의 크기가 충분히 클 때 μ_1-μ_2에 대한 추론</vt:lpstr>
      <vt:lpstr>μ_1-μ_2에 대한 신뢰구간</vt:lpstr>
      <vt:lpstr>μ_1-μ_2에 대한 신뢰구간</vt:lpstr>
      <vt:lpstr>μ_1-μ_2에 대한 가설검정</vt:lpstr>
      <vt:lpstr>μ_1-μ_2에 대한 가설검정</vt:lpstr>
      <vt:lpstr>μ_1-μ_2에 대한 가설검정</vt:lpstr>
      <vt:lpstr>표본의 크기가 작을 때 μ_1-μ_2에 대한 추론</vt:lpstr>
      <vt:lpstr>표본의 크기가 작을 때 μ_1-μ_2에 대한 추론</vt:lpstr>
      <vt:lpstr>공통분산  σ^2의 합동추정량</vt:lpstr>
      <vt:lpstr>μ_1-μ_2에 대한 신뢰구간</vt:lpstr>
      <vt:lpstr>μ_1-μ_2에 대한 신뢰구간</vt:lpstr>
      <vt:lpstr>μ_1-μ_2에 대한 가설검정 </vt:lpstr>
      <vt:lpstr>μ_1-μ_2에 대한 가설검정</vt:lpstr>
      <vt:lpstr>μ_1-μ_2에 대한 가설검정</vt:lpstr>
      <vt:lpstr>두 정규모집단의 분산이 같지 않은 경우</vt:lpstr>
      <vt:lpstr>두 정규모집단의 분산이 같지 않은 경우</vt:lpstr>
      <vt:lpstr>두 정규모집단의 분산이 같지 않은 경우</vt:lpstr>
      <vt:lpstr>기타 경우</vt:lpstr>
      <vt:lpstr>짝비교(matched pair comparison)</vt:lpstr>
      <vt:lpstr>짝비교</vt:lpstr>
      <vt:lpstr>δ에 대한 추론(표본의 크기가 클 때)</vt:lpstr>
      <vt:lpstr>δ에 대한 추론(표본의 크기가 작을 때)</vt:lpstr>
      <vt:lpstr>δ에 대한 추론(표본의 크기가 작을 때)</vt:lpstr>
      <vt:lpstr>δ에 대한 추론(표본의 크기가 작을 때)</vt:lpstr>
      <vt:lpstr>δ에 대한 추론(표본의 크기가 작을 때)</vt:lpstr>
      <vt:lpstr>짝비교와 독립표본 방법의 비교</vt:lpstr>
      <vt:lpstr>두 모비율의 차에 대한 추론</vt:lpstr>
      <vt:lpstr>p_1-p_2에 대한 추론</vt:lpstr>
      <vt:lpstr>표본의 크기가 충분히 클 때 p_1-p_2에 대한 추론</vt:lpstr>
      <vt:lpstr>표본의 크기가 충분히 클 때 p_1-p_2에 대한 추론</vt:lpstr>
      <vt:lpstr>p_1-p_2에 대한 신뢰구간</vt:lpstr>
      <vt:lpstr>p_1-p_2에 대한 신뢰구간</vt:lpstr>
      <vt:lpstr>〖H_0:p〗_1=p_2에 대한 가설검정</vt:lpstr>
      <vt:lpstr>〖H_0:p〗_1=p_2에 대한 가설검정</vt:lpstr>
      <vt:lpstr>〖H_0:p〗_1=p_2에 대한 가설검정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239</cp:revision>
  <dcterms:created xsi:type="dcterms:W3CDTF">2002-01-02T14:08:33Z</dcterms:created>
  <dcterms:modified xsi:type="dcterms:W3CDTF">2016-02-12T04:30:31Z</dcterms:modified>
</cp:coreProperties>
</file>