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42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BA53-786B-48EA-95E1-8BEE8F7753A0}" type="datetimeFigureOut">
              <a:rPr lang="ko-KR" altLang="en-US" smtClean="0"/>
              <a:t>2016-02-12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13FD-2DE4-46BB-B003-09F0A5AC9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1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253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79253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79253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79253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79253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7925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7925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7925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7925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100">
                <a:solidFill>
                  <a:srgbClr val="000000"/>
                </a:solidFill>
                <a:latin typeface="Arial" charset="0"/>
                <a:ea typeface="굴림" charset="-127"/>
              </a:rPr>
              <a:pPr/>
              <a:t>1</a:t>
            </a:fld>
            <a:endParaRPr lang="en-US" altLang="ko-KR" sz="11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4"/>
            <a:r>
              <a:rPr lang="en-US" altLang="ko-KR" dirty="0" smtClean="0"/>
              <a:t>sixth level</a:t>
            </a:r>
          </a:p>
          <a:p>
            <a:pPr lvl="4"/>
            <a:r>
              <a:rPr lang="en-US" altLang="ko-KR" dirty="0" smtClean="0"/>
              <a:t>seventh level</a:t>
            </a:r>
          </a:p>
          <a:p>
            <a:pPr lvl="4"/>
            <a:r>
              <a:rPr lang="en-US" altLang="ko-KR" dirty="0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617C38-C653-44EE-A225-0296C441F600}" type="slidenum">
              <a:rPr lang="ko-KR" altLang="en-US">
                <a:solidFill>
                  <a:srgbClr val="000000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400" dirty="0" smtClean="0">
                <a:solidFill>
                  <a:srgbClr val="003399"/>
                </a:solidFill>
                <a:latin typeface="HY견고딕" pitchFamily="18" charset="-127"/>
                <a:ea typeface="HY견고딕" pitchFamily="18" charset="-127"/>
              </a:rPr>
              <a:t>Chapter 13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617C38-C653-44EE-A225-0296C441F600}" type="slidenum">
              <a:rPr lang="ko-KR" altLang="en-US">
                <a:solidFill>
                  <a:srgbClr val="000000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400" dirty="0" smtClean="0">
                <a:solidFill>
                  <a:srgbClr val="003399"/>
                </a:solidFill>
                <a:latin typeface="HY견고딕" pitchFamily="18" charset="-127"/>
                <a:ea typeface="HY견고딕" pitchFamily="18" charset="-127"/>
              </a:rPr>
              <a:t>Chapter 13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13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회귀분</a:t>
            </a:r>
            <a:r>
              <a:rPr lang="ko-KR" altLang="en-US" sz="4000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석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최소제곱 </a:t>
            </a:r>
            <a:r>
              <a:rPr lang="ko-KR" altLang="en-US" dirty="0" err="1" smtClean="0"/>
              <a:t>추정법을</a:t>
            </a:r>
            <a:r>
              <a:rPr lang="ko-KR" altLang="en-US" dirty="0" smtClean="0"/>
              <a:t> 이용한 회귀계수의 추정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관측한 자료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…,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을</m:t>
                    </m:r>
                  </m:oMath>
                </a14:m>
                <a:r>
                  <a:rPr lang="ko-KR" altLang="en-US" dirty="0" smtClean="0"/>
                  <a:t> 이용하여 회귀계수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추정하는 방법은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임의의 직선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대하여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편차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3" y="2492896"/>
            <a:ext cx="4536504" cy="452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71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최소제곱 </a:t>
            </a:r>
            <a:r>
              <a:rPr lang="ko-KR" altLang="en-US" dirty="0" err="1"/>
              <a:t>추정법을</a:t>
            </a:r>
            <a:r>
              <a:rPr lang="ko-KR" altLang="en-US" dirty="0"/>
              <a:t> 이용한 회귀계수의 추정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편차재곱합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 smtClean="0"/>
                  <a:t>을 최소로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추정치로 정하는 방법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dirty="0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추정치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추정회귀직선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dirty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구하는 방법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=−2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𝑛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0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𝑑𝐷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=−2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dirty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 dirty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dirty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0750" r="-1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3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최소제곱 </a:t>
            </a:r>
            <a:r>
              <a:rPr lang="ko-KR" altLang="en-US" dirty="0" err="1"/>
              <a:t>추정법을</a:t>
            </a:r>
            <a:r>
              <a:rPr lang="ko-KR" altLang="en-US" dirty="0"/>
              <a:t> 이용한 회귀계수의 추정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추정치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dirty="0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000" b="0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000" dirty="0" smtClean="0"/>
                  <a:t>  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단</a:t>
                </a:r>
                <a:r>
                  <a:rPr lang="en-US" altLang="ko-KR" sz="20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/>
                      </a:rPr>
                      <m:t>−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nary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>
                        <a:latin typeface="Cambria Math"/>
                      </a:rPr>
                      <m:t>−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추정치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20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2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약의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복용량과 </a:t>
            </a:r>
            <a:r>
              <a:rPr lang="ko-KR" altLang="en-US" dirty="0"/>
              <a:t>약효의 지속시간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=10,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=5.9,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=15.1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=389−10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5.9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=40.9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=1003−10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×5.9×15.1=112.1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112.1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40.9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=2.74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=15.1−2.74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×5.9=−1.07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3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잔차</a:t>
            </a:r>
            <a:r>
              <a:rPr lang="en-US" altLang="ko-KR" dirty="0" smtClean="0"/>
              <a:t>(residual)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잔자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잔차와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오차는 다르다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잔</a:t>
                </a:r>
                <a:r>
                  <a:rPr lang="ko-KR" altLang="en-US" dirty="0" err="1"/>
                  <a:t>차</a:t>
                </a:r>
                <a:r>
                  <a:rPr lang="ko-KR" altLang="en-US" dirty="0" err="1" smtClean="0"/>
                  <a:t>제곱합</a:t>
                </a:r>
                <a:r>
                  <a:rPr lang="en-US" altLang="ko-KR" dirty="0" smtClean="0"/>
                  <a:t>(residual sum of squares, SSE)</a:t>
                </a:r>
              </a:p>
              <a:p>
                <a:pPr lvl="1"/>
                <a:r>
                  <a:rPr lang="en-US" altLang="ko-KR" dirty="0" smtClean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i="1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i="1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−2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4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오차항의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dirty="0" smtClean="0"/>
                  <a:t>의 추정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20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오차항의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ko-KR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 smtClean="0"/>
                  <a:t>추정량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dirty="0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−2</m:t>
                        </m:r>
                      </m:den>
                    </m:f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r>
                      <a:rPr lang="en-US" altLang="ko-KR" b="0" i="1" dirty="0" smtClean="0">
                        <a:latin typeface="Cambria Math"/>
                      </a:rPr>
                      <m:t>𝑀𝑆𝐸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평균제곱오차</a:t>
                </a:r>
                <a:r>
                  <a:rPr lang="en-US" altLang="ko-KR" dirty="0" smtClean="0"/>
                  <a:t>, mean squared error)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약의 복용량과 약효의 지속시간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=370.9−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112.1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40.9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=63.653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63.653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=7.96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주어진 </a:t>
                </a:r>
                <a:r>
                  <a:rPr lang="ko-KR" altLang="en-US" dirty="0"/>
                  <a:t>자료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…,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이용하여 구한 회귀추정식이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이를 이용한 추론이 얼마나 정확할까</a:t>
                </a:r>
                <a:r>
                  <a:rPr lang="en-US" altLang="ko-KR" dirty="0" smtClean="0"/>
                  <a:t>?</a:t>
                </a:r>
              </a:p>
              <a:p>
                <a:r>
                  <a:rPr lang="ko-KR" altLang="en-US" dirty="0" smtClean="0"/>
                  <a:t>예를 들어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약의 복용량과 약효의 지속시간에 대한 자료에서 구한 회귀추정식이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=−1.07+2.74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복용량을 </a:t>
                </a:r>
                <a:r>
                  <a:rPr lang="en-US" altLang="ko-KR" dirty="0" smtClean="0"/>
                  <a:t>1mg</a:t>
                </a:r>
                <a:r>
                  <a:rPr lang="ko-KR" altLang="en-US" dirty="0" smtClean="0"/>
                  <a:t> 증가시키면 약효의 지속시간은 </a:t>
                </a:r>
                <a:r>
                  <a:rPr lang="en-US" altLang="ko-KR" dirty="0" smtClean="0"/>
                  <a:t>2.74</a:t>
                </a:r>
                <a:r>
                  <a:rPr lang="ko-KR" altLang="en-US" dirty="0" smtClean="0"/>
                  <a:t>일 증가하</a:t>
                </a:r>
                <a:r>
                  <a:rPr lang="ko-KR" altLang="en-US" dirty="0"/>
                  <a:t>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복용량이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=4.5</m:t>
                    </m:r>
                  </m:oMath>
                </a14:m>
                <a:r>
                  <a:rPr lang="en-US" altLang="ko-KR" dirty="0" smtClean="0"/>
                  <a:t>mg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약효의 지속시간은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−1.07+2.74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×4.5=11.26</m:t>
                    </m:r>
                  </m:oMath>
                </a14:m>
                <a:r>
                  <a:rPr lang="ko-KR" altLang="en-US" dirty="0" smtClean="0"/>
                  <a:t>일이라고 예측할 수 있다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ko-KR" altLang="en-US" dirty="0" smtClean="0"/>
                  <a:t>위의 </a:t>
                </a:r>
                <a:r>
                  <a:rPr lang="ko-KR" altLang="en-US" dirty="0" err="1" smtClean="0"/>
                  <a:t>추정값들은</a:t>
                </a:r>
                <a:r>
                  <a:rPr lang="ko-KR" altLang="en-US" dirty="0" smtClean="0"/>
                  <a:t> 주어진 자료에 따라 달라질 수 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새로 관측한 자료를 사용하면 다른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dirty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얻게 될 것이다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dirty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ko-KR" altLang="en-US" b="0" i="1" dirty="0" smtClean="0">
                        <a:latin typeface="Cambria Math"/>
                      </a:rPr>
                      <m:t>은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r>
                      <a:rPr lang="ko-KR" altLang="en-US" b="0" i="1" dirty="0" smtClean="0">
                        <a:latin typeface="Cambria Math"/>
                      </a:rPr>
                      <m:t>얼마나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r>
                      <a:rPr lang="ko-KR" altLang="en-US" b="0" i="1" dirty="0" smtClean="0">
                        <a:latin typeface="Cambria Math"/>
                      </a:rPr>
                      <m:t>정확한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r>
                      <a:rPr lang="ko-KR" altLang="en-US" b="0" i="1" dirty="0" smtClean="0">
                        <a:latin typeface="Cambria Math"/>
                      </a:rPr>
                      <m:t>값인가</m:t>
                    </m:r>
                    <m:r>
                      <a:rPr lang="en-US" altLang="ko-KR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독립변수의 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에서 종속변수의 </a:t>
                </a:r>
                <a:r>
                  <a:rPr lang="ko-KR" altLang="en-US" dirty="0" err="1" smtClean="0"/>
                  <a:t>예측값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는 얼마나 정확할까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4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추론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20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의 </a:t>
                </a:r>
                <a:r>
                  <a:rPr lang="ko-KR" altLang="en-US" sz="2000" dirty="0"/>
                  <a:t>확률분포는</a:t>
                </a:r>
                <a:r>
                  <a:rPr lang="en-US" altLang="ko-KR" sz="2000" dirty="0"/>
                  <a:t>?</a:t>
                </a:r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sz="2000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dirty="0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sz="2000" b="0" dirty="0" smtClean="0"/>
                  <a:t/>
                </a:r>
                <a:br>
                  <a:rPr lang="en-US" altLang="ko-KR" sz="2000" b="0" dirty="0" smtClean="0"/>
                </a:br>
                <a:r>
                  <a:rPr lang="en-US" altLang="ko-KR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𝑉𝑎𝑟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dirty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dirty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>,  </a:t>
                </a:r>
                <a:r>
                  <a:rPr lang="ko-KR" altLang="en-US" dirty="0" smtClean="0"/>
                  <a:t>즉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5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20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대신에 </a:t>
                </a:r>
                <a:r>
                  <a:rPr lang="ko-KR" altLang="en-US" dirty="0" err="1" smtClean="0"/>
                  <a:t>추정량인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대신 사용하면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자유도가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−2</m:t>
                        </m:r>
                      </m:e>
                    </m:d>
                  </m:oMath>
                </a14:m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t - </a:t>
                </a:r>
                <a:r>
                  <a:rPr lang="ko-KR" altLang="en-US" dirty="0" smtClean="0"/>
                  <a:t>분포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% </m:t>
                    </m:r>
                  </m:oMath>
                </a14:m>
                <a:r>
                  <a:rPr lang="ko-KR" altLang="en-US" dirty="0" smtClean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−2)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4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20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𝑡</m:t>
                    </m:r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귀무가설이</a:t>
                </a:r>
                <a:r>
                  <a:rPr lang="ko-KR" altLang="en-US" dirty="0" smtClean="0"/>
                  <a:t> 참일 때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일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때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err="1" smtClean="0"/>
                  <a:t>기각역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ko-KR" altLang="en-US" sz="2000" dirty="0"/>
                  <a:t>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기각역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ko-KR" altLang="en-US" sz="2000" dirty="0"/>
                  <a:t>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기각역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𝑡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≤−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회귀분석</a:t>
            </a:r>
            <a:r>
              <a:rPr lang="en-US" altLang="ko-KR" dirty="0" smtClean="0"/>
              <a:t>(Regression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회귀분</a:t>
            </a:r>
            <a:r>
              <a:rPr lang="ko-KR" altLang="en-US" dirty="0"/>
              <a:t>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en-US" altLang="ko-KR" dirty="0"/>
              <a:t> </a:t>
            </a:r>
            <a:r>
              <a:rPr lang="ko-KR" altLang="en-US" dirty="0" smtClean="0"/>
              <a:t>변수가 다른 변수들의 영향을 받을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변수들 사이의 연관성을 분석하는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아버지의 키와 아들의 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광고비와 매출액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ko-KR" altLang="en-US" dirty="0" smtClean="0"/>
              <a:t>분석목표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변수들이 서로 연관성이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연관성이 있다면 어떤 연관성이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영향을 주는 변수의 값을 이용하여 다른 변수의 값을 예측할 수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얼마나 정확하게 예측할 수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약의 복용량과 약효의 지속시간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=2.74,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=40.9 ,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=2.82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</a:t>
                </a:r>
              </a:p>
              <a:p>
                <a:pPr lvl="1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2.74±2.306×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2.82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40.9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2.74±1.02 → 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1.72, 3.76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복용량이 </a:t>
                </a:r>
                <a:r>
                  <a:rPr lang="en-US" altLang="ko-KR" dirty="0" smtClean="0"/>
                  <a:t>1mg </a:t>
                </a:r>
                <a:r>
                  <a:rPr lang="ko-KR" altLang="en-US" dirty="0" smtClean="0"/>
                  <a:t>증가할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약효의 지속시간의 평균은 </a:t>
                </a:r>
                <a:r>
                  <a:rPr lang="en-US" altLang="ko-KR" dirty="0" smtClean="0"/>
                  <a:t>1.72</a:t>
                </a:r>
                <a:r>
                  <a:rPr lang="ko-KR" altLang="en-US" dirty="0" smtClean="0"/>
                  <a:t>일에서 </a:t>
                </a:r>
                <a:r>
                  <a:rPr lang="en-US" altLang="ko-KR" dirty="0" smtClean="0"/>
                  <a:t>3.76</a:t>
                </a:r>
                <a:r>
                  <a:rPr lang="ko-KR" altLang="en-US" dirty="0" smtClean="0"/>
                  <a:t>일 증가한다고 신뢰수준 </a:t>
                </a:r>
                <a:r>
                  <a:rPr lang="en-US" altLang="ko-KR" dirty="0" smtClean="0"/>
                  <a:t>95%</a:t>
                </a:r>
                <a:r>
                  <a:rPr lang="ko-KR" altLang="en-US" dirty="0" smtClean="0"/>
                  <a:t>에서 말할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  </m:t>
                    </m:r>
                    <m:r>
                      <a:rPr lang="ko-KR" altLang="en-US" b="0" i="1" smtClean="0">
                        <a:latin typeface="Cambria Math"/>
                      </a:rPr>
                      <m:t>대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𝑡</m:t>
                    </m:r>
                    <m:r>
                      <a:rPr lang="en-US" altLang="ko-K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2.74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2.82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40.9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=6.21&gt;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=1.860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유의수준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에서 기울기가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이라는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복용량을 늘리면 약효의 지속시간은 증가한다고 할 수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125" r="-1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8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20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96752"/>
                <a:ext cx="7848600" cy="5164832"/>
              </a:xfrm>
            </p:spPr>
            <p:txBody>
              <a:bodyPr/>
              <a:lstStyle/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의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확률분포는</a:t>
                </a:r>
                <a:r>
                  <a:rPr lang="en-US" altLang="ko-KR" sz="2000" dirty="0" smtClean="0"/>
                  <a:t>?</a:t>
                </a:r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sz="2000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2000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sz="2000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 smtClean="0"/>
                  <a:t>       (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20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ko-KR" altLang="en-US" sz="2000" dirty="0" smtClean="0"/>
                  <a:t>이므로</a:t>
                </a:r>
                <a:r>
                  <a:rPr lang="en-US" altLang="ko-KR" sz="2000" dirty="0" smtClean="0"/>
                  <a:t>)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2000" b="0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sz="2000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  <a:ea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sz="2000" dirty="0" smtClean="0"/>
                  <a:t>, 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000" i="1" smtClean="0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96752"/>
                <a:ext cx="7848600" cy="5164832"/>
              </a:xfrm>
              <a:blipFill rotWithShape="1">
                <a:blip r:embed="rId3"/>
                <a:stretch>
                  <a:fillRect l="-1786" t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6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20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대신에 </a:t>
                </a:r>
                <a:r>
                  <a:rPr lang="ko-KR" altLang="en-US" dirty="0" err="1"/>
                  <a:t>추정량인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대신 </a:t>
                </a:r>
                <a:r>
                  <a:rPr lang="ko-KR" altLang="en-US" dirty="0" smtClean="0"/>
                  <a:t>사용하면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sz="2000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 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20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에 대한 검정통계량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𝑡</m:t>
                    </m:r>
                    <m:r>
                      <a:rPr lang="en-US" altLang="ko-K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r>
                  <a:rPr lang="ko-KR" altLang="en-US" dirty="0"/>
                  <a:t>  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귀무가설이</a:t>
                </a:r>
                <a:r>
                  <a:rPr lang="ko-KR" altLang="en-US" dirty="0"/>
                  <a:t> 참일 때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기각역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2000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기각역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기각역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𝑡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≤−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8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약의 복용량과 약효의 지속시간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=−1.07,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=5.9,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=40.9 ,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=2.82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−1.07±2.306×2.82×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5.9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40.9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−1.07±6.34 → 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−7.41, 5.27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  </m:t>
                    </m:r>
                    <m:r>
                      <a:rPr lang="ko-KR" altLang="en-US" b="0" i="1" smtClean="0">
                        <a:latin typeface="Cambria Math"/>
                      </a:rPr>
                      <m:t>대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𝑡</m:t>
                    </m:r>
                    <m:r>
                      <a:rPr lang="en-US" altLang="ko-K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00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−1.07−0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2.82</m:t>
                        </m:r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altLang="ko-KR" b="0" i="1" dirty="0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5.9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40.9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dirty="0" smtClean="0">
                        <a:latin typeface="Cambria Math"/>
                      </a:rPr>
                      <m:t>=−0.39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=2.306</m:t>
                    </m:r>
                  </m:oMath>
                </a14:m>
                <a:r>
                  <a:rPr lang="ko-KR" altLang="en-US" dirty="0" smtClean="0"/>
                  <a:t> 이므로 유의수준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기각할 수 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125" r="-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5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</a:t>
            </a:r>
            <a:r>
              <a:rPr lang="ko-KR" altLang="en-US" dirty="0"/>
              <a:t>속</a:t>
            </a:r>
            <a:r>
              <a:rPr lang="ko-KR" altLang="en-US" dirty="0" smtClean="0"/>
              <a:t>변수의 평균값에 대한 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독립변수의 값이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종속변수의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평균값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 대한 </a:t>
                </a:r>
                <a:r>
                  <a:rPr lang="ko-KR" altLang="en-US" dirty="0" err="1" smtClean="0"/>
                  <a:t>예측치</a:t>
                </a:r>
                <a:r>
                  <a:rPr lang="en-US" altLang="ko-KR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종속변수의 평균값에 대한 추론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대신에 </a:t>
                </a:r>
                <a:r>
                  <a:rPr lang="ko-KR" altLang="en-US" dirty="0" err="1"/>
                  <a:t>추정량인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대신 </a:t>
                </a:r>
                <a:r>
                  <a:rPr lang="ko-KR" altLang="en-US" dirty="0" smtClean="0"/>
                  <a:t>사용할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</a:t>
                </a:r>
                <a:r>
                  <a:rPr lang="ko-KR" altLang="en-US" dirty="0"/>
                  <a:t>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 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2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종속변수의 평균값에 대한 추론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에 대한 검정통계량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𝑡</m:t>
                    </m:r>
                    <m:r>
                      <a:rPr lang="en-US" altLang="ko-K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r>
                  <a:rPr lang="ko-KR" altLang="en-US" dirty="0"/>
                  <a:t>  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귀무가설이</a:t>
                </a:r>
                <a:r>
                  <a:rPr lang="ko-KR" altLang="en-US" dirty="0"/>
                  <a:t> 참일 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복용량과 약효의 지속시간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=−1.07+2.74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=5.9,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=40.9,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=2.82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복용량이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altLang="ko-KR" dirty="0" smtClean="0"/>
                  <a:t> mg 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약효의 지속시간의 평균에 대한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 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−1.07+2.74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×6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±2.306×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6−5.9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40.9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=15.37 ±2.06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3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종속변수의 값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ko-KR" altLang="en-US" dirty="0" smtClean="0"/>
                  <a:t> 의 예측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독립변수의 값이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일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종속변수는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ko-KR" alt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ko-KR" altLang="en-US" dirty="0" smtClean="0"/>
                  <a:t> 이므로 종속변수의 </a:t>
                </a:r>
                <a:r>
                  <a:rPr lang="ko-KR" altLang="en-US" dirty="0" err="1" smtClean="0"/>
                  <a:t>예측값은</a:t>
                </a:r>
                <a:r>
                  <a:rPr lang="ko-KR" altLang="en-US" dirty="0" smtClean="0"/>
                  <a:t> 평균값의 </a:t>
                </a:r>
                <a:r>
                  <a:rPr lang="ko-KR" altLang="en-US" dirty="0" err="1" smtClean="0"/>
                  <a:t>예측값인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와 같지만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분산은 오차항의 분산인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 추가해야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독립변수의 값이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종속변수의 값에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 </m:t>
                    </m:r>
                  </m:oMath>
                </a14:m>
                <a:r>
                  <a:rPr lang="ko-KR" altLang="en-US" dirty="0"/>
                  <a:t> 신뢰구간 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0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종속변수의 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𝒀</m:t>
                    </m:r>
                  </m:oMath>
                </a14:m>
                <a:r>
                  <a:rPr lang="ko-KR" altLang="en-US" dirty="0"/>
                  <a:t> 의 예측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복용량과 약효의 지속시간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=6</m:t>
                    </m:r>
                  </m:oMath>
                </a14:m>
                <a:r>
                  <a:rPr lang="en-US" altLang="ko-KR" dirty="0"/>
                  <a:t> mg 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약효의 지속시간에 대한 </a:t>
                </a:r>
                <a:r>
                  <a:rPr lang="en-US" altLang="ko-KR" dirty="0"/>
                  <a:t>95% </a:t>
                </a:r>
                <a:r>
                  <a:rPr lang="ko-KR" altLang="en-US" dirty="0"/>
                  <a:t>신뢰구간 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−1.07+2.74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×6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±2.306×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6−5.9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40.9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=15.37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±6.83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</a:t>
            </a:r>
            <a:r>
              <a:rPr lang="ko-KR" altLang="en-US" dirty="0"/>
              <a:t>립</a:t>
            </a:r>
            <a:r>
              <a:rPr lang="ko-KR" altLang="en-US" dirty="0" smtClean="0"/>
              <a:t>변수와 종속변수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독립변수</a:t>
                </a:r>
                <a:r>
                  <a:rPr lang="en-US" altLang="ko-KR" dirty="0"/>
                  <a:t>(independent </a:t>
                </a:r>
                <a:r>
                  <a:rPr lang="en-US" altLang="ko-KR" dirty="0" smtClean="0"/>
                  <a:t>variable) </a:t>
                </a:r>
              </a:p>
              <a:p>
                <a:pPr lvl="1"/>
                <a:r>
                  <a:rPr lang="ko-KR" altLang="en-US" dirty="0" smtClean="0"/>
                  <a:t>다른 변수에 영향을 주는 변수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설명변수</a:t>
                </a:r>
                <a:r>
                  <a:rPr lang="en-US" altLang="ko-KR" dirty="0"/>
                  <a:t>(explanatory variable</a:t>
                </a:r>
                <a:r>
                  <a:rPr lang="en-US" altLang="ko-KR" dirty="0" smtClean="0"/>
                  <a:t>), </a:t>
                </a:r>
                <a:r>
                  <a:rPr lang="ko-KR" altLang="en-US" dirty="0" smtClean="0"/>
                  <a:t>예측변수</a:t>
                </a:r>
                <a:r>
                  <a:rPr lang="en-US" altLang="ko-KR" dirty="0" smtClean="0"/>
                  <a:t>(predictor)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sz="2000" dirty="0" smtClean="0"/>
                  <a:t>종속</a:t>
                </a:r>
                <a:r>
                  <a:rPr lang="ko-KR" altLang="en-US" sz="2000" dirty="0"/>
                  <a:t>변</a:t>
                </a:r>
                <a:r>
                  <a:rPr lang="ko-KR" altLang="en-US" sz="2000" dirty="0" smtClean="0"/>
                  <a:t>수</a:t>
                </a:r>
                <a:r>
                  <a:rPr lang="en-US" altLang="ko-KR" sz="2000" dirty="0"/>
                  <a:t>(dependent variable)</a:t>
                </a:r>
                <a:endParaRPr lang="ko-KR" altLang="en-US" sz="2000" dirty="0"/>
              </a:p>
              <a:p>
                <a:pPr lvl="1"/>
                <a:r>
                  <a:rPr lang="ko-KR" altLang="en-US" dirty="0" smtClean="0"/>
                  <a:t>다른 변수의 영향을 받는 변수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반응변수</a:t>
                </a:r>
                <a:r>
                  <a:rPr lang="en-US" altLang="ko-KR" dirty="0"/>
                  <a:t>(response variable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5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선형관계의 강도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독립변수와 종속변수 사이의 선형관계가 얼마나 강한가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강한 선형관계                                    약한 선형관계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00808"/>
            <a:ext cx="3633092" cy="362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58" y="1684734"/>
            <a:ext cx="3649190" cy="364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84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종속변수의 분할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종속변수의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변동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평균으로부터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/>
                  <a:t>종속변수의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변동 </a:t>
                </a:r>
                <a:r>
                  <a:rPr lang="ko-KR" altLang="en-US" dirty="0" smtClean="0"/>
                  <a:t>중에서 회귀직선에 의하여 설명되는 부분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종속변수의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변동 중에서 회귀직선에 의하여 </a:t>
                </a:r>
                <a:r>
                  <a:rPr lang="ko-KR" altLang="en-US" dirty="0" smtClean="0"/>
                  <a:t>설명되지 않는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</a:t>
                </a:r>
                <a:r>
                  <a:rPr lang="ko-KR" altLang="en-US" dirty="0" smtClean="0"/>
                  <a:t>부분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총제곱합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휘귀제복합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𝑆𝑆𝑅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잔차제곱합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결정계</a:t>
            </a:r>
            <a:r>
              <a:rPr lang="ko-KR" altLang="en-US" dirty="0"/>
              <a:t>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𝑆𝑆𝑇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회귀직선과 무관한 값이며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선형관계가 강할수록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𝑆𝑆𝑅</m:t>
                    </m:r>
                  </m:oMath>
                </a14:m>
                <a:r>
                  <a:rPr lang="ko-KR" altLang="en-US" dirty="0" smtClean="0"/>
                  <a:t>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커지고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𝑆𝑆𝐸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작아진다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결정계수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𝑆𝑆𝑅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𝑆𝑆𝑇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/>
                  <a:t>종속변수의 </a:t>
                </a:r>
                <a:r>
                  <a:rPr lang="ko-KR" altLang="en-US" dirty="0" err="1"/>
                  <a:t>총변동</a:t>
                </a:r>
                <a:r>
                  <a:rPr lang="ko-KR" altLang="en-US" dirty="0"/>
                  <a:t> 중에서 회귀직선에 의하여 설명되는 비율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의 값이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에 가까울수록 회귀모형이 종속변수의 값을 절 설명한다고 할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𝑆𝑆𝑅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𝑦𝑦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 smtClean="0"/>
                  <a:t> 이므로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𝑆𝑆𝑅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𝑆𝑆𝑇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𝑦𝑦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표본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상관계수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83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결정계수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약의 복용량과 약효의 지속시간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=40.9,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=370.9,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=112.1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결정계수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i="1" dirty="0" smtClean="0">
                  <a:latin typeface="Cambria Math"/>
                </a:endParaRPr>
              </a:p>
              <a:p>
                <a:pPr marL="449100" lvl="1" indent="0">
                  <a:buNone/>
                </a:pP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𝑦𝑦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112.1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40.9×370.9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=0.83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종속변수의 변동 중에서 회귀모형에 의하여 설명되는 비율이 </a:t>
                </a:r>
                <a:r>
                  <a:rPr lang="en-US" altLang="ko-KR" dirty="0" smtClean="0"/>
                  <a:t>83%</a:t>
                </a:r>
                <a:endParaRPr lang="en-US" altLang="ko-K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4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검토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단순선형회귀모형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가정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평균은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err="1" smtClean="0"/>
                  <a:t>선형성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분산은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으로 일정하다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등분산성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정규분포를 따른다</a:t>
                </a:r>
                <a:r>
                  <a:rPr lang="en-US" altLang="ko-KR" dirty="0"/>
                  <a:t>. (</a:t>
                </a:r>
                <a:r>
                  <a:rPr lang="ko-KR" altLang="en-US" dirty="0" err="1"/>
                  <a:t>정규성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서로 독립이다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독립성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잔차</a:t>
                </a:r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그림을 이용하여 위의 가정이 적합한지 확인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기본적으로 </a:t>
                </a:r>
                <a:r>
                  <a:rPr lang="ko-KR" altLang="en-US" dirty="0" err="1" smtClean="0"/>
                  <a:t>잔차는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을 중심으로 </a:t>
                </a:r>
                <a:r>
                  <a:rPr lang="ko-KR" altLang="en-US" dirty="0" err="1" smtClean="0"/>
                  <a:t>랜덤하게</a:t>
                </a:r>
                <a:r>
                  <a:rPr lang="ko-KR" altLang="en-US" dirty="0" smtClean="0"/>
                  <a:t> 분포되어 있어야 하며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특정한 패턴이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있으면 </a:t>
                </a:r>
                <a:r>
                  <a:rPr lang="ko-KR" altLang="en-US" dirty="0" err="1" smtClean="0"/>
                  <a:t>안된다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52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잔차의</a:t>
            </a:r>
            <a:r>
              <a:rPr lang="ko-KR" altLang="en-US" dirty="0"/>
              <a:t> 검토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                     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적절한 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90" y="1124744"/>
            <a:ext cx="4271448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11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잔차의</a:t>
            </a:r>
            <a:r>
              <a:rPr lang="ko-KR" altLang="en-US" dirty="0"/>
              <a:t> 검토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</a:t>
            </a:r>
            <a:r>
              <a:rPr lang="ko-KR" altLang="en-US" dirty="0" smtClean="0"/>
              <a:t>등분산성 가정에 위배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57"/>
            <a:ext cx="4271448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69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잔차의</a:t>
            </a:r>
            <a:r>
              <a:rPr lang="ko-KR" altLang="en-US" dirty="0"/>
              <a:t> 검토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 err="1" smtClean="0"/>
              <a:t>선형성</a:t>
            </a:r>
            <a:r>
              <a:rPr lang="ko-KR" altLang="en-US" dirty="0" smtClean="0"/>
              <a:t> 가정에 위배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17" y="1124744"/>
            <a:ext cx="4271448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90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검토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잔차에</a:t>
            </a:r>
            <a:r>
              <a:rPr lang="ko-KR" altLang="en-US" dirty="0" smtClean="0"/>
              <a:t> 대한 정규확률그림을 통해 </a:t>
            </a:r>
            <a:r>
              <a:rPr lang="ko-KR" altLang="en-US" dirty="0"/>
              <a:t>정규분포를 </a:t>
            </a:r>
            <a:r>
              <a:rPr lang="ko-KR" altLang="en-US" dirty="0" smtClean="0"/>
              <a:t>따르는지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700808"/>
            <a:ext cx="7369175" cy="40100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115454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검토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그림을 통해 선형회귀모형이 적적하지 않다고 판단될 때 해결 방법은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가중회귀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비선형 회귀모형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8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변수 사이의 연관성을 살펴볼 수 있는 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31244"/>
            <a:ext cx="52673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9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단순선형회귀모형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독립변수가 하나이며 독립변수와 종속변수 사이에 평균적으로 선형관계가 있을 때 사용하는 모형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약의 복용량과 약효의 지속 시간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b="0" dirty="0" smtClean="0"/>
                  <a:t>: </a:t>
                </a:r>
                <a:r>
                  <a:rPr lang="ko-KR" altLang="en-US" b="0" dirty="0" smtClean="0"/>
                  <a:t>복용량</a:t>
                </a:r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약효 지속 시간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95950"/>
              </p:ext>
            </p:extLst>
          </p:nvPr>
        </p:nvGraphicFramePr>
        <p:xfrm>
          <a:off x="1115616" y="3573016"/>
          <a:ext cx="6984776" cy="88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4824536"/>
              </a:tblGrid>
              <a:tr h="437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X(</a:t>
                      </a:r>
                      <a:r>
                        <a:rPr lang="ko-KR" altLang="en-US" dirty="0" smtClean="0"/>
                        <a:t>복용량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3     3     4     5     6     6     7     8     8     9</a:t>
                      </a:r>
                      <a:endParaRPr lang="ko-KR" altLang="en-US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Y(</a:t>
                      </a:r>
                      <a:r>
                        <a:rPr lang="ko-KR" altLang="en-US" dirty="0" smtClean="0"/>
                        <a:t>약효 지속시간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9     5    12    9    14   16   22   18   24   22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01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산점도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복용량과 지속 시간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569876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91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단순선형회귀모형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이상적인 관계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독</a:t>
                </a:r>
                <a:r>
                  <a:rPr lang="ko-KR" altLang="en-US" dirty="0"/>
                  <a:t>립</a:t>
                </a:r>
                <a:r>
                  <a:rPr lang="ko-KR" altLang="en-US" dirty="0" smtClean="0"/>
                  <a:t>변수의 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종속변수의 값은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로 일정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63" y="1700808"/>
            <a:ext cx="4824536" cy="481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61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단순선형회귀모형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실제 관측자료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독</a:t>
                </a:r>
                <a:r>
                  <a:rPr lang="ko-KR" altLang="en-US" dirty="0"/>
                  <a:t>립</a:t>
                </a:r>
                <a:r>
                  <a:rPr lang="ko-KR" altLang="en-US" dirty="0" smtClean="0"/>
                  <a:t>변수의 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종속변수의  값은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벗어난 다른 값을 가짐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4752528" cy="474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51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단순선형회귀모형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</a:t>
                </a:r>
                <a:r>
                  <a:rPr lang="ko-KR" altLang="en-US" dirty="0"/>
                  <a:t>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…,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모형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오차항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 대한 가정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평균이 </a:t>
                </a:r>
                <a:r>
                  <a:rPr lang="en-US" altLang="ko-KR" dirty="0" smtClean="0"/>
                  <a:t>0, </a:t>
                </a:r>
                <a:r>
                  <a:rPr lang="ko-KR" altLang="en-US" dirty="0" smtClean="0"/>
                  <a:t>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인 정규분포를 따른다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즉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서로 </a:t>
                </a:r>
                <a:r>
                  <a:rPr lang="ko-KR" altLang="en-US" dirty="0" smtClean="0"/>
                  <a:t>독립이다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회귀계수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회귀계수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절편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기울기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은 독립변수와 종속변수 사이의 관계를 나타내는 값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독립변수가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단위 증가할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종속변수는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단위만큼 변한다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ko-KR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6734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2486</Words>
  <Application>Microsoft Office PowerPoint</Application>
  <PresentationFormat>화면 슬라이드 쇼(4:3)</PresentationFormat>
  <Paragraphs>308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CDS_2006</vt:lpstr>
      <vt:lpstr>1_CDS_2006</vt:lpstr>
      <vt:lpstr>13장</vt:lpstr>
      <vt:lpstr>회귀분석(Regression Analysis)</vt:lpstr>
      <vt:lpstr>독립변수와 종속변수</vt:lpstr>
      <vt:lpstr>산점도</vt:lpstr>
      <vt:lpstr>단순선형회귀모형</vt:lpstr>
      <vt:lpstr>산점도 (복용량과 지속 시간 )</vt:lpstr>
      <vt:lpstr>단순선형회귀모형</vt:lpstr>
      <vt:lpstr>단순선형회귀모형</vt:lpstr>
      <vt:lpstr>단순선형회귀모형</vt:lpstr>
      <vt:lpstr>최소제곱 추정법을 이용한 회귀계수의 추정</vt:lpstr>
      <vt:lpstr>최소제곱 추정법을 이용한 회귀계수의 추정</vt:lpstr>
      <vt:lpstr>최소제곱 추정법을 이용한 회귀계수의 추정</vt:lpstr>
      <vt:lpstr>예) 약의  복용량과 약효의 지속시간 </vt:lpstr>
      <vt:lpstr>잔차(residual)</vt:lpstr>
      <vt:lpstr>오차항의 분산 σ^2의 추정</vt:lpstr>
      <vt:lpstr>모형에 대한 추론</vt:lpstr>
      <vt:lpstr>β_1에 대한 추론</vt:lpstr>
      <vt:lpstr>β_1에 대한 추론</vt:lpstr>
      <vt:lpstr>β_1에 대한 추론</vt:lpstr>
      <vt:lpstr>예) 약의 복용량과 약효의 지속시간</vt:lpstr>
      <vt:lpstr>β_0에 대한 추론</vt:lpstr>
      <vt:lpstr>β_0에 대한 추론</vt:lpstr>
      <vt:lpstr>β_0에 대한 추론</vt:lpstr>
      <vt:lpstr>예) 약의 복용량과 약효의 지속시간</vt:lpstr>
      <vt:lpstr>종속변수의 평균값에 대한 추론</vt:lpstr>
      <vt:lpstr>종속변수의 평균값에 대한 추론</vt:lpstr>
      <vt:lpstr>종속변수의 평균값에 대한 추론</vt:lpstr>
      <vt:lpstr>종속변수의 값 Y 의 예측</vt:lpstr>
      <vt:lpstr>종속변수의 값 Y 의 예측</vt:lpstr>
      <vt:lpstr>선형관계의 강도</vt:lpstr>
      <vt:lpstr>종속변수의 분할</vt:lpstr>
      <vt:lpstr>결정계수</vt:lpstr>
      <vt:lpstr>결정계수</vt:lpstr>
      <vt:lpstr>잔차의 검토</vt:lpstr>
      <vt:lpstr>잔차의 검토</vt:lpstr>
      <vt:lpstr>잔차의 검토</vt:lpstr>
      <vt:lpstr>잔차의 검토</vt:lpstr>
      <vt:lpstr>잔차의 검토</vt:lpstr>
      <vt:lpstr>잔차의 검토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Jinho Park</dc:creator>
  <cp:lastModifiedBy>Jinho Park</cp:lastModifiedBy>
  <cp:revision>52</cp:revision>
  <dcterms:created xsi:type="dcterms:W3CDTF">2016-01-31T03:59:41Z</dcterms:created>
  <dcterms:modified xsi:type="dcterms:W3CDTF">2016-02-12T04:29:31Z</dcterms:modified>
</cp:coreProperties>
</file>