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2"/>
  </p:notesMasterIdLst>
  <p:sldIdLst>
    <p:sldId id="566" r:id="rId2"/>
    <p:sldId id="567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8080"/>
    <a:srgbClr val="800080"/>
    <a:srgbClr val="006600"/>
    <a:srgbClr val="FF0000"/>
    <a:srgbClr val="000099"/>
    <a:srgbClr val="0099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1" autoAdjust="0"/>
    <p:restoredTop sz="93988" autoAdjust="0"/>
  </p:normalViewPr>
  <p:slideViewPr>
    <p:cSldViewPr>
      <p:cViewPr varScale="1">
        <p:scale>
          <a:sx n="109" d="100"/>
          <a:sy n="109" d="100"/>
        </p:scale>
        <p:origin x="-1824" y="-84"/>
      </p:cViewPr>
      <p:guideLst>
        <p:guide orient="horz" pos="2160"/>
        <p:guide orient="horz" pos="768"/>
        <p:guide orient="horz" pos="4224"/>
        <p:guide orient="horz" pos="3744"/>
        <p:guide pos="2880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FABCF4C-7AB3-4494-B9B3-A9B0492196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222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17DF78-FE3E-41DD-A537-D29B4C74AEEE}" type="slidenum">
              <a:rPr lang="ko-KR" altLang="en-US" sz="1200" smtClean="0">
                <a:latin typeface="Arial" charset="0"/>
                <a:ea typeface="굴림" charset="-127"/>
              </a:rPr>
              <a:pPr/>
              <a:t>1</a:t>
            </a:fld>
            <a:endParaRPr lang="en-US" altLang="ko-KR" sz="1200" smtClean="0">
              <a:latin typeface="Arial" charset="0"/>
              <a:ea typeface="굴림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ds_templateFlattened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bar_blan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K0056_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267200"/>
            <a:ext cx="28194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86200" y="3124200"/>
            <a:ext cx="5259388" cy="609600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752600"/>
          </a:xfrm>
        </p:spPr>
        <p:txBody>
          <a:bodyPr/>
          <a:lstStyle>
            <a:lvl1pPr>
              <a:defRPr sz="4400" b="1">
                <a:solidFill>
                  <a:srgbClr val="003399"/>
                </a:solidFill>
                <a:latin typeface="Arial Narrow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05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1AF9-6C15-48C1-B07B-A982A7FA14D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29450" y="4572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BE670-DD3A-4DE9-8653-A336F667AEB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7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함초롬돋움 LV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baseline="0">
                <a:ea typeface="함초롬돋움" pitchFamily="18" charset="-127"/>
              </a:defRPr>
            </a:lvl1pPr>
            <a:lvl2pPr marL="792000">
              <a:defRPr sz="1800" baseline="0">
                <a:ea typeface="함초롬돋움" pitchFamily="18" charset="-127"/>
              </a:defRPr>
            </a:lvl2pPr>
            <a:lvl3pPr marL="1188000" indent="-341313">
              <a:buFont typeface="Wingdings" pitchFamily="2" charset="2"/>
              <a:buChar char="§"/>
              <a:defRPr sz="1600" baseline="0">
                <a:ea typeface="함초롬돋움" pitchFamily="18" charset="-127"/>
              </a:defRPr>
            </a:lvl3pPr>
            <a:lvl4pPr marL="1584000">
              <a:defRPr sz="1400" baseline="0">
                <a:ea typeface="함초롬돋움" pitchFamily="18" charset="-127"/>
              </a:defRPr>
            </a:lvl4pPr>
            <a:lvl5pPr marL="1980000" indent="-342900">
              <a:buFont typeface="Wingdings" pitchFamily="2" charset="2"/>
              <a:buChar char="§"/>
              <a:defRPr sz="1200" baseline="0">
                <a:ea typeface="함초롬돋움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925D7-1F1C-41CE-88BA-A6C6073CF281}" type="slidenum">
              <a:rPr lang="ko-KR" altLang="en-US"/>
              <a:pPr>
                <a:defRPr/>
              </a:pPr>
              <a:t>‹#›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34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F411E-FB16-4B4B-967E-9AAF62C581C3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0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B98B-85F9-4082-B780-60B0599C7254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7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EF477-B06D-4A24-874A-3BD660C0CA95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7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5AC08-6DA1-4121-A7A5-8FB9836A87A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3CDD0-2456-490D-A439-58875D905B5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1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ED1B5-A959-45B3-98CC-F414AB07CC0B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7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CBE33-2F45-42D0-8A35-5F279449E15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 text should go here--one line only</a:t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  <a:p>
            <a:pPr lvl="4"/>
            <a:r>
              <a:rPr lang="en-US" altLang="ko-KR" smtClean="0"/>
              <a:t>sixth level</a:t>
            </a:r>
          </a:p>
          <a:p>
            <a:pPr lvl="4"/>
            <a:r>
              <a:rPr lang="en-US" altLang="ko-KR" smtClean="0"/>
              <a:t>seventh level</a:t>
            </a:r>
          </a:p>
          <a:p>
            <a:pPr lvl="4"/>
            <a:r>
              <a:rPr lang="en-US" altLang="ko-KR" smtClean="0"/>
              <a:t>eighth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AC617C38-C653-44EE-A225-0296C441F6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bar_blan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 flipV="1">
            <a:off x="1588" y="1028700"/>
            <a:ext cx="9142412" cy="36513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1913" y="6459538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4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Chapter 14</a:t>
            </a:r>
          </a:p>
        </p:txBody>
      </p:sp>
      <p:sp>
        <p:nvSpPr>
          <p:cNvPr id="1033" name="Rectangle 15"/>
          <p:cNvSpPr>
            <a:spLocks noChangeArrowheads="1"/>
          </p:cNvSpPr>
          <p:nvPr userDrawn="1"/>
        </p:nvSpPr>
        <p:spPr bwMode="auto">
          <a:xfrm flipV="1">
            <a:off x="0" y="6338888"/>
            <a:ext cx="9142413" cy="365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+mj-lt"/>
          <a:ea typeface="함초롬돋움 LVT" pitchFamily="18" charset="-127"/>
          <a:cs typeface="함초롬돋움 LVT" pitchFamily="18" charset="-127"/>
        </a:defRPr>
      </a:lvl1pPr>
      <a:lvl2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2pPr>
      <a:lvl3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3pPr>
      <a:lvl4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4pPr>
      <a:lvl5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5pPr>
      <a:lvl6pPr marL="4572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6pPr>
      <a:lvl7pPr marL="9144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7pPr>
      <a:lvl8pPr marL="13716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8pPr>
      <a:lvl9pPr marL="18288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1pPr>
      <a:lvl2pPr marL="790575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2pPr>
      <a:lvl3pPr marL="1187450" indent="-341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3pPr>
      <a:lvl4pPr marL="1582738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4pPr>
      <a:lvl5pPr marL="1979613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5pPr>
      <a:lvl6pPr marL="22844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416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988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560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14</a:t>
            </a:r>
            <a:r>
              <a:rPr lang="ko-KR" altLang="en-US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장</a:t>
            </a:r>
            <a:endParaRPr lang="en-US" altLang="ko-KR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29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ko-KR" altLang="en-US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분산분</a:t>
            </a:r>
            <a:r>
              <a:rPr lang="ko-KR" altLang="en-US" sz="4000" dirty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석</a:t>
            </a:r>
            <a:endParaRPr lang="en-US" altLang="ko-KR" sz="4000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다중비교 </a:t>
            </a:r>
            <a:r>
              <a:rPr lang="en-US" altLang="ko-KR" dirty="0" smtClean="0"/>
              <a:t>(multiple comparisons)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dirty="0" smtClean="0"/>
                  <a:t> 개의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모집단의 평균을 동시에 비교하는 방법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어느 처리의 평균이 가장 큰가</a:t>
                </a:r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ko-KR" altLang="en-US" dirty="0" smtClean="0"/>
                  <a:t>첫 번째 처리와 세 번째 처리의 평균의 차이는 얼마인가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번째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모집단과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𝑗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번째 모집단의 평균의 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대해 동시에 추론하는 것은 모두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 smtClean="0"/>
                  <a:t> 가지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가능한 조합이 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의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simultaneous confidence interval: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  <m:sub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𝑀𝑆𝐸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rad>
                  </m:oMath>
                </a14:m>
                <a:r>
                  <a:rPr lang="ko-KR" altLang="en-US" dirty="0" smtClean="0"/>
                  <a:t>     단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Tukey’s</a:t>
                </a:r>
                <a:r>
                  <a:rPr lang="en-US" altLang="ko-KR" dirty="0" smtClean="0"/>
                  <a:t> Q </a:t>
                </a:r>
                <a:r>
                  <a:rPr lang="ko-KR" altLang="en-US" dirty="0" smtClean="0"/>
                  <a:t>값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|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𝑀𝑆𝐸</m:t>
                                </m:r>
                              </m:num>
                              <m:den>
                                <m:f>
                                  <m:fPr>
                                    <m:type m:val="lin"/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≥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  <m:sub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다르다고 판단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010" b="-2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8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분산분석</a:t>
            </a:r>
            <a:r>
              <a:rPr lang="en-US" altLang="ko-KR" dirty="0" smtClean="0"/>
              <a:t>(Analysis of Variance, ANOVA)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여러 모집단의 평균에 대한 비교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 검정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두 모집단의 평균이 같은지 비교하는 방법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분산분석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𝐹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 검정</a:t>
                </a:r>
                <a:r>
                  <a:rPr lang="en-US" altLang="ko-KR" dirty="0" smtClean="0"/>
                  <a:t>) : </a:t>
                </a:r>
                <a:r>
                  <a:rPr lang="ko-KR" altLang="en-US" dirty="0"/>
                  <a:t>두</a:t>
                </a:r>
                <a:r>
                  <a:rPr lang="ko-KR" altLang="en-US" dirty="0" smtClean="0"/>
                  <a:t> 개 이상의 모집단의 평균이 같은지 비교하는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               </a:t>
                </a:r>
                <a:r>
                  <a:rPr lang="ko-KR" altLang="en-US" dirty="0" smtClean="0"/>
                  <a:t>방법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분산분석의 예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네 종류의 건전지의 평균 수명이 다른가</a:t>
                </a:r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ko-KR" altLang="en-US" dirty="0" smtClean="0"/>
                  <a:t>여러 종류의 볍씨 중에서 어느 품종의 수확량이 가장 높은가</a:t>
                </a:r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6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일원배치 분산분석법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완전랜덤화 설계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완전랜덤화 설계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dirty="0"/>
                  <a:t> 개의 처리를 비교하기 </a:t>
                </a:r>
                <a:r>
                  <a:rPr lang="ko-KR" altLang="en-US" dirty="0" smtClean="0"/>
                  <a:t>위한 방법으로</a:t>
                </a:r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/>
                  <a:t> 개의 </a:t>
                </a:r>
                <a:r>
                  <a:rPr lang="ko-KR" altLang="en-US" dirty="0" smtClean="0"/>
                  <a:t>전체 실험 </a:t>
                </a:r>
                <a:r>
                  <a:rPr lang="ko-KR" altLang="en-US" dirty="0"/>
                  <a:t>단위를 대상</a:t>
                </a:r>
                <a:r>
                  <a:rPr lang="ko-KR" altLang="en-US" dirty="0" smtClean="0"/>
                  <a:t> 중에서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개를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임의로 선택하여 처리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을 적용</a:t>
                </a:r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개를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임의로 선택하여 처리 </a:t>
                </a:r>
                <a:r>
                  <a:rPr lang="en-US" altLang="ko-KR" dirty="0" smtClean="0"/>
                  <a:t>2</a:t>
                </a:r>
                <a:r>
                  <a:rPr lang="ko-KR" altLang="en-US" dirty="0"/>
                  <a:t>를</a:t>
                </a:r>
                <a:r>
                  <a:rPr lang="ko-KR" altLang="en-US" dirty="0" smtClean="0"/>
                  <a:t> 적용</a:t>
                </a:r>
                <a:r>
                  <a:rPr lang="en-US" altLang="ko-KR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개를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임의로 선택하여 처리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dirty="0" smtClean="0"/>
                  <a:t>를 적용하여 실험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83108"/>
                  </p:ext>
                </p:extLst>
              </p:nvPr>
            </p:nvGraphicFramePr>
            <p:xfrm>
              <a:off x="1524000" y="3429000"/>
              <a:ext cx="6324600" cy="2630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/>
                    <a:gridCol w="2514600"/>
                    <a:gridCol w="990600"/>
                    <a:gridCol w="1828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처리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관측 자료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평균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/>
                            <a:t>제곱합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처리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ko-KR" altLang="en-US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처리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ko-KR" altLang="en-US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처리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ko-KR" altLang="en-US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/>
                                                  </a:rPr>
                                                  <m:t>𝑘𝑗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83108"/>
                  </p:ext>
                </p:extLst>
              </p:nvPr>
            </p:nvGraphicFramePr>
            <p:xfrm>
              <a:off x="1524000" y="3429000"/>
              <a:ext cx="6324600" cy="2630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/>
                    <a:gridCol w="2514600"/>
                    <a:gridCol w="990600"/>
                    <a:gridCol w="1828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처리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관측 자료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평균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/>
                            <a:t>제곱합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296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6019" r="-536810" b="-260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563" t="-66019" r="-112379" b="-260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2761" t="-66019" r="-184049" b="-260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46000" t="-66019" b="-260194"/>
                          </a:stretch>
                        </a:blipFill>
                      </a:tcPr>
                    </a:tc>
                  </a:tr>
                  <a:tr h="6296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66019" r="-536810" b="-160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563" t="-166019" r="-112379" b="-160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2761" t="-166019" r="-184049" b="-160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46000" t="-166019" b="-16019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296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25243" r="-536810" b="-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563" t="-325243" r="-112379" b="-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2761" t="-325243" r="-184049" b="-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46000" t="-325243" b="-97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482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제곱</a:t>
            </a:r>
            <a:r>
              <a:rPr lang="ko-KR" altLang="en-US" dirty="0" err="1"/>
              <a:t>합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err="1" smtClean="0"/>
                  <a:t>총평균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 smtClean="0"/>
                  <a:t>변동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평균으로부터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 :</a:t>
                </a:r>
                <a:r>
                  <a:rPr lang="ko-KR" altLang="en-US" dirty="0" err="1" smtClean="0"/>
                  <a:t>잔차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처리에 의하여 설명되지 않는 부분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처리 효과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altLang="ko-KR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altLang="ko-KR" i="1">
                                                            <a:latin typeface="Cambria Math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altLang="ko-KR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altLang="ko-KR" i="1">
                                                            <a:latin typeface="Cambria Math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+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𝑆𝑆𝑇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err="1" smtClean="0"/>
                  <a:t>총제곱합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𝑆𝑆𝐸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err="1" smtClean="0"/>
                  <a:t>오차제곱합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잔차제곱합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𝑆𝑆𝑡𝑟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err="1" smtClean="0"/>
                  <a:t>처리제곱합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750" b="-13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4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제곱</a:t>
            </a:r>
            <a:r>
              <a:rPr lang="ko-KR" altLang="en-US" dirty="0" err="1"/>
              <a:t>합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𝑆𝑆𝑇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𝑆𝑆𝐸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𝑆𝑆𝑡𝑟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제곱합의 자유도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𝑆𝑆𝑇</m:t>
                    </m:r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𝑆𝑆𝐸</m:t>
                    </m:r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𝑆𝑆𝑡𝑟</m:t>
                    </m:r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:r>
                  <a:rPr lang="ko-KR" altLang="en-US" dirty="0" smtClean="0"/>
                  <a:t>단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r>
                  <a:rPr lang="ko-KR" altLang="en-US" dirty="0" smtClean="0"/>
                  <a:t>평균제곱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𝑀𝑆𝐸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𝑆𝑆𝐸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평균오차제</a:t>
                </a:r>
                <a:r>
                  <a:rPr lang="ko-KR" altLang="en-US" dirty="0"/>
                  <a:t>곱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𝑀𝑆𝑡𝑟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𝑀𝑆𝑡𝑟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평균처리제곱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5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8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간편 계산식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𝑆𝑆𝑇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−2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𝑆𝑆𝑡𝑟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−2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𝑆𝑆𝐸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𝑆𝑆𝑇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𝑆𝑆𝑡𝑟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2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7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네 종류의 코팅에 의한 소리의 일그러짐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=22, 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=15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15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15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=5112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=5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+4×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17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+7×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16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+6×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=5018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𝑆𝑆𝑇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=5112−22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=162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𝑆𝑆𝑡𝑟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=5018−22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15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=68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𝑆𝑆𝐸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𝑆𝑆𝑇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𝑆𝑆𝑡𝑟</m:t>
                    </m:r>
                    <m:r>
                      <a:rPr lang="en-US" altLang="ko-KR" b="0" i="1" smtClean="0">
                        <a:latin typeface="Cambria Math"/>
                      </a:rPr>
                      <m:t>=162−68=94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b="-7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7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693769"/>
                  </p:ext>
                </p:extLst>
              </p:nvPr>
            </p:nvGraphicFramePr>
            <p:xfrm>
              <a:off x="990600" y="1752600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/>
                    <a:gridCol w="2895600"/>
                    <a:gridCol w="838200"/>
                    <a:gridCol w="1447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코팅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자료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평균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10, 15, 8, 12, 15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=12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14, 18, 21, 15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=17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17, 16, 14, 15, 17, 15, 18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=16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12, 15, 17, 15, 16, 15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=15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693769"/>
                  </p:ext>
                </p:extLst>
              </p:nvPr>
            </p:nvGraphicFramePr>
            <p:xfrm>
              <a:off x="990600" y="1752600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/>
                    <a:gridCol w="2895600"/>
                    <a:gridCol w="838200"/>
                    <a:gridCol w="1447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코팅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자료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3623" t="-11475" r="-17173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평균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10, 15, 8, 12, 15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2363" t="-111475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14, 18, 21, 15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2363" t="-215000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17, 16, 14, 15, 17, 15, 18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2363" t="-30983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12, 15, 17, 15, 16, 15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2363" t="-40983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853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일원배치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분산분석 모형에 대한 추론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확률 모형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  <m:r>
                      <a:rPr lang="en-US" altLang="ko-KR" b="0" i="1" smtClean="0">
                        <a:latin typeface="Cambria Math"/>
                      </a:rPr>
                      <m:t>=1,…, </m:t>
                    </m:r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,   </m:t>
                    </m:r>
                    <m:r>
                      <a:rPr lang="en-US" altLang="ko-KR" b="0" i="1" smtClean="0">
                        <a:latin typeface="Cambria Math"/>
                      </a:rPr>
                      <m:t>𝑗</m:t>
                    </m:r>
                    <m:r>
                      <a:rPr lang="en-US" altLang="ko-KR" b="0" i="1" smtClean="0">
                        <a:latin typeface="Cambria Math"/>
                      </a:rPr>
                      <m:t>=1,…,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(0, 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이며 서로 독립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dirty="0" smtClean="0"/>
                  <a:t> 개의 모집단의 평균에 차이가 있는지에 대한 검정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 대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적어도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하나는 다르다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검정의 기본 아이디어</a:t>
                </a:r>
                <a:r>
                  <a:rPr lang="en-US" altLang="ko-KR" dirty="0" smtClean="0"/>
                  <a:t>: </a:t>
                </a:r>
                <a:r>
                  <a:rPr lang="ko-KR" altLang="en-US" dirty="0" err="1" smtClean="0"/>
                  <a:t>귀무가설이</a:t>
                </a:r>
                <a:r>
                  <a:rPr lang="ko-KR" altLang="en-US" dirty="0" smtClean="0"/>
                  <a:t> 참이면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와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의미 있는 차이가 있을 것이다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5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93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</a:t>
            </a:r>
            <a:r>
              <a:rPr lang="ko-KR" altLang="en-US" dirty="0" smtClean="0"/>
              <a:t>검정 통계량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𝐹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검정 통계량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𝐹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𝑀𝑆𝑡𝑟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𝑀𝑆𝐸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𝑆𝑆𝑡𝑟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−1)</m:t>
                            </m:r>
                          </m:den>
                        </m:f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𝑆𝑆𝐸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/(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 ~  </m:t>
                    </m:r>
                    <m:r>
                      <a:rPr lang="en-US" altLang="ko-KR" b="0" i="1" smtClean="0">
                        <a:latin typeface="Cambria Math"/>
                      </a:rPr>
                      <m:t>𝐹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−1, 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   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귀무가설이</a:t>
                </a:r>
                <a:r>
                  <a:rPr lang="ko-KR" altLang="en-US" dirty="0" smtClean="0"/>
                  <a:t> 참일 때</a:t>
                </a:r>
                <a:r>
                  <a:rPr lang="en-US" altLang="ko-KR" dirty="0" smtClean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𝐹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ko-KR" alt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−1, 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일 때 유의수준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 smtClean="0"/>
                  <a:t>에서 </a:t>
                </a:r>
                <a:r>
                  <a:rPr lang="ko-KR" altLang="en-US" dirty="0" err="1" smtClean="0"/>
                  <a:t>귀무가설을</a:t>
                </a:r>
                <a:r>
                  <a:rPr lang="ko-KR" altLang="en-US" dirty="0" smtClean="0"/>
                  <a:t> 기각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/>
                  <a:t>네 종류의 코팅에 의한 소리의 </a:t>
                </a:r>
                <a:r>
                  <a:rPr lang="ko-KR" altLang="en-US" dirty="0" smtClean="0"/>
                  <a:t>일그러짐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𝑀𝑆𝑡𝑟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𝑆𝑆𝑡𝑟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162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4−1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=22.67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𝑀𝑆𝐸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𝑆𝑆𝐸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94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22−4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=5.22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𝐹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𝑀𝑆𝑡𝑟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𝑀𝑆𝐸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22.67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5.22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=4.34&gt;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0.5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3,18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=3.16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따라서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코팅 방법에 따라 소리의 일그러짐 정도는 다르다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9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17661"/>
      </p:ext>
    </p:extLst>
  </p:cSld>
  <p:clrMapOvr>
    <a:masterClrMapping/>
  </p:clrMapOvr>
</p:sld>
</file>

<file path=ppt/theme/theme1.xml><?xml version="1.0" encoding="utf-8"?>
<a:theme xmlns:a="http://schemas.openxmlformats.org/drawingml/2006/main" name="CDS_2006">
  <a:themeElements>
    <a:clrScheme name="">
      <a:dk1>
        <a:srgbClr val="000000"/>
      </a:dk1>
      <a:lt1>
        <a:srgbClr val="FFF2BE"/>
      </a:lt1>
      <a:dk2>
        <a:srgbClr val="003399"/>
      </a:dk2>
      <a:lt2>
        <a:srgbClr val="808080"/>
      </a:lt2>
      <a:accent1>
        <a:srgbClr val="CC9700"/>
      </a:accent1>
      <a:accent2>
        <a:srgbClr val="FFCC00"/>
      </a:accent2>
      <a:accent3>
        <a:srgbClr val="FFF7DB"/>
      </a:accent3>
      <a:accent4>
        <a:srgbClr val="000000"/>
      </a:accent4>
      <a:accent5>
        <a:srgbClr val="E2C9AA"/>
      </a:accent5>
      <a:accent6>
        <a:srgbClr val="E7B900"/>
      </a:accent6>
      <a:hlink>
        <a:srgbClr val="003366"/>
      </a:hlink>
      <a:folHlink>
        <a:srgbClr val="666699"/>
      </a:folHlink>
    </a:clrScheme>
    <a:fontScheme name="CDS_200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DS_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S_20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8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B900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CDS_2006</Template>
  <TotalTime>5939</TotalTime>
  <Words>877</Words>
  <Application>Microsoft Office PowerPoint</Application>
  <PresentationFormat>화면 슬라이드 쇼(4:3)</PresentationFormat>
  <Paragraphs>130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CDS_2006</vt:lpstr>
      <vt:lpstr>14장</vt:lpstr>
      <vt:lpstr>분산분석(Analysis of Variance, ANOVA)</vt:lpstr>
      <vt:lpstr>일원배치 분산분석법: 완전랜덤화 설계</vt:lpstr>
      <vt:lpstr>제곱합</vt:lpstr>
      <vt:lpstr>제곱합</vt:lpstr>
      <vt:lpstr>간편 계산식</vt:lpstr>
      <vt:lpstr>예) 네 종류의 코팅에 의한 소리의 일그러짐</vt:lpstr>
      <vt:lpstr>일원배치 분산분석 모형에 대한 추론</vt:lpstr>
      <vt:lpstr>F-검정 통계량</vt:lpstr>
      <vt:lpstr>다중비교 (multiple comparisons)</vt:lpstr>
    </vt:vector>
  </TitlesOfParts>
  <Company>Inha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Decision Tree</dc:title>
  <dc:creator>Heon Jin Park</dc:creator>
  <cp:lastModifiedBy>Jinho Park</cp:lastModifiedBy>
  <cp:revision>212</cp:revision>
  <dcterms:created xsi:type="dcterms:W3CDTF">2002-01-02T14:08:33Z</dcterms:created>
  <dcterms:modified xsi:type="dcterms:W3CDTF">2016-02-12T04:26:55Z</dcterms:modified>
</cp:coreProperties>
</file>