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9"/>
  </p:notesMasterIdLst>
  <p:sldIdLst>
    <p:sldId id="566" r:id="rId2"/>
    <p:sldId id="575" r:id="rId3"/>
    <p:sldId id="576" r:id="rId4"/>
    <p:sldId id="577" r:id="rId5"/>
    <p:sldId id="578" r:id="rId6"/>
    <p:sldId id="579" r:id="rId7"/>
    <p:sldId id="580" r:id="rId8"/>
    <p:sldId id="581" r:id="rId9"/>
    <p:sldId id="582" r:id="rId10"/>
    <p:sldId id="583" r:id="rId11"/>
    <p:sldId id="584" r:id="rId12"/>
    <p:sldId id="585" r:id="rId13"/>
    <p:sldId id="592" r:id="rId14"/>
    <p:sldId id="586" r:id="rId15"/>
    <p:sldId id="587" r:id="rId16"/>
    <p:sldId id="588" r:id="rId17"/>
    <p:sldId id="589" r:id="rId18"/>
    <p:sldId id="590" r:id="rId19"/>
    <p:sldId id="591" r:id="rId20"/>
    <p:sldId id="593" r:id="rId21"/>
    <p:sldId id="594" r:id="rId22"/>
    <p:sldId id="595" r:id="rId23"/>
    <p:sldId id="596" r:id="rId24"/>
    <p:sldId id="597" r:id="rId25"/>
    <p:sldId id="598" r:id="rId26"/>
    <p:sldId id="599" r:id="rId27"/>
    <p:sldId id="600" r:id="rId28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8080"/>
    <a:srgbClr val="800080"/>
    <a:srgbClr val="006600"/>
    <a:srgbClr val="FF0000"/>
    <a:srgbClr val="000099"/>
    <a:srgbClr val="0099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1" autoAdjust="0"/>
    <p:restoredTop sz="93988" autoAdjust="0"/>
  </p:normalViewPr>
  <p:slideViewPr>
    <p:cSldViewPr>
      <p:cViewPr varScale="1">
        <p:scale>
          <a:sx n="109" d="100"/>
          <a:sy n="109" d="100"/>
        </p:scale>
        <p:origin x="-1824" y="-84"/>
      </p:cViewPr>
      <p:guideLst>
        <p:guide orient="horz" pos="2160"/>
        <p:guide orient="horz" pos="768"/>
        <p:guide orient="horz" pos="4224"/>
        <p:guide orient="horz" pos="3744"/>
        <p:guide pos="2880"/>
        <p:guide pos="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4014" y="-108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t" anchorCtr="0" compatLnSpc="1">
            <a:prstTxWarp prst="textNoShape">
              <a:avLst/>
            </a:prstTxWarp>
          </a:bodyPr>
          <a:lstStyle>
            <a:lvl1pPr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t" anchorCtr="0" compatLnSpc="1">
            <a:prstTxWarp prst="textNoShape">
              <a:avLst/>
            </a:prstTxWarp>
          </a:bodyPr>
          <a:lstStyle>
            <a:lvl1pPr algn="r"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b" anchorCtr="0" compatLnSpc="1">
            <a:prstTxWarp prst="textNoShape">
              <a:avLst/>
            </a:prstTxWarp>
          </a:bodyPr>
          <a:lstStyle>
            <a:lvl1pPr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b" anchorCtr="0" compatLnSpc="1">
            <a:prstTxWarp prst="textNoShape">
              <a:avLst/>
            </a:prstTxWarp>
          </a:bodyPr>
          <a:lstStyle>
            <a:lvl1pPr algn="r"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87790EC4-094C-4337-A33B-1676465EA0C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998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E87BBDD-FA93-46BC-A68E-23D2759BBBDE}" type="slidenum">
              <a:rPr lang="ko-KR" altLang="en-US" sz="1200" smtClean="0">
                <a:latin typeface="Arial" charset="0"/>
                <a:ea typeface="굴림" charset="-127"/>
              </a:rPr>
              <a:pPr/>
              <a:t>1</a:t>
            </a:fld>
            <a:endParaRPr lang="en-US" altLang="ko-KR" sz="1200" smtClean="0">
              <a:latin typeface="Arial" charset="0"/>
              <a:ea typeface="굴림" charset="-127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ds_templateFlattened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bar_blank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89"/>
          <a:stretch>
            <a:fillRect/>
          </a:stretch>
        </p:blipFill>
        <p:spPr bwMode="auto">
          <a:xfrm>
            <a:off x="0" y="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K0056_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4267200"/>
            <a:ext cx="2819400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86200" y="3124200"/>
            <a:ext cx="5259388" cy="609600"/>
          </a:xfrm>
        </p:spPr>
        <p:txBody>
          <a:bodyPr anchor="b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4191000"/>
            <a:ext cx="5334000" cy="1752600"/>
          </a:xfrm>
        </p:spPr>
        <p:txBody>
          <a:bodyPr/>
          <a:lstStyle>
            <a:lvl1pPr>
              <a:defRPr sz="4400" b="1">
                <a:solidFill>
                  <a:srgbClr val="003399"/>
                </a:solidFill>
                <a:latin typeface="Arial Narrow" pitchFamily="34" charset="0"/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7159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41B8B-A2A6-40B9-9226-10225BC4BCD5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92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29450" y="457200"/>
            <a:ext cx="21145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1912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F0BA0-5AA5-4E09-BEF5-6FDFC88E94CD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89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38C2F-AA47-4B7F-9CEC-875BE839E4AE}" type="slidenum">
              <a:rPr lang="ko-KR" altLang="en-US"/>
              <a:pPr>
                <a:defRPr/>
              </a:pPr>
              <a:t>‹#›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54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7861E-76D1-40B3-968C-93D05B86728E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80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135C8-54A8-4D0D-8C5A-CFA452071359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43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777A5-9BB5-4F41-910A-C9BD8811648D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39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40BCB-3B32-407E-A553-55E2373B9923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7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290BD-E03C-4573-B2BB-F78F2E3F4E52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81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3E17B-22F1-4BD5-98B8-0D56B4D4C0D4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37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ACDF5-E80C-4BF2-B6D0-A5C368F33999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65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8458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Title text should go here--one line only</a:t>
            </a:r>
            <a:br>
              <a:rPr lang="en-US" altLang="ko-KR" smtClean="0"/>
            </a:b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  <a:br>
              <a:rPr lang="en-US" altLang="ko-KR" smtClean="0"/>
            </a:b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  <a:p>
            <a:pPr lvl="4"/>
            <a:r>
              <a:rPr lang="en-US" altLang="ko-KR" smtClean="0"/>
              <a:t>sixth level</a:t>
            </a:r>
          </a:p>
          <a:p>
            <a:pPr lvl="4"/>
            <a:r>
              <a:rPr lang="en-US" altLang="ko-KR" smtClean="0"/>
              <a:t>seventh level</a:t>
            </a:r>
          </a:p>
          <a:p>
            <a:pPr lvl="4"/>
            <a:r>
              <a:rPr lang="en-US" altLang="ko-KR" smtClean="0"/>
              <a:t>eighth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67200" y="64770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fld id="{FF82E5B0-3769-418C-9349-E423005FE7D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bar_blank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89"/>
          <a:stretch>
            <a:fillRect/>
          </a:stretch>
        </p:blipFill>
        <p:spPr bwMode="auto">
          <a:xfrm>
            <a:off x="0" y="0"/>
            <a:ext cx="91440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3"/>
          <p:cNvSpPr>
            <a:spLocks noChangeArrowheads="1"/>
          </p:cNvSpPr>
          <p:nvPr userDrawn="1"/>
        </p:nvSpPr>
        <p:spPr bwMode="auto">
          <a:xfrm flipV="1">
            <a:off x="1588" y="1028700"/>
            <a:ext cx="9142412" cy="36513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ko-KR" altLang="en-US" smtClean="0">
              <a:ea typeface="굴림" charset="-127"/>
            </a:endParaRPr>
          </a:p>
        </p:txBody>
      </p:sp>
      <p:sp>
        <p:nvSpPr>
          <p:cNvPr id="1032" name="Text Box 14"/>
          <p:cNvSpPr txBox="1">
            <a:spLocks noChangeArrowheads="1"/>
          </p:cNvSpPr>
          <p:nvPr userDrawn="1"/>
        </p:nvSpPr>
        <p:spPr bwMode="auto">
          <a:xfrm>
            <a:off x="61913" y="6459538"/>
            <a:ext cx="304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ko-KR" sz="140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Chapter 2</a:t>
            </a:r>
          </a:p>
        </p:txBody>
      </p:sp>
      <p:sp>
        <p:nvSpPr>
          <p:cNvPr id="1033" name="Rectangle 15"/>
          <p:cNvSpPr>
            <a:spLocks noChangeArrowheads="1"/>
          </p:cNvSpPr>
          <p:nvPr userDrawn="1"/>
        </p:nvSpPr>
        <p:spPr bwMode="auto">
          <a:xfrm flipV="1">
            <a:off x="0" y="6338888"/>
            <a:ext cx="9142413" cy="36512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ko-KR" altLang="en-US" smtClean="0"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2pPr>
      <a:lvl3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3pPr>
      <a:lvl4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4pPr>
      <a:lvl5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5pPr>
      <a:lvl6pPr marL="4572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6pPr>
      <a:lvl7pPr marL="9144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7pPr>
      <a:lvl8pPr marL="13716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8pPr>
      <a:lvl9pPr marL="18288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912813" indent="-3413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3pPr>
      <a:lvl4pPr marL="1370013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8272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2844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7416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1988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6560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2</a:t>
            </a:r>
            <a:r>
              <a:rPr lang="ko-KR" altLang="en-US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장</a:t>
            </a:r>
            <a:endParaRPr lang="en-US" altLang="ko-KR" smtClean="0">
              <a:latin typeface="함초롬바탕 LVT" pitchFamily="18" charset="-127"/>
              <a:ea typeface="함초롬바탕 LVT" pitchFamily="18" charset="-127"/>
              <a:cs typeface="함초롬바탕 LVT" pitchFamily="18" charset="-127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4191000"/>
            <a:ext cx="5334000" cy="1295400"/>
          </a:xfrm>
        </p:spPr>
        <p:txBody>
          <a:bodyPr/>
          <a:lstStyle/>
          <a:p>
            <a:pPr marL="0" indent="0"/>
            <a:r>
              <a:rPr lang="ko-KR" altLang="en-US" sz="4000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표와 그림을 통한 자료의 요약</a:t>
            </a:r>
            <a:endParaRPr lang="en-US" altLang="ko-KR" sz="4000" smtClean="0">
              <a:latin typeface="함초롬바탕 LVT" pitchFamily="18" charset="-127"/>
              <a:ea typeface="함초롬바탕 LVT" pitchFamily="18" charset="-127"/>
              <a:cs typeface="함초롬바탕 LV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파레토그림</a:t>
            </a:r>
            <a:r>
              <a:rPr lang="en-US" altLang="ko-KR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(Pareto diagram)</a:t>
            </a:r>
            <a:endParaRPr lang="ko-KR" altLang="en-US" smtClean="0">
              <a:latin typeface="함초롬바탕 LVT" pitchFamily="18" charset="-127"/>
              <a:ea typeface="함초롬바탕 LVT" pitchFamily="18" charset="-127"/>
              <a:cs typeface="함초롬바탕 LVT" pitchFamily="18" charset="-127"/>
            </a:endParaRPr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Pareto: 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이탈리아 경제학자</a:t>
            </a: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800100" lvl="1">
              <a:buFont typeface="Wingdings" pitchFamily="2" charset="2"/>
              <a:buChar char="§"/>
            </a:pP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‘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전제 부의 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80%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정도를 약 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20%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의 사람이 소유하고 있다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.’</a:t>
            </a:r>
          </a:p>
          <a:p>
            <a:pPr marL="800100" lvl="1">
              <a:buFont typeface="Wingdings" pitchFamily="2" charset="2"/>
              <a:buChar char="§"/>
            </a:pP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중요한 소수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(vital few): 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전체 부의 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80%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를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점유하는 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20%</a:t>
            </a:r>
          </a:p>
          <a:p>
            <a:pPr marL="800100" lvl="1">
              <a:buFont typeface="Wingdings" pitchFamily="2" charset="2"/>
              <a:buChar char="§"/>
            </a:pP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사소한 다수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(trivial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many): 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나머지 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80%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6C77F-4F81-497A-B1BF-9ACCBF3B55A3}" type="slidenum">
              <a:rPr lang="ko-KR" altLang="en-US" smtClean="0"/>
              <a:pPr>
                <a:defRPr/>
              </a:pPr>
              <a:t>10</a:t>
            </a:fld>
            <a:endParaRPr lang="en-US" altLang="ko-KR" b="0" dirty="0">
              <a:latin typeface="Times New Roman" pitchFamily="18" charset="0"/>
            </a:endParaRPr>
          </a:p>
        </p:txBody>
      </p:sp>
      <p:graphicFrame>
        <p:nvGraphicFramePr>
          <p:cNvPr id="22533" name="개체 4"/>
          <p:cNvGraphicFramePr>
            <a:graphicFrameLocks/>
          </p:cNvGraphicFramePr>
          <p:nvPr/>
        </p:nvGraphicFramePr>
        <p:xfrm>
          <a:off x="1295400" y="1447800"/>
          <a:ext cx="44196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차트" r:id="rId3" imgW="4620051" imgH="2657856" progId="Excel.Chart.8">
                  <p:embed/>
                </p:oleObj>
              </mc:Choice>
              <mc:Fallback>
                <p:oleObj name="차트" r:id="rId3" imgW="4620051" imgH="2657856" progId="Excel.Chart.8">
                  <p:embed/>
                  <p:pic>
                    <p:nvPicPr>
                      <p:cNvPr id="0" name="개체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447800"/>
                        <a:ext cx="44196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파레토그림</a:t>
            </a:r>
            <a:r>
              <a:rPr lang="en-US" altLang="ko-KR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(Pareto diagram)</a:t>
            </a:r>
            <a:endParaRPr lang="ko-KR" altLang="en-US" smtClean="0">
              <a:latin typeface="함초롬바탕 LVT" pitchFamily="18" charset="-127"/>
              <a:ea typeface="함초롬바탕 LVT" pitchFamily="18" charset="-127"/>
              <a:cs typeface="함초롬바탕 LVT" pitchFamily="18" charset="-127"/>
            </a:endParaRPr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파레토그림은 여러 개의 범주 중에서 문제의 해석이나 해결에 도움을 주는 중요한 소수의 범주를 찾는데 도움을 준다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장점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각 범주들이 차지하는 비율과 상대도수가 증가하는 비율을 파악할 수 있으므로 어느 범주가 중요한지 쉽게 파악할 수 있다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 </a:t>
            </a: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단점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순위형자료에는 유용하지 않다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 (why?)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23B0AF-1686-4D9E-B071-295E3DF6C435}" type="slidenum">
              <a:rPr lang="ko-KR" altLang="en-US" smtClean="0"/>
              <a:pPr>
                <a:defRPr/>
              </a:pPr>
              <a:t>11</a:t>
            </a:fld>
            <a:endParaRPr lang="en-US" altLang="ko-KR" b="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 </a:t>
            </a:r>
            <a:r>
              <a:rPr lang="ko-KR" altLang="en-US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이산형 자료의 요약</a:t>
            </a:r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관측값의 종류가 적은 경우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범주형 자료를 요약하는 방법을 사용</a:t>
            </a: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관측값의 종류가 많은 경우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연속형 자료를 요약하는 방법을 사용</a:t>
            </a: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예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 60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개의 콩깍지를 대상으로 각 깍지의 콩의 수를 조사한 자료</a:t>
            </a: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800100" lvl="1">
              <a:buFont typeface="Wingdings" pitchFamily="2" charset="2"/>
              <a:buChar char="§"/>
            </a:pP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관측값의 종류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1, 2, 3, 4, 5, 6</a:t>
            </a:r>
          </a:p>
          <a:p>
            <a:pPr marL="800100" lvl="1">
              <a:buFont typeface="Wingdings" pitchFamily="2" charset="2"/>
              <a:buChar char="§"/>
            </a:pP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관측값의 종류가 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6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가지 많지 않으므로 범주형 자료를 요약하는 방법을 사용</a:t>
            </a: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800100" lvl="1">
              <a:buFont typeface="Wingdings" pitchFamily="2" charset="2"/>
              <a:buChar char="§"/>
            </a:pP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도수분포표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원형그래프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막대그래프 등</a:t>
            </a: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DC35B7-CDA0-48AB-B144-1052261F4180}" type="slidenum">
              <a:rPr lang="ko-KR" altLang="en-US" smtClean="0"/>
              <a:pPr>
                <a:defRPr/>
              </a:pPr>
              <a:t>12</a:t>
            </a:fld>
            <a:endParaRPr lang="en-US" altLang="ko-KR" b="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 </a:t>
            </a:r>
            <a:r>
              <a:rPr lang="ko-KR" altLang="en-US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연속형 자료의 요약</a:t>
            </a:r>
            <a:r>
              <a:rPr lang="en-US" altLang="ko-KR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: </a:t>
            </a:r>
            <a:r>
              <a:rPr lang="ko-KR" altLang="en-US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점도표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ko-KR" altLang="en-US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연속형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자료는 연속적인 값을 가지므로 범주형 자료처럼 몇 개의 범주로 나뉘어 있지 않음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endParaRPr lang="en-US" altLang="ko-KR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Wingdings" pitchFamily="2" charset="2"/>
              <a:buChar char="§"/>
              <a:defRPr/>
            </a:pPr>
            <a:endParaRPr lang="en-US" altLang="ko-KR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Wingdings" pitchFamily="2" charset="2"/>
              <a:buChar char="§"/>
              <a:defRPr/>
            </a:pPr>
            <a:r>
              <a:rPr lang="ko-KR" altLang="en-US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점도표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(dot diagram)</a:t>
            </a:r>
          </a:p>
          <a:p>
            <a:pPr marL="800100" lvl="1">
              <a:buFont typeface="Wingdings" pitchFamily="2" charset="2"/>
              <a:buChar char="§"/>
              <a:defRPr/>
            </a:pP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수평선</a:t>
            </a: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위에 각 </a:t>
            </a:r>
            <a:r>
              <a:rPr lang="ko-KR" altLang="en-US" sz="180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관측값에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해당하는 위치에 점을 찍어 표시한 그림</a:t>
            </a:r>
            <a:endParaRPr lang="en-US" altLang="ko-KR" sz="18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800100" lvl="1">
              <a:buFont typeface="Wingdings" pitchFamily="2" charset="2"/>
              <a:buChar char="§"/>
              <a:defRPr/>
            </a:pPr>
            <a:r>
              <a:rPr lang="ko-KR" altLang="en-US" sz="180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관측값의</a:t>
            </a:r>
            <a:r>
              <a:rPr lang="ko-KR" altLang="en-US" sz="18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수가 적은 경우 </a:t>
            </a: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(20~25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개</a:t>
            </a:r>
            <a:r>
              <a:rPr lang="en-US" altLang="ko-KR" sz="18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이하</a:t>
            </a: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에 주로 사용</a:t>
            </a:r>
            <a:endParaRPr lang="en-US" altLang="ko-KR" sz="18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indent="0">
              <a:buFont typeface="Wingdings" pitchFamily="2" charset="2"/>
              <a:buChar char="§"/>
              <a:defRPr/>
            </a:pPr>
            <a:endParaRPr lang="en-US" altLang="ko-KR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4528B8-A440-46EA-BF1F-41DEBBAD473A}" type="slidenum">
              <a:rPr lang="ko-KR" altLang="en-US" smtClean="0"/>
              <a:pPr>
                <a:defRPr/>
              </a:pPr>
              <a:t>13</a:t>
            </a:fld>
            <a:endParaRPr lang="en-US" altLang="ko-KR" b="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 </a:t>
            </a:r>
            <a:r>
              <a:rPr lang="ko-KR" altLang="en-US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연속형 자료의 요약</a:t>
            </a:r>
            <a:r>
              <a:rPr lang="en-US" altLang="ko-KR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: </a:t>
            </a:r>
            <a:r>
              <a:rPr lang="ko-KR" altLang="en-US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점도표</a:t>
            </a:r>
          </a:p>
        </p:txBody>
      </p:sp>
      <p:sp>
        <p:nvSpPr>
          <p:cNvPr id="2662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1313">
              <a:buFont typeface="Wingdings" pitchFamily="2" charset="2"/>
              <a:buChar char="§"/>
            </a:pP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예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 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국가별 교육대비 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GNP 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비율</a:t>
            </a: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indent="-341313">
              <a:buFont typeface="Wingdings" pitchFamily="2" charset="2"/>
              <a:buChar char="§"/>
            </a:pP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indent="-341313">
              <a:buFont typeface="Wingdings" pitchFamily="2" charset="2"/>
              <a:buChar char="§"/>
            </a:pP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indent="-341313">
              <a:buFont typeface="Wingdings" pitchFamily="2" charset="2"/>
              <a:buChar char="§"/>
            </a:pP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indent="-341313">
              <a:buFont typeface="Wingdings" pitchFamily="2" charset="2"/>
              <a:buChar char="§"/>
            </a:pP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indent="-341313">
              <a:buFont typeface="Wingdings" pitchFamily="2" charset="2"/>
              <a:buChar char="§"/>
            </a:pP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indent="-341313">
              <a:buFont typeface="Wingdings" pitchFamily="2" charset="2"/>
              <a:buChar char="§"/>
            </a:pP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indent="-341313">
              <a:buFont typeface="Wingdings" pitchFamily="2" charset="2"/>
              <a:buChar char="§"/>
            </a:pP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indent="-341313">
              <a:buFont typeface="Wingdings" pitchFamily="2" charset="2"/>
              <a:buChar char="§"/>
            </a:pP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indent="-341313">
              <a:buFont typeface="Wingdings" pitchFamily="2" charset="2"/>
              <a:buChar char="§"/>
            </a:pP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indent="-341313">
              <a:buFont typeface="Wingdings" pitchFamily="2" charset="2"/>
              <a:buChar char="§"/>
            </a:pP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800100" lvl="1" indent="-341313">
              <a:buFont typeface="Wingdings" pitchFamily="2" charset="2"/>
              <a:buChar char="§"/>
            </a:pPr>
            <a:r>
              <a:rPr lang="ko-KR" altLang="en-US" sz="18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주로 </a:t>
            </a:r>
            <a:r>
              <a:rPr lang="en-US" altLang="ko-KR" sz="18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5~6% </a:t>
            </a:r>
            <a:r>
              <a:rPr lang="ko-KR" altLang="en-US" sz="18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사이에서 교육비 지출</a:t>
            </a:r>
            <a:endParaRPr lang="en-US" altLang="ko-KR" sz="180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800100" lvl="1" indent="-341313">
              <a:buFont typeface="Wingdings" pitchFamily="2" charset="2"/>
              <a:buChar char="§"/>
            </a:pPr>
            <a:r>
              <a:rPr lang="ko-KR" altLang="en-US" sz="18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한 국가</a:t>
            </a:r>
            <a:r>
              <a:rPr lang="en-US" altLang="ko-KR" sz="18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en-US" sz="18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캐나다</a:t>
            </a:r>
            <a:r>
              <a:rPr lang="en-US" altLang="ko-KR" sz="18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  <a:r>
              <a:rPr lang="ko-KR" altLang="en-US" sz="18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는 다른 나라에 비해 많은 교육비 지출</a:t>
            </a:r>
            <a:endParaRPr lang="en-US" altLang="ko-KR" sz="180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344A54-561C-4758-A3B7-742C317E38BC}" type="slidenum">
              <a:rPr lang="ko-KR" altLang="en-US" smtClean="0"/>
              <a:pPr>
                <a:defRPr/>
              </a:pPr>
              <a:t>14</a:t>
            </a:fld>
            <a:endParaRPr lang="en-US" altLang="ko-KR" b="0" dirty="0">
              <a:latin typeface="Times New Roman" pitchFamily="18" charset="0"/>
            </a:endParaRPr>
          </a:p>
        </p:txBody>
      </p:sp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1400"/>
            <a:ext cx="6858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0013"/>
            <a:ext cx="3371850" cy="236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 </a:t>
            </a:r>
            <a:r>
              <a:rPr lang="ko-KR" altLang="en-US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점도표</a:t>
            </a:r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점도표는 자료의 분포 특징을 쉽게 파악할 수 있도록 한다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자료의 수가 많은 경우에는 점도표가 적절하지  않고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이 경우에는 자료를 몇 개의 그룹으로 나누어 표시</a:t>
            </a: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C6E69-C87F-4A8F-A497-E4F58FEAD454}" type="slidenum">
              <a:rPr lang="ko-KR" altLang="en-US" smtClean="0"/>
              <a:pPr>
                <a:defRPr/>
              </a:pPr>
              <a:t>15</a:t>
            </a:fld>
            <a:endParaRPr lang="en-US" altLang="ko-KR" b="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 </a:t>
            </a:r>
            <a:r>
              <a:rPr lang="ko-KR" altLang="en-US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도수분포표</a:t>
            </a:r>
            <a:r>
              <a:rPr lang="en-US" altLang="ko-KR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(frequency table)</a:t>
            </a:r>
            <a:endParaRPr lang="ko-KR" altLang="en-US" smtClean="0">
              <a:latin typeface="함초롬바탕 LVT" pitchFamily="18" charset="-127"/>
              <a:ea typeface="함초롬바탕 LVT" pitchFamily="18" charset="-127"/>
              <a:cs typeface="함초롬바탕 LVT" pitchFamily="18" charset="-127"/>
            </a:endParaRPr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ko-KR" altLang="en-US" sz="180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관측값을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몇 개의 구간</a:t>
            </a: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계급</a:t>
            </a: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class)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으로 나누고</a:t>
            </a: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이 계급에 속하는 </a:t>
            </a:r>
            <a:r>
              <a:rPr lang="ko-KR" altLang="en-US" sz="180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관측값의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수</a:t>
            </a: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도수</a:t>
            </a: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를 세어 작성</a:t>
            </a:r>
            <a:endParaRPr lang="en-US" altLang="ko-KR" sz="18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Wingdings" pitchFamily="2" charset="2"/>
              <a:buChar char="§"/>
              <a:defRPr/>
            </a:pPr>
            <a:endParaRPr lang="en-US" altLang="ko-KR" sz="18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Wingdings" pitchFamily="2" charset="2"/>
              <a:buChar char="§"/>
              <a:defRPr/>
            </a:pP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계급구간</a:t>
            </a: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(class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interval): 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각</a:t>
            </a: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계급에 포함되는 값의 범위</a:t>
            </a:r>
            <a:endParaRPr lang="en-US" altLang="ko-KR" sz="18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Wingdings" pitchFamily="2" charset="2"/>
              <a:buChar char="§"/>
              <a:defRPr/>
            </a:pPr>
            <a:endParaRPr lang="en-US" altLang="ko-KR" sz="18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Wingdings" pitchFamily="2" charset="2"/>
              <a:buChar char="§"/>
              <a:defRPr/>
            </a:pP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도수분포표의 작성방법</a:t>
            </a:r>
            <a:endParaRPr lang="en-US" altLang="ko-KR" sz="18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914400" lvl="1" indent="-457200">
              <a:buFont typeface="Arial Narrow" pitchFamily="34" charset="0"/>
              <a:buAutoNum type="arabicPeriod"/>
              <a:defRPr/>
            </a:pPr>
            <a:r>
              <a:rPr lang="ko-KR" altLang="en-US" sz="1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자료의 범위</a:t>
            </a:r>
            <a:r>
              <a:rPr lang="en-US" altLang="ko-KR" sz="1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(range=</a:t>
            </a:r>
            <a:r>
              <a:rPr lang="ko-KR" altLang="en-US" sz="1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최댓값</a:t>
            </a:r>
            <a:r>
              <a:rPr lang="en-US" altLang="ko-KR" sz="1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-</a:t>
            </a:r>
            <a:r>
              <a:rPr lang="ko-KR" altLang="en-US" sz="1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최솟값</a:t>
            </a:r>
            <a:r>
              <a:rPr lang="en-US" altLang="ko-KR" sz="1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  <a:r>
              <a:rPr lang="ko-KR" altLang="en-US" sz="16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를</a:t>
            </a:r>
            <a:r>
              <a:rPr lang="ko-KR" altLang="en-US" sz="1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구한다</a:t>
            </a:r>
            <a:r>
              <a:rPr lang="en-US" altLang="ko-KR" sz="1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</a:p>
          <a:p>
            <a:pPr marL="914400" lvl="1" indent="-457200">
              <a:buFont typeface="Arial Narrow" pitchFamily="34" charset="0"/>
              <a:buAutoNum type="arabicPeriod"/>
              <a:defRPr/>
            </a:pPr>
            <a:r>
              <a:rPr lang="ko-KR" altLang="en-US" sz="1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계급구간의 폭</a:t>
            </a:r>
            <a:r>
              <a:rPr lang="en-US" altLang="ko-KR" sz="1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(or </a:t>
            </a:r>
            <a:r>
              <a:rPr lang="ko-KR" altLang="en-US" sz="1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계급의 수</a:t>
            </a:r>
            <a:r>
              <a:rPr lang="en-US" altLang="ko-KR" sz="1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): </a:t>
            </a:r>
            <a:r>
              <a:rPr lang="ko-KR" altLang="en-US" sz="1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계급의 수가 </a:t>
            </a:r>
            <a:r>
              <a:rPr lang="en-US" altLang="ko-KR" sz="1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5~15</a:t>
            </a:r>
            <a:r>
              <a:rPr lang="ko-KR" altLang="en-US" sz="1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개가 되도록 자료의 범위를 계급의 수로 나누어 계급구간의 폭으로 정한다</a:t>
            </a:r>
            <a:r>
              <a:rPr lang="en-US" altLang="ko-KR" sz="1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</a:p>
          <a:p>
            <a:pPr marL="914400" lvl="1" indent="-457200">
              <a:buFont typeface="Arial Narrow" pitchFamily="34" charset="0"/>
              <a:buAutoNum type="arabicPeriod"/>
              <a:defRPr/>
            </a:pPr>
            <a:r>
              <a:rPr lang="ko-KR" altLang="en-US" sz="1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계급구간</a:t>
            </a:r>
            <a:r>
              <a:rPr lang="en-US" altLang="ko-KR" sz="1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lang="ko-KR" altLang="en-US" sz="160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관측값이</a:t>
            </a:r>
            <a:r>
              <a:rPr lang="ko-KR" altLang="en-US" sz="1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계급의 경계에 놓이지 않도록 계급구간</a:t>
            </a:r>
            <a:r>
              <a:rPr lang="en-US" altLang="ko-KR" sz="1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(or</a:t>
            </a:r>
            <a:r>
              <a:rPr lang="ko-KR" altLang="en-US" sz="1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계급의 </a:t>
            </a:r>
            <a:r>
              <a:rPr lang="ko-KR" altLang="en-US" sz="160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시작값</a:t>
            </a:r>
            <a:r>
              <a:rPr lang="en-US" altLang="ko-KR" sz="1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  <a:r>
              <a:rPr lang="ko-KR" altLang="en-US" sz="1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을 정한다</a:t>
            </a:r>
            <a:r>
              <a:rPr lang="en-US" altLang="ko-KR" sz="1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</a:p>
          <a:p>
            <a:pPr marL="914400" lvl="1" indent="-457200">
              <a:buFont typeface="Arial Narrow" pitchFamily="34" charset="0"/>
              <a:buAutoNum type="arabicPeriod"/>
              <a:defRPr/>
            </a:pPr>
            <a:r>
              <a:rPr lang="ko-KR" altLang="en-US" sz="1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각 계급에서 도수와 상대도수를 구한다</a:t>
            </a:r>
            <a:r>
              <a:rPr lang="en-US" altLang="ko-KR" sz="1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</a:p>
          <a:p>
            <a:pPr marL="914400" lvl="1" indent="-457200">
              <a:buFont typeface="Arial Narrow" pitchFamily="34" charset="0"/>
              <a:buAutoNum type="arabicPeriod"/>
              <a:defRPr/>
            </a:pPr>
            <a:endParaRPr lang="en-US" altLang="ko-KR" sz="16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345600" indent="-345600">
              <a:buFont typeface="Wingdings" pitchFamily="2" charset="2"/>
              <a:buChar char="§"/>
              <a:defRPr/>
            </a:pPr>
            <a:r>
              <a:rPr lang="ko-KR" altLang="en-US" sz="180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시작값을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정하는 일반적인 방법</a:t>
            </a:r>
            <a:endParaRPr lang="en-US" altLang="ko-KR" sz="18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799200" lvl="1" indent="-345600">
              <a:buFont typeface="Wingdings" pitchFamily="2" charset="2"/>
              <a:buChar char="§"/>
              <a:defRPr/>
            </a:pPr>
            <a:r>
              <a:rPr lang="ko-KR" altLang="en-US" sz="160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관측값이</a:t>
            </a:r>
            <a:r>
              <a:rPr lang="ko-KR" altLang="en-US" sz="1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경계에 오지 않도록</a:t>
            </a:r>
            <a:endParaRPr lang="en-US" altLang="ko-KR" sz="16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799200" lvl="1" indent="-345600">
              <a:buFont typeface="Wingdings" pitchFamily="2" charset="2"/>
              <a:buChar char="§"/>
              <a:defRPr/>
            </a:pPr>
            <a:r>
              <a:rPr lang="ko-KR" altLang="en-US" sz="1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최솟값</a:t>
            </a:r>
            <a:r>
              <a:rPr lang="en-US" altLang="ko-KR" sz="1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z="1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최댓값이 계급의 중간에 오도록</a:t>
            </a:r>
            <a:endParaRPr lang="en-US" altLang="ko-KR" sz="16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AE067E-7128-4C32-9652-3ACF6E5D60EC}" type="slidenum">
              <a:rPr lang="ko-KR" altLang="en-US" smtClean="0"/>
              <a:pPr>
                <a:defRPr/>
              </a:pPr>
              <a:t>16</a:t>
            </a:fld>
            <a:endParaRPr lang="en-US" altLang="ko-KR" b="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 </a:t>
            </a:r>
            <a:r>
              <a:rPr lang="ko-KR" altLang="en-US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도수분포표</a:t>
            </a:r>
            <a:r>
              <a:rPr lang="en-US" altLang="ko-KR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(frequency table)</a:t>
            </a:r>
            <a:endParaRPr lang="ko-KR" altLang="en-US" smtClean="0">
              <a:latin typeface="함초롬바탕 LVT" pitchFamily="18" charset="-127"/>
              <a:ea typeface="함초롬바탕 LVT" pitchFamily="18" charset="-127"/>
              <a:cs typeface="함초롬바탕 LV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계급구간의 수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(or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계급구간의 폭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를 정하는 방법</a:t>
            </a:r>
            <a:endParaRPr lang="en-US" altLang="ko-KR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800100" lvl="1">
              <a:buFont typeface="Wingdings" pitchFamily="2" charset="2"/>
              <a:buChar char="§"/>
              <a:defRPr/>
            </a:pP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계급의 수가 적으면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계급구간의 폭이 크면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자료가 너무 간략히 요약되어 많은 정보를 잃어버린다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</a:p>
          <a:p>
            <a:pPr marL="800100" lvl="1">
              <a:buFont typeface="Wingdings" pitchFamily="2" charset="2"/>
              <a:buChar char="§"/>
              <a:defRPr/>
            </a:pP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계급의 수가 크면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계급구간의 폭이 작으면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각 계급별로 어떤 경향을 가지는지 파악하기 힘들다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</a:p>
          <a:p>
            <a:pPr marL="800100" lvl="1">
              <a:buFont typeface="Wingdings" pitchFamily="2" charset="2"/>
              <a:buChar char="§"/>
              <a:defRPr/>
            </a:pP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자료 전체에 대한 분포 경향을 잘 나타내도록 계급의 수를 정한다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보통 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5~15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개 정도로 한다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</a:p>
          <a:p>
            <a:pPr indent="0">
              <a:buFont typeface="Wingdings" pitchFamily="2" charset="2"/>
              <a:buChar char="§"/>
              <a:defRPr/>
            </a:pPr>
            <a:endParaRPr lang="en-US" altLang="ko-KR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indent="-342000">
              <a:buFont typeface="Wingdings" pitchFamily="2" charset="2"/>
              <a:buChar char="§"/>
              <a:defRPr/>
            </a:pP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도수분포표는 작성하는 방법에 따라 달라진다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 (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주관적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</a:p>
          <a:p>
            <a:pPr indent="-342000">
              <a:buFont typeface="Wingdings" pitchFamily="2" charset="2"/>
              <a:buChar char="§"/>
              <a:defRPr/>
            </a:pPr>
            <a:endParaRPr lang="en-US" altLang="ko-KR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indent="-342000">
              <a:buFont typeface="Wingdings" pitchFamily="2" charset="2"/>
              <a:buChar char="§"/>
              <a:defRPr/>
            </a:pP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주의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자료의 특성에 따라서는 계급구간의 폭을 다르게 할 수 있다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 (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예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소득 자료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9B9D76-2B0B-4275-8117-D446060820D7}" type="slidenum">
              <a:rPr lang="ko-KR" altLang="en-US" smtClean="0"/>
              <a:pPr>
                <a:defRPr/>
              </a:pPr>
              <a:t>17</a:t>
            </a:fld>
            <a:endParaRPr lang="en-US" altLang="ko-KR" b="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 </a:t>
            </a:r>
            <a:r>
              <a:rPr lang="ko-KR" altLang="en-US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도수분포표</a:t>
            </a:r>
            <a:r>
              <a:rPr lang="en-US" altLang="ko-KR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(frequency table)</a:t>
            </a:r>
            <a:endParaRPr lang="ko-KR" altLang="en-US" smtClean="0">
              <a:latin typeface="함초롬바탕 LVT" pitchFamily="18" charset="-127"/>
              <a:ea typeface="함초롬바탕 LVT" pitchFamily="18" charset="-127"/>
              <a:cs typeface="함초롬바탕 LVT" pitchFamily="18" charset="-127"/>
            </a:endParaRPr>
          </a:p>
        </p:txBody>
      </p:sp>
      <p:sp>
        <p:nvSpPr>
          <p:cNvPr id="307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예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 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통계학과 신입생 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51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명의 키</a:t>
            </a: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798513" lvl="1" indent="-344488">
              <a:buFont typeface="Wingdings" pitchFamily="2" charset="2"/>
              <a:buChar char="§"/>
            </a:pP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최솟값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152, 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최댓값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183</a:t>
            </a:r>
          </a:p>
          <a:p>
            <a:pPr marL="798513" lvl="1" indent="-344488">
              <a:buFont typeface="Wingdings" pitchFamily="2" charset="2"/>
              <a:buChar char="§"/>
            </a:pP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자료의 범위 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= 183 - 152 = 31</a:t>
            </a:r>
          </a:p>
          <a:p>
            <a:pPr marL="798513" lvl="1" indent="-344488">
              <a:buFont typeface="Wingdings" pitchFamily="2" charset="2"/>
              <a:buChar char="§"/>
            </a:pP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계급의 수를 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7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로 정하면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계급의 폭 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= 31/7 = 4.4 -&gt; 5</a:t>
            </a:r>
          </a:p>
          <a:p>
            <a:pPr marL="798513" lvl="1" indent="-344488">
              <a:buFont typeface="Wingdings" pitchFamily="2" charset="2"/>
              <a:buChar char="§"/>
            </a:pP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첫 번째 계급의 시작값을 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149.5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로 정한다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 (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관측값이 경계에 오지 않고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최솟값과 최댓값이 계급의 중간에 오도록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), 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첫 번째 계급은 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149.5 ~ 154.5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86B073-5FCB-473D-B535-7B2D20607390}" type="slidenum">
              <a:rPr lang="ko-KR" altLang="en-US" smtClean="0"/>
              <a:pPr>
                <a:defRPr/>
              </a:pPr>
              <a:t>18</a:t>
            </a:fld>
            <a:endParaRPr lang="en-US" altLang="ko-KR" b="0" dirty="0">
              <a:latin typeface="Times New Roman" pitchFamily="18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295400" y="3886200"/>
          <a:ext cx="4419600" cy="1995488"/>
        </p:xfrm>
        <a:graphic>
          <a:graphicData uri="http://schemas.openxmlformats.org/drawingml/2006/table">
            <a:tbl>
              <a:tblPr/>
              <a:tblGrid>
                <a:gridCol w="1600200"/>
                <a:gridCol w="1219200"/>
                <a:gridCol w="1600200"/>
              </a:tblGrid>
              <a:tr h="3667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2BE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계급구간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2BE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도수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2BE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상대도수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1889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149.5 ~ 154.5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154.5 ~ 159.5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…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179.5 ~ 184.5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…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4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0.02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0.098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…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0.078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DCB"/>
                    </a:solidFill>
                  </a:tcPr>
                </a:tc>
              </a:tr>
              <a:tr h="439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합계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51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1.000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 </a:t>
            </a:r>
            <a:r>
              <a:rPr lang="ko-KR" altLang="en-US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히스토그램</a:t>
            </a:r>
            <a:r>
              <a:rPr lang="en-US" altLang="ko-KR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(histogram)</a:t>
            </a:r>
            <a:endParaRPr lang="ko-KR" altLang="en-US" smtClean="0">
              <a:latin typeface="함초롬바탕 LVT" pitchFamily="18" charset="-127"/>
              <a:ea typeface="함초롬바탕 LVT" pitchFamily="18" charset="-127"/>
              <a:cs typeface="함초롬바탕 LVT" pitchFamily="18" charset="-127"/>
            </a:endParaRPr>
          </a:p>
        </p:txBody>
      </p:sp>
      <p:sp>
        <p:nvSpPr>
          <p:cNvPr id="317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도수분포포를 바탕으로 각 계급에서 도수의 크기를 막대로 나타낸 그림 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이산형 자료의 막대그래프에 대응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</a:p>
          <a:p>
            <a:pPr>
              <a:buFont typeface="Wingdings" pitchFamily="2" charset="2"/>
              <a:buChar char="§"/>
            </a:pP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막대의 높이 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= 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상대도수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/(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계급구간의 폭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</a:p>
          <a:p>
            <a:pPr>
              <a:buFont typeface="Wingdings" pitchFamily="2" charset="2"/>
              <a:buChar char="§"/>
            </a:pP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히스토그램의 전체 면적은 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1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이 된다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 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계급구간의 폭이 모두 같은 경우에는 각 계급의 막대의 높이를 이용하여 비교하고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계급구간의 폭이 다른 경우에는 막대의 넓이를 이용하여 비교</a:t>
            </a: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예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 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통계학과 신입생 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51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명의 키</a:t>
            </a: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798513" lvl="1" indent="-344488">
              <a:buFont typeface="Wingdings" pitchFamily="2" charset="2"/>
              <a:buChar char="§"/>
            </a:pP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두 개의 봉우리</a:t>
            </a: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9B22FF-5CBE-4AA4-A2C5-8EB8A5F66AFD}" type="slidenum">
              <a:rPr lang="ko-KR" altLang="en-US" smtClean="0"/>
              <a:pPr>
                <a:defRPr/>
              </a:pPr>
              <a:t>19</a:t>
            </a:fld>
            <a:endParaRPr lang="en-US" altLang="ko-KR" b="0" dirty="0">
              <a:latin typeface="Times New Roman" pitchFamily="18" charset="0"/>
            </a:endParaRP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733800"/>
            <a:ext cx="270986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E85D73-92D6-4A53-9937-87FC585E08A2}" type="slidenum">
              <a:rPr lang="ko-KR" altLang="en-US"/>
              <a:pPr>
                <a:defRPr/>
              </a:pPr>
              <a:t>2</a:t>
            </a:fld>
            <a:endParaRPr lang="en-US" altLang="ko-KR" b="0">
              <a:latin typeface="Times New Roman" pitchFamily="18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용어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모집단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(population): 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알고자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하는 전체 대상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 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모든 관측 가능한 값들의 전체 집합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표본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(sample): 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모집단의 일부분에 해당하는 관측값들의 집합</a:t>
            </a: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 </a:t>
            </a:r>
            <a:r>
              <a:rPr lang="ko-KR" altLang="en-US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히스토그램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계급구간의 수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폭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와 </a:t>
            </a:r>
            <a:r>
              <a:rPr lang="ko-KR" altLang="en-US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시작값의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변화에 따라 히스토그램은 달라진다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</a:p>
          <a:p>
            <a:pPr>
              <a:buFont typeface="Wingdings" pitchFamily="2" charset="2"/>
              <a:buChar char="§"/>
              <a:defRPr/>
            </a:pPr>
            <a:endParaRPr lang="en-US" altLang="ko-KR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Wingdings" pitchFamily="2" charset="2"/>
              <a:buChar char="§"/>
              <a:defRPr/>
            </a:pPr>
            <a:endParaRPr lang="en-US" altLang="ko-KR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Wingdings" pitchFamily="2" charset="2"/>
              <a:buChar char="§"/>
              <a:defRPr/>
            </a:pPr>
            <a:endParaRPr lang="en-US" altLang="ko-KR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0" indent="0">
              <a:defRPr/>
            </a:pPr>
            <a:endParaRPr lang="en-US" altLang="ko-KR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6A0F9F-DA7E-4EDB-ADC7-C7D294612518}" type="slidenum">
              <a:rPr lang="ko-KR" altLang="en-US" smtClean="0"/>
              <a:pPr>
                <a:defRPr/>
              </a:pPr>
              <a:t>20</a:t>
            </a:fld>
            <a:endParaRPr lang="en-US" altLang="ko-KR" b="0" dirty="0">
              <a:latin typeface="Times New Roman" pitchFamily="18" charset="0"/>
            </a:endParaRPr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57400"/>
            <a:ext cx="432435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 </a:t>
            </a:r>
            <a:r>
              <a:rPr lang="ko-KR" altLang="en-US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히스토그램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히스토그램의 변형</a:t>
            </a:r>
            <a:endParaRPr lang="en-US" altLang="ko-KR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799200" lvl="1" indent="-345600">
              <a:buFont typeface="Wingdings" pitchFamily="2" charset="2"/>
              <a:buChar char="§"/>
              <a:defRPr/>
            </a:pP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키에 대한 히스토그램은 두 개의 봉우리가 있다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남녀를 비교하기 위해 두 그룹으로 나누어 히스토그램을 작성하고 연결</a:t>
            </a:r>
            <a:endParaRPr lang="en-US" altLang="ko-KR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lvl="1">
              <a:buFont typeface="Wingdings" pitchFamily="2" charset="2"/>
              <a:buChar char="§"/>
              <a:defRPr/>
            </a:pPr>
            <a:endParaRPr lang="en-US" altLang="ko-KR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Wingdings" pitchFamily="2" charset="2"/>
              <a:buChar char="§"/>
              <a:defRPr/>
            </a:pPr>
            <a:endParaRPr lang="en-US" altLang="ko-KR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0" indent="0">
              <a:defRPr/>
            </a:pPr>
            <a:endParaRPr lang="en-US" altLang="ko-KR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4C4EE0-6398-4F02-9611-F14D16438F65}" type="slidenum">
              <a:rPr lang="ko-KR" altLang="en-US" smtClean="0"/>
              <a:pPr>
                <a:defRPr/>
              </a:pPr>
              <a:t>21</a:t>
            </a:fld>
            <a:endParaRPr lang="en-US" altLang="ko-KR" b="0" dirty="0">
              <a:latin typeface="Times New Roman" pitchFamily="18" charset="0"/>
            </a:endParaRP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949575"/>
            <a:ext cx="52197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 </a:t>
            </a:r>
            <a:r>
              <a:rPr lang="ko-KR" altLang="en-US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도수다각형</a:t>
            </a:r>
            <a:r>
              <a:rPr lang="en-US" altLang="ko-KR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(frequency polygon)</a:t>
            </a:r>
            <a:endParaRPr lang="ko-KR" altLang="en-US" smtClean="0">
              <a:latin typeface="함초롬바탕 LVT" pitchFamily="18" charset="-127"/>
              <a:ea typeface="함초롬바탕 LVT" pitchFamily="18" charset="-127"/>
              <a:cs typeface="함초롬바탕 LVT" pitchFamily="18" charset="-127"/>
            </a:endParaRPr>
          </a:p>
        </p:txBody>
      </p:sp>
      <p:sp>
        <p:nvSpPr>
          <p:cNvPr id="348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히스토그램의 각 계급구간의 막대 상단의 중앙점을 연결한 그림</a:t>
            </a: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자료의 분포 특징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관측값의 변화에 따른 도수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상대도수의 변화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자료의 중심위치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퍼진 정도 등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을 히스토그램보다 쉽게 파악할 수 있다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 (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중앙점을 선으로 연결함으로써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</a:p>
          <a:p>
            <a:pPr>
              <a:buFont typeface="Wingdings" pitchFamily="2" charset="2"/>
              <a:buChar char="§"/>
            </a:pP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통계학과 신입생 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51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명의 키</a:t>
            </a: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88C400-3743-4C51-8910-D20066606984}" type="slidenum">
              <a:rPr lang="ko-KR" altLang="en-US" smtClean="0"/>
              <a:pPr>
                <a:defRPr/>
              </a:pPr>
              <a:t>22</a:t>
            </a:fld>
            <a:endParaRPr lang="en-US" altLang="ko-KR" b="0" dirty="0">
              <a:latin typeface="Times New Roman" pitchFamily="18" charset="0"/>
            </a:endParaRPr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52800"/>
            <a:ext cx="30003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 </a:t>
            </a:r>
            <a:r>
              <a:rPr lang="ko-KR" altLang="en-US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도수다각형</a:t>
            </a:r>
          </a:p>
        </p:txBody>
      </p:sp>
      <p:sp>
        <p:nvSpPr>
          <p:cNvPr id="358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하나의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좌표에 여러 종류의 도수다각형을 나타내어 여러 자료를 비교하기 쉽다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예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 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두 공장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A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와 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B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에서 생산되는 나사의 직경에 대한 자료</a:t>
            </a: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318A9A-37F0-422B-9A18-08ECC423D649}" type="slidenum">
              <a:rPr lang="ko-KR" altLang="en-US" smtClean="0"/>
              <a:pPr>
                <a:defRPr/>
              </a:pPr>
              <a:t>23</a:t>
            </a:fld>
            <a:endParaRPr lang="en-US" altLang="ko-KR" b="0" dirty="0">
              <a:latin typeface="Times New Roman" pitchFamily="18" charset="0"/>
            </a:endParaRP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73375"/>
            <a:ext cx="46672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TextBox 1"/>
          <p:cNvSpPr txBox="1">
            <a:spLocks noChangeArrowheads="1"/>
          </p:cNvSpPr>
          <p:nvPr/>
        </p:nvSpPr>
        <p:spPr bwMode="auto">
          <a:xfrm>
            <a:off x="5830888" y="3487738"/>
            <a:ext cx="22860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ko-KR" altLang="en-US" sz="180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공장 </a:t>
            </a:r>
            <a:r>
              <a:rPr lang="en-US" altLang="ko-KR" sz="180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A</a:t>
            </a:r>
            <a:r>
              <a:rPr lang="ko-KR" altLang="en-US" sz="180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에서 생산된 나사의 직경이 공장 </a:t>
            </a:r>
            <a:r>
              <a:rPr lang="en-US" altLang="ko-KR" sz="180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B</a:t>
            </a:r>
            <a:r>
              <a:rPr lang="ko-KR" altLang="en-US" sz="180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에서 생산된 나사에 비해 더 좁은 구간에 분포하고 있다</a:t>
            </a:r>
            <a:r>
              <a:rPr lang="en-US" altLang="ko-KR" sz="180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  <a:endParaRPr lang="ko-KR" altLang="en-US" sz="180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 </a:t>
            </a:r>
            <a:r>
              <a:rPr lang="ko-KR" altLang="en-US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줄기</a:t>
            </a:r>
            <a:r>
              <a:rPr lang="en-US" altLang="ko-KR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-</a:t>
            </a:r>
            <a:r>
              <a:rPr lang="ko-KR" altLang="en-US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잎 그림</a:t>
            </a:r>
            <a:r>
              <a:rPr lang="en-US" altLang="ko-KR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(stem-and –leaf plot)</a:t>
            </a:r>
            <a:endParaRPr lang="ko-KR" altLang="en-US" smtClean="0">
              <a:latin typeface="함초롬바탕 LVT" pitchFamily="18" charset="-127"/>
              <a:ea typeface="함초롬바탕 LVT" pitchFamily="18" charset="-127"/>
              <a:cs typeface="함초롬바탕 LVT" pitchFamily="18" charset="-127"/>
            </a:endParaRPr>
          </a:p>
        </p:txBody>
      </p:sp>
      <p:sp>
        <p:nvSpPr>
          <p:cNvPr id="368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ko-KR" altLang="en-US" sz="18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히스토그램과 도수다각형은 자료의 분포를 쉽게 파악할 수 있는 장점이 있는 반면 개개의 관측값에 대한 정보를 잃어버린다는 단점이 있다</a:t>
            </a:r>
            <a:r>
              <a:rPr lang="en-US" altLang="ko-KR" sz="18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en-US" altLang="ko-KR" sz="180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8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줄기</a:t>
            </a:r>
            <a:r>
              <a:rPr lang="en-US" altLang="ko-KR" sz="18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-</a:t>
            </a:r>
            <a:r>
              <a:rPr lang="ko-KR" altLang="en-US" sz="18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잎 그림은 관측값을 앞단위</a:t>
            </a:r>
            <a:r>
              <a:rPr lang="en-US" altLang="ko-KR" sz="18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en-US" sz="18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줄기</a:t>
            </a:r>
            <a:r>
              <a:rPr lang="en-US" altLang="ko-KR" sz="18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  <a:r>
              <a:rPr lang="ko-KR" altLang="en-US" sz="18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와 뒷단위</a:t>
            </a:r>
            <a:r>
              <a:rPr lang="en-US" altLang="ko-KR" sz="18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en-US" sz="18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잎</a:t>
            </a:r>
            <a:r>
              <a:rPr lang="en-US" altLang="ko-KR" sz="18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  <a:r>
              <a:rPr lang="ko-KR" altLang="en-US" sz="18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로</a:t>
            </a:r>
            <a:r>
              <a:rPr lang="en-US" altLang="ko-KR" sz="18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sz="18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나누어 나무의 줄기와 잎 모양으로 나타낸 그림</a:t>
            </a:r>
            <a:endParaRPr lang="en-US" altLang="ko-KR" sz="180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sz="180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8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줄기</a:t>
            </a:r>
            <a:r>
              <a:rPr lang="en-US" altLang="ko-KR" sz="18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-</a:t>
            </a:r>
            <a:r>
              <a:rPr lang="ko-KR" altLang="en-US" sz="18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잎 그림의 작성방법</a:t>
            </a:r>
            <a:endParaRPr lang="en-US" altLang="ko-KR" sz="180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914400" lvl="1" indent="-457200">
              <a:buFont typeface="Arial Narrow" pitchFamily="34" charset="0"/>
              <a:buAutoNum type="arabicPeriod"/>
            </a:pPr>
            <a:r>
              <a:rPr lang="ko-KR" altLang="en-US" sz="16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관측값을 앞단위와 뒷단위로 나눈다</a:t>
            </a:r>
            <a:r>
              <a:rPr lang="en-US" altLang="ko-KR" sz="16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</a:p>
          <a:p>
            <a:pPr marL="914400" lvl="1" indent="-457200">
              <a:buFont typeface="Arial Narrow" pitchFamily="34" charset="0"/>
              <a:buAutoNum type="arabicPeriod"/>
            </a:pPr>
            <a:r>
              <a:rPr lang="ko-KR" altLang="en-US" sz="16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앞단위를 줄기로 하여 순서대로 세로로 배열하고</a:t>
            </a:r>
            <a:r>
              <a:rPr lang="en-US" altLang="ko-KR" sz="16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z="16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그 옆에 수직선을 그린다</a:t>
            </a:r>
            <a:r>
              <a:rPr lang="en-US" altLang="ko-KR" sz="16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</a:p>
          <a:p>
            <a:pPr marL="914400" lvl="1" indent="-457200">
              <a:buFont typeface="Arial Narrow" pitchFamily="34" charset="0"/>
              <a:buAutoNum type="arabicPeriod"/>
            </a:pPr>
            <a:r>
              <a:rPr lang="ko-KR" altLang="en-US" sz="16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뒷단위를 잎으로 하여 앞단위의 오른쪽에 가로로 기입한다</a:t>
            </a:r>
            <a:r>
              <a:rPr lang="en-US" altLang="ko-KR" sz="16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914400" lvl="1" indent="-457200">
              <a:buFont typeface="Arial Narrow" pitchFamily="34" charset="0"/>
              <a:buAutoNum type="arabicPeriod"/>
            </a:pPr>
            <a:r>
              <a:rPr lang="ko-KR" altLang="en-US" sz="16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각 줄기에서 잎 부분의 값을 작은 숫자가 왼쪽에 오도록 크기순으로 재배열한다</a:t>
            </a:r>
            <a:r>
              <a:rPr lang="en-US" altLang="ko-KR" sz="16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0234BF-4E37-425C-882B-139D2D286036}" type="slidenum">
              <a:rPr lang="ko-KR" altLang="en-US" smtClean="0"/>
              <a:pPr>
                <a:defRPr/>
              </a:pPr>
              <a:t>24</a:t>
            </a:fld>
            <a:endParaRPr lang="en-US" altLang="ko-KR" b="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 </a:t>
            </a:r>
            <a:r>
              <a:rPr lang="ko-KR" altLang="en-US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줄기</a:t>
            </a:r>
            <a:r>
              <a:rPr lang="en-US" altLang="ko-KR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-</a:t>
            </a:r>
            <a:r>
              <a:rPr lang="ko-KR" altLang="en-US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잎 그림</a:t>
            </a:r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통계학과 신입생 </a:t>
            </a:r>
            <a:r>
              <a:rPr lang="en-US" altLang="ko-KR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51</a:t>
            </a:r>
            <a:r>
              <a:rPr lang="ko-KR" altLang="en-US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명의 키</a:t>
            </a:r>
            <a:endParaRPr lang="en-US" altLang="ko-KR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799200" lvl="1" indent="-345600">
              <a:buFont typeface="Wingdings" pitchFamily="2" charset="2"/>
              <a:buChar char="§"/>
              <a:defRPr/>
            </a:pP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줄기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첫 두 자리</a:t>
            </a:r>
            <a:endParaRPr lang="en-US" altLang="ko-KR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799200" lvl="1" indent="-345600">
              <a:buFont typeface="Wingdings" pitchFamily="2" charset="2"/>
              <a:buChar char="§"/>
              <a:defRPr/>
            </a:pP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잎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끝자리</a:t>
            </a:r>
            <a:endParaRPr lang="en-US" altLang="ko-KR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799200" lvl="1" indent="-345600">
              <a:buFont typeface="Wingdings" pitchFamily="2" charset="2"/>
              <a:buChar char="§"/>
              <a:defRPr/>
            </a:pPr>
            <a:endParaRPr lang="en-US" altLang="ko-KR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799200" lvl="1" indent="-345600">
              <a:buFont typeface="Wingdings" pitchFamily="2" charset="2"/>
              <a:buChar char="§"/>
              <a:defRPr/>
            </a:pPr>
            <a:endParaRPr lang="en-US" altLang="ko-KR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799200" lvl="1" indent="-345600">
              <a:buFont typeface="Wingdings" pitchFamily="2" charset="2"/>
              <a:buChar char="§"/>
              <a:defRPr/>
            </a:pPr>
            <a:endParaRPr lang="en-US" altLang="ko-KR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799200" lvl="1" indent="-345600">
              <a:buFont typeface="Wingdings" pitchFamily="2" charset="2"/>
              <a:buChar char="§"/>
              <a:defRPr/>
            </a:pPr>
            <a:endParaRPr lang="en-US" altLang="ko-KR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339300" indent="0">
              <a:defRPr/>
            </a:pPr>
            <a:endParaRPr lang="en-US" altLang="ko-KR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799200" lvl="1" indent="-345600">
              <a:buFont typeface="Wingdings" pitchFamily="2" charset="2"/>
              <a:buChar char="§"/>
              <a:defRPr/>
            </a:pPr>
            <a:endParaRPr lang="en-US" altLang="ko-KR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799200" lvl="1" indent="-345600">
              <a:buFont typeface="Wingdings" pitchFamily="2" charset="2"/>
              <a:buChar char="§"/>
              <a:defRPr/>
            </a:pPr>
            <a:endParaRPr lang="en-US" altLang="ko-KR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799200" lvl="1" indent="-345600">
              <a:buFont typeface="Wingdings" pitchFamily="2" charset="2"/>
              <a:buChar char="§"/>
              <a:defRPr/>
            </a:pPr>
            <a:endParaRPr lang="en-US" altLang="ko-KR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799200" lvl="1" indent="-345600">
              <a:buFont typeface="Wingdings" pitchFamily="2" charset="2"/>
              <a:buChar char="§"/>
              <a:defRPr/>
            </a:pPr>
            <a:endParaRPr lang="en-US" altLang="ko-KR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684900" indent="-345600">
              <a:buFont typeface="Wingdings" pitchFamily="2" charset="2"/>
              <a:buChar char="§"/>
              <a:defRPr/>
            </a:pPr>
            <a:endParaRPr lang="en-US" altLang="ko-KR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200E50-B46C-442F-8EB0-B1E6FED959BB}" type="slidenum">
              <a:rPr lang="ko-KR" altLang="en-US" smtClean="0"/>
              <a:pPr>
                <a:defRPr/>
              </a:pPr>
              <a:t>25</a:t>
            </a:fld>
            <a:endParaRPr lang="en-US" altLang="ko-KR" b="0" dirty="0">
              <a:latin typeface="Times New Roman" pitchFamily="18" charset="0"/>
            </a:endParaRPr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19400"/>
            <a:ext cx="58007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 </a:t>
            </a:r>
            <a:r>
              <a:rPr lang="ko-KR" altLang="en-US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줄기</a:t>
            </a:r>
            <a:r>
              <a:rPr lang="en-US" altLang="ko-KR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-</a:t>
            </a:r>
            <a:r>
              <a:rPr lang="ko-KR" altLang="en-US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잎 그림</a:t>
            </a:r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히스토그램과 같이 자료의 분포 모양을 파악할 수 있으며 </a:t>
            </a:r>
            <a:r>
              <a:rPr lang="ko-KR" altLang="en-US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관측값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개개의 정보도 얻을 수 있는 장점이 있다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반면 자료의 수가 너무 많거나 흩어져 있는 경우에는 적절하지 않다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  <a:endParaRPr lang="en-US" altLang="ko-KR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799200" lvl="1" indent="-345600">
              <a:buFont typeface="Wingdings" pitchFamily="2" charset="2"/>
              <a:buChar char="§"/>
              <a:defRPr/>
            </a:pPr>
            <a:endParaRPr lang="en-US" altLang="ko-KR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799200" lvl="1" indent="-345600">
              <a:buFont typeface="Wingdings" pitchFamily="2" charset="2"/>
              <a:buChar char="§"/>
              <a:defRPr/>
            </a:pPr>
            <a:endParaRPr lang="en-US" altLang="ko-KR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799200" lvl="1" indent="-345600">
              <a:buFont typeface="Wingdings" pitchFamily="2" charset="2"/>
              <a:buChar char="§"/>
              <a:defRPr/>
            </a:pPr>
            <a:endParaRPr lang="en-US" altLang="ko-KR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339300" indent="0">
              <a:defRPr/>
            </a:pPr>
            <a:endParaRPr lang="en-US" altLang="ko-KR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799200" lvl="1" indent="-345600">
              <a:buFont typeface="Wingdings" pitchFamily="2" charset="2"/>
              <a:buChar char="§"/>
              <a:defRPr/>
            </a:pPr>
            <a:endParaRPr lang="en-US" altLang="ko-KR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799200" lvl="1" indent="-345600">
              <a:buFont typeface="Wingdings" pitchFamily="2" charset="2"/>
              <a:buChar char="§"/>
              <a:defRPr/>
            </a:pPr>
            <a:endParaRPr lang="en-US" altLang="ko-KR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799200" lvl="1" indent="-345600">
              <a:buFont typeface="Wingdings" pitchFamily="2" charset="2"/>
              <a:buChar char="§"/>
              <a:defRPr/>
            </a:pPr>
            <a:endParaRPr lang="en-US" altLang="ko-KR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799200" lvl="1" indent="-345600">
              <a:buFont typeface="Wingdings" pitchFamily="2" charset="2"/>
              <a:buChar char="§"/>
              <a:defRPr/>
            </a:pPr>
            <a:endParaRPr lang="en-US" altLang="ko-KR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339300" indent="0">
              <a:defRPr/>
            </a:pPr>
            <a:endParaRPr lang="en-US" altLang="ko-KR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A5B050-4C07-4D98-A8A4-53D6A06B8FC0}" type="slidenum">
              <a:rPr lang="ko-KR" altLang="en-US" smtClean="0"/>
              <a:pPr>
                <a:defRPr/>
              </a:pPr>
              <a:t>26</a:t>
            </a:fld>
            <a:endParaRPr lang="en-US" altLang="ko-KR" b="0" dirty="0">
              <a:latin typeface="Times New Roman" pitchFamily="18" charset="0"/>
            </a:endParaRPr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67000"/>
            <a:ext cx="31813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25" y="2595563"/>
            <a:ext cx="414337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TextBox 7"/>
          <p:cNvSpPr txBox="1">
            <a:spLocks noChangeArrowheads="1"/>
          </p:cNvSpPr>
          <p:nvPr/>
        </p:nvSpPr>
        <p:spPr bwMode="auto">
          <a:xfrm>
            <a:off x="1209675" y="4867275"/>
            <a:ext cx="2524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ko-KR" altLang="en-US" sz="180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줄기를 세분화한 경우</a:t>
            </a:r>
          </a:p>
        </p:txBody>
      </p:sp>
      <p:sp>
        <p:nvSpPr>
          <p:cNvPr id="38920" name="TextBox 8"/>
          <p:cNvSpPr txBox="1">
            <a:spLocks noChangeArrowheads="1"/>
          </p:cNvSpPr>
          <p:nvPr/>
        </p:nvSpPr>
        <p:spPr bwMode="auto">
          <a:xfrm>
            <a:off x="5257800" y="4833938"/>
            <a:ext cx="2286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ko-KR" altLang="en-US" sz="180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남녀로 구분한 경우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 </a:t>
            </a:r>
            <a:r>
              <a:rPr lang="ko-KR" altLang="en-US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분포의 모양</a:t>
            </a:r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대칭형 </a:t>
            </a:r>
            <a:r>
              <a:rPr lang="ko-KR" altLang="en-US" sz="18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분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포</a:t>
            </a: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(symmetric distribution): 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예</a:t>
            </a: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 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종모양 분포</a:t>
            </a:r>
            <a:endParaRPr lang="en-US" altLang="ko-KR" sz="18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Wingdings" pitchFamily="2" charset="2"/>
              <a:buChar char="§"/>
              <a:defRPr/>
            </a:pPr>
            <a:r>
              <a:rPr lang="ko-KR" altLang="en-US" sz="180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이봉형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분포</a:t>
            </a: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(bimodal distribution): 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두 개의 다른 집단의 가능성</a:t>
            </a:r>
            <a:endParaRPr lang="en-US" altLang="ko-KR" sz="18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Wingdings" pitchFamily="2" charset="2"/>
              <a:buChar char="§"/>
              <a:defRPr/>
            </a:pPr>
            <a:r>
              <a:rPr lang="ko-KR" altLang="en-US" sz="180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균일형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분포</a:t>
            </a: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(uniform distribution)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편중된 분포</a:t>
            </a: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(skewed distribution)</a:t>
            </a:r>
          </a:p>
          <a:p>
            <a:pPr marL="799200" lvl="1">
              <a:buFont typeface="Wingdings" pitchFamily="2" charset="2"/>
              <a:buChar char="§"/>
              <a:defRPr/>
            </a:pP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오른쪽으로 편중</a:t>
            </a: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(skewed to the left)</a:t>
            </a:r>
          </a:p>
          <a:p>
            <a:pPr marL="799200" lvl="1">
              <a:buFont typeface="Wingdings" pitchFamily="2" charset="2"/>
              <a:buChar char="§"/>
              <a:defRPr/>
            </a:pP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왼쪽으로 편중</a:t>
            </a: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(skewed to the right)</a:t>
            </a:r>
          </a:p>
          <a:p>
            <a:pPr marL="799200" lvl="1" indent="-345600">
              <a:buFont typeface="Wingdings" pitchFamily="2" charset="2"/>
              <a:buChar char="§"/>
              <a:defRPr/>
            </a:pPr>
            <a:endParaRPr lang="en-US" altLang="ko-KR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799200" lvl="1" indent="-345600">
              <a:buFont typeface="Wingdings" pitchFamily="2" charset="2"/>
              <a:buChar char="§"/>
              <a:defRPr/>
            </a:pPr>
            <a:endParaRPr lang="en-US" altLang="ko-KR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339300" indent="0">
              <a:defRPr/>
            </a:pPr>
            <a:endParaRPr lang="en-US" altLang="ko-KR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799200" lvl="1" indent="-345600">
              <a:buFont typeface="Wingdings" pitchFamily="2" charset="2"/>
              <a:buChar char="§"/>
              <a:defRPr/>
            </a:pPr>
            <a:endParaRPr lang="en-US" altLang="ko-KR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799200" lvl="1" indent="-345600">
              <a:buFont typeface="Wingdings" pitchFamily="2" charset="2"/>
              <a:buChar char="§"/>
              <a:defRPr/>
            </a:pPr>
            <a:endParaRPr lang="en-US" altLang="ko-KR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799200" lvl="1" indent="-345600">
              <a:buFont typeface="Wingdings" pitchFamily="2" charset="2"/>
              <a:buChar char="§"/>
              <a:defRPr/>
            </a:pPr>
            <a:endParaRPr lang="en-US" altLang="ko-KR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799200" lvl="1" indent="-345600">
              <a:buFont typeface="Wingdings" pitchFamily="2" charset="2"/>
              <a:buChar char="§"/>
              <a:defRPr/>
            </a:pPr>
            <a:endParaRPr lang="en-US" altLang="ko-KR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339300" indent="0">
              <a:defRPr/>
            </a:pPr>
            <a:endParaRPr lang="en-US" altLang="ko-KR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22B056-048E-45EC-B470-5112C4EE8E7D}" type="slidenum">
              <a:rPr lang="ko-KR" altLang="en-US" smtClean="0"/>
              <a:pPr>
                <a:defRPr/>
              </a:pPr>
              <a:t>27</a:t>
            </a:fld>
            <a:endParaRPr lang="en-US" altLang="ko-KR" b="0" dirty="0">
              <a:latin typeface="Times New Roman" pitchFamily="18" charset="0"/>
            </a:endParaRPr>
          </a:p>
        </p:txBody>
      </p:sp>
      <p:pic>
        <p:nvPicPr>
          <p:cNvPr id="399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82950"/>
            <a:ext cx="5715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자료의 요약</a:t>
            </a:r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자료의 특성을 한눈에 파악할 수 있도록 자료를 요약</a:t>
            </a: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자료를 요약하는 방법은 자료의 형태에 따라 달라진다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자료의 형태별 분류</a:t>
            </a: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800100" lvl="1">
              <a:buFont typeface="Wingdings" pitchFamily="2" charset="2"/>
              <a:buChar char="§"/>
            </a:pP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수치자료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(numerical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data) or 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양적자료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(quantitative data):</a:t>
            </a:r>
            <a:b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</a:b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        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관측값이 수치로 측정되는 자료</a:t>
            </a: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800100" lvl="1">
              <a:buFont typeface="Wingdings" pitchFamily="2" charset="2"/>
              <a:buChar char="§"/>
            </a:pP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범주형 자료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(categorical data) or 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질적자료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(qualitative data):</a:t>
            </a:r>
            <a:b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</a:b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        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관측값이 몇 개의 범주 또는 항목의 형태로 측정되는 자료</a:t>
            </a: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54ED2A-C58F-4089-BE02-F5E1F83AE336}" type="slidenum">
              <a:rPr lang="ko-KR" altLang="en-US" smtClean="0"/>
              <a:pPr>
                <a:defRPr/>
              </a:pPr>
              <a:t>3</a:t>
            </a:fld>
            <a:endParaRPr lang="en-US" altLang="ko-KR" b="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수치자료 </a:t>
            </a:r>
            <a:r>
              <a:rPr lang="en-US" altLang="ko-KR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vs </a:t>
            </a:r>
            <a:r>
              <a:rPr lang="ko-KR" altLang="en-US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범주형자료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수치 자료</a:t>
            </a:r>
            <a:endParaRPr lang="en-US" altLang="ko-KR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800100" lvl="1">
              <a:buFont typeface="Wingdings" pitchFamily="2" charset="2"/>
              <a:buChar char="§"/>
              <a:defRPr/>
            </a:pPr>
            <a:r>
              <a:rPr lang="ko-KR" altLang="en-US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연속형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자료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(continuous data):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관측 가능한 값이 연속적인 자료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/>
            </a:r>
            <a:b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</a:b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     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예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키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몸무게</a:t>
            </a:r>
            <a:endParaRPr lang="en-US" altLang="ko-KR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800100" lvl="1">
              <a:buFont typeface="Wingdings" pitchFamily="2" charset="2"/>
              <a:buChar char="§"/>
              <a:defRPr/>
            </a:pPr>
            <a:r>
              <a:rPr lang="ko-KR" altLang="en-US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이산형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자료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(discrete data):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관측 가능한 값이 </a:t>
            </a:r>
            <a:r>
              <a:rPr lang="ko-KR" altLang="en-US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비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연속적인 자료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/>
            </a:r>
            <a:b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</a:b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     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예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교통사고 발생 건수</a:t>
            </a:r>
            <a:endParaRPr lang="en-US" altLang="ko-KR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800100" lvl="1">
              <a:buFont typeface="Wingdings" pitchFamily="2" charset="2"/>
              <a:buChar char="§"/>
              <a:defRPr/>
            </a:pPr>
            <a:endParaRPr lang="en-US" altLang="ko-KR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Wingdings" pitchFamily="2" charset="2"/>
              <a:buChar char="§"/>
              <a:defRPr/>
            </a:pP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범주형 자료</a:t>
            </a:r>
            <a:endParaRPr lang="en-US" altLang="ko-KR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800100" lvl="1">
              <a:buFont typeface="Wingdings" pitchFamily="2" charset="2"/>
              <a:buChar char="§"/>
              <a:defRPr/>
            </a:pPr>
            <a:r>
              <a:rPr lang="ko-KR" altLang="en-US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순위형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자료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(ordinal data):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범주에 순위가 있는 자료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/>
            </a:r>
            <a:b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</a:b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      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예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선호도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(‘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매우 좋다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’, ‘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좋다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’, ‘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그저 그렇다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’)</a:t>
            </a:r>
          </a:p>
          <a:p>
            <a:pPr marL="800100" lvl="1">
              <a:buFont typeface="Wingdings" pitchFamily="2" charset="2"/>
              <a:buChar char="§"/>
              <a:defRPr/>
            </a:pPr>
            <a:r>
              <a:rPr lang="ko-KR" altLang="en-US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명목형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자료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(nominal data):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범주에 순위의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의미가 없는 자료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/>
            </a:r>
            <a:b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</a:b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      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예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혈액형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(‘A’, ‘B’, ‘O’, ‘AB’)</a:t>
            </a:r>
          </a:p>
          <a:p>
            <a:pPr indent="0">
              <a:buFont typeface="Wingdings" pitchFamily="2" charset="2"/>
              <a:buChar char="§"/>
              <a:defRPr/>
            </a:pPr>
            <a:endParaRPr lang="en-US" altLang="ko-KR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indent="-342000">
              <a:buFont typeface="Wingdings" pitchFamily="2" charset="2"/>
              <a:buChar char="§"/>
              <a:defRPr/>
            </a:pP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변수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(variable):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관측되는 특성을 나타낸 것</a:t>
            </a:r>
            <a:endParaRPr lang="en-US" altLang="ko-KR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800100" lvl="1" indent="-342000">
              <a:buFont typeface="Wingdings" pitchFamily="2" charset="2"/>
              <a:buChar char="§"/>
              <a:defRPr/>
            </a:pP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수치변수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키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몸무게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),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범주형 변수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혈액형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  <a:endParaRPr lang="en-US" altLang="ko-KR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DFB7B2-ABED-42FC-AAEA-3429C233E812}" type="slidenum">
              <a:rPr lang="ko-KR" altLang="en-US" smtClean="0"/>
              <a:pPr>
                <a:defRPr/>
              </a:pPr>
              <a:t>4</a:t>
            </a:fld>
            <a:endParaRPr lang="en-US" altLang="ko-KR" b="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범주형자료의 요약</a:t>
            </a:r>
            <a:r>
              <a:rPr lang="en-US" altLang="ko-KR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: </a:t>
            </a:r>
            <a:r>
              <a:rPr lang="ko-KR" altLang="en-US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도수분포표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전체 자료 중에서 각 범주에 속하는 자료의 횟수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도수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를 요약하여 나타낸다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 </a:t>
            </a:r>
          </a:p>
          <a:p>
            <a:pPr marL="0" indent="0">
              <a:defRPr/>
            </a:pPr>
            <a:endParaRPr lang="en-US" altLang="ko-KR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Wingdings" pitchFamily="2" charset="2"/>
              <a:buChar char="§"/>
              <a:defRPr/>
            </a:pP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도수분포표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(frequency table)</a:t>
            </a:r>
          </a:p>
          <a:p>
            <a:pPr marL="800100" lvl="1">
              <a:buFont typeface="Wingdings" pitchFamily="2" charset="2"/>
              <a:buChar char="§"/>
              <a:defRPr/>
            </a:pP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도수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(frequency):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각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범주에 속하는 </a:t>
            </a:r>
            <a:r>
              <a:rPr lang="ko-KR" altLang="en-US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관측값의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개수</a:t>
            </a:r>
            <a:endParaRPr lang="en-US" altLang="ko-KR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800100" lvl="1">
              <a:buFont typeface="Wingdings" pitchFamily="2" charset="2"/>
              <a:buChar char="§"/>
              <a:defRPr/>
            </a:pP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상대도수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(relative frequency):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각 범주의 도수를 전체 도수로 나눈 값</a:t>
            </a:r>
            <a:endParaRPr lang="en-US" altLang="ko-KR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800100" lvl="1">
              <a:buFont typeface="Wingdings" pitchFamily="2" charset="2"/>
              <a:buChar char="§"/>
              <a:defRPr/>
            </a:pP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각 범주에서 범주와 이에 대응하는 도수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상대도수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를 나</a:t>
            </a:r>
            <a:r>
              <a:rPr lang="ko-KR" altLang="en-US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열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하여 표로 작성한 것</a:t>
            </a:r>
            <a:endParaRPr lang="en-US" altLang="ko-KR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7C839-034F-4978-BA17-97B212EA30E6}" type="slidenum">
              <a:rPr lang="ko-KR" altLang="en-US" smtClean="0"/>
              <a:pPr>
                <a:defRPr/>
              </a:pPr>
              <a:t>5</a:t>
            </a:fld>
            <a:endParaRPr lang="en-US" altLang="ko-KR" b="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도수분포표</a:t>
            </a:r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예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 150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명을 대상으로 자동차의 외형에 대한 조사</a:t>
            </a: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800100" lvl="1">
              <a:buFont typeface="Wingdings" pitchFamily="2" charset="2"/>
              <a:buChar char="§"/>
            </a:pP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범주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‘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좋다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’, ‘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그저 그렇다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’, ‘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싫다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’, ‘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무응답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’</a:t>
            </a:r>
          </a:p>
          <a:p>
            <a:pPr marL="800100" lvl="1">
              <a:buFont typeface="Wingdings" pitchFamily="2" charset="2"/>
              <a:buChar char="§"/>
            </a:pP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38D191-F9D8-48A5-B31C-FF4F349E0B29}" type="slidenum">
              <a:rPr lang="ko-KR" altLang="en-US" smtClean="0"/>
              <a:pPr>
                <a:defRPr/>
              </a:pPr>
              <a:t>6</a:t>
            </a:fld>
            <a:endParaRPr lang="en-US" altLang="ko-KR" b="0" dirty="0">
              <a:latin typeface="Times New Roman" pitchFamily="18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295400" y="2667000"/>
          <a:ext cx="4419600" cy="1995488"/>
        </p:xfrm>
        <a:graphic>
          <a:graphicData uri="http://schemas.openxmlformats.org/drawingml/2006/table">
            <a:tbl>
              <a:tblPr/>
              <a:tblGrid>
                <a:gridCol w="1447800"/>
                <a:gridCol w="1219200"/>
                <a:gridCol w="1752600"/>
              </a:tblGrid>
              <a:tr h="3667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2BE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답변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2BE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도수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2BE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상대도수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1889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좋다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그저 그렇다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싫다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무응답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71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42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28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9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0.473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0.280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0.187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0.060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DCB"/>
                    </a:solidFill>
                  </a:tcPr>
                </a:tc>
              </a:tr>
              <a:tr h="439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합계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150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1.000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원형그래프</a:t>
            </a:r>
            <a:r>
              <a:rPr lang="en-US" altLang="ko-KR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(pie chart)</a:t>
            </a:r>
            <a:endParaRPr lang="ko-KR" altLang="en-US" smtClean="0">
              <a:latin typeface="함초롬바탕 LVT" pitchFamily="18" charset="-127"/>
              <a:ea typeface="함초롬바탕 LVT" pitchFamily="18" charset="-127"/>
              <a:cs typeface="함초롬바탕 LV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원을 각 범주의 상대도수에 비례하도록 중심각을 나누어 파이의 조각처럼 나타낸 것</a:t>
            </a:r>
            <a:endParaRPr lang="en-US" altLang="ko-KR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800100" lvl="1">
              <a:buFont typeface="Wingdings" pitchFamily="2" charset="2"/>
              <a:buChar char="§"/>
              <a:defRPr/>
            </a:pP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장점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각 범주가 전체에서 차지하는 비율을 파악하기 쉽다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</a:p>
          <a:p>
            <a:pPr marL="800100" lvl="1">
              <a:buFont typeface="Wingdings" pitchFamily="2" charset="2"/>
              <a:buChar char="§"/>
              <a:defRPr/>
            </a:pP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단점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각 범주간 도수를 비교하는 것이 쉽지 않다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범주의 수가 많은 경우에는 그리기가 쉽지 않다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</a:p>
          <a:p>
            <a:pPr indent="0">
              <a:buFont typeface="Wingdings" pitchFamily="2" charset="2"/>
              <a:buChar char="§"/>
              <a:defRPr/>
            </a:pPr>
            <a:endParaRPr lang="en-US" altLang="ko-KR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indent="-342000">
              <a:buFont typeface="Wingdings" pitchFamily="2" charset="2"/>
              <a:buChar char="§"/>
              <a:defRPr/>
            </a:pP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예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학생 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60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명의 혈액형 조사</a:t>
            </a:r>
            <a:endParaRPr lang="en-US" altLang="ko-KR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32B25-1D00-4740-81BE-1E54B5146468}" type="slidenum">
              <a:rPr lang="ko-KR" altLang="en-US" smtClean="0"/>
              <a:pPr>
                <a:defRPr/>
              </a:pPr>
              <a:t>7</a:t>
            </a:fld>
            <a:endParaRPr lang="en-US" altLang="ko-KR" b="0" dirty="0">
              <a:latin typeface="Times New Roman" pitchFamily="18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143000" y="3886200"/>
          <a:ext cx="3733800" cy="2200275"/>
        </p:xfrm>
        <a:graphic>
          <a:graphicData uri="http://schemas.openxmlformats.org/drawingml/2006/table">
            <a:tbl>
              <a:tblPr/>
              <a:tblGrid>
                <a:gridCol w="914400"/>
                <a:gridCol w="685800"/>
                <a:gridCol w="1295400"/>
                <a:gridCol w="838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2BE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혈액형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2BE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도수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2BE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상대도수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2BE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(%)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2BE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2BE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각도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AB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O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22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11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36.67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33.33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11.67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18.33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132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120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42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66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D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합계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60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100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360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483" name="개체 6"/>
          <p:cNvGraphicFramePr>
            <a:graphicFrameLocks/>
          </p:cNvGraphicFramePr>
          <p:nvPr/>
        </p:nvGraphicFramePr>
        <p:xfrm>
          <a:off x="5334000" y="3505200"/>
          <a:ext cx="3276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차트" r:id="rId3" imgW="2362738" imgH="1457621" progId="Excel.Chart.8">
                  <p:embed/>
                </p:oleObj>
              </mc:Choice>
              <mc:Fallback>
                <p:oleObj name="차트" r:id="rId3" imgW="2362738" imgH="1457621" progId="Excel.Chart.8">
                  <p:embed/>
                  <p:pic>
                    <p:nvPicPr>
                      <p:cNvPr id="0" name="개체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505200"/>
                        <a:ext cx="3276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막대그래프</a:t>
            </a:r>
            <a:r>
              <a:rPr lang="en-US" altLang="ko-KR" dirty="0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(bar chart)</a:t>
            </a:r>
            <a:endParaRPr lang="ko-KR" altLang="en-US" dirty="0" smtClean="0">
              <a:latin typeface="함초롬바탕 LVT" pitchFamily="18" charset="-127"/>
              <a:ea typeface="함초롬바탕 LVT" pitchFamily="18" charset="-127"/>
              <a:cs typeface="함초롬바탕 LV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각 범주에서 도수의 크기를 막대의 높이로 나타낸 그림</a:t>
            </a:r>
            <a:endParaRPr lang="en-US" altLang="ko-KR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800100" lvl="1">
              <a:buFont typeface="Wingdings" pitchFamily="2" charset="2"/>
              <a:buChar char="§"/>
              <a:defRPr/>
            </a:pP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장점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각 범주간 도수를 비교하기 쉽다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</a:p>
          <a:p>
            <a:pPr marL="800100" lvl="1">
              <a:buFont typeface="Wingdings" pitchFamily="2" charset="2"/>
              <a:buChar char="§"/>
              <a:defRPr/>
            </a:pP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단점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각 범주가 전체에서 차지하는 비율을 파악하기 쉽지 않다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endParaRPr lang="en-US" altLang="ko-KR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800100" lvl="1">
              <a:buFont typeface="Wingdings" pitchFamily="2" charset="2"/>
              <a:buChar char="§"/>
              <a:defRPr/>
            </a:pPr>
            <a:endParaRPr lang="en-US" altLang="ko-KR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800100" lvl="1">
              <a:buFont typeface="Wingdings" pitchFamily="2" charset="2"/>
              <a:buChar char="§"/>
              <a:defRPr/>
            </a:pPr>
            <a:endParaRPr lang="en-US" altLang="ko-KR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indent="-342000">
              <a:buFont typeface="Wingdings" pitchFamily="2" charset="2"/>
              <a:buChar char="§"/>
              <a:defRPr/>
            </a:pP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예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학생 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60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명의 혈액형 조사</a:t>
            </a:r>
            <a:endParaRPr lang="en-US" altLang="ko-KR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0C09C0-8811-4E4A-9E3E-6D08B151EFFE}" type="slidenum">
              <a:rPr lang="ko-KR" altLang="en-US" smtClean="0"/>
              <a:pPr>
                <a:defRPr/>
              </a:pPr>
              <a:t>8</a:t>
            </a:fld>
            <a:endParaRPr lang="en-US" altLang="ko-KR" b="0" dirty="0">
              <a:latin typeface="Times New Roman" pitchFamily="18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143000" y="3886200"/>
          <a:ext cx="3733800" cy="2200275"/>
        </p:xfrm>
        <a:graphic>
          <a:graphicData uri="http://schemas.openxmlformats.org/drawingml/2006/table">
            <a:tbl>
              <a:tblPr/>
              <a:tblGrid>
                <a:gridCol w="914400"/>
                <a:gridCol w="685800"/>
                <a:gridCol w="1295400"/>
                <a:gridCol w="838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2BE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혈액형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2BE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도수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2BE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상대도수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2BE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(%)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2BE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2BE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각도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AB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O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22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11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36.67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33.33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11.67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18.33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132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120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42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66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D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합계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60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100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360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07" name="개체 4"/>
          <p:cNvGraphicFramePr>
            <a:graphicFrameLocks/>
          </p:cNvGraphicFramePr>
          <p:nvPr/>
        </p:nvGraphicFramePr>
        <p:xfrm>
          <a:off x="5181600" y="3657600"/>
          <a:ext cx="35052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name="차트" r:id="rId3" imgW="2429077" imgH="1648291" progId="Excel.Chart.8">
                  <p:embed/>
                </p:oleObj>
              </mc:Choice>
              <mc:Fallback>
                <p:oleObj name="차트" r:id="rId3" imgW="2429077" imgH="1648291" progId="Excel.Chart.8">
                  <p:embed/>
                  <p:pic>
                    <p:nvPicPr>
                      <p:cNvPr id="0" name="개체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657600"/>
                        <a:ext cx="35052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파레토그림</a:t>
            </a:r>
            <a:r>
              <a:rPr lang="en-US" altLang="ko-KR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(Pareto diagram)</a:t>
            </a:r>
            <a:endParaRPr lang="ko-KR" altLang="en-US" smtClean="0">
              <a:latin typeface="함초롬바탕 LVT" pitchFamily="18" charset="-127"/>
              <a:ea typeface="함초롬바탕 LVT" pitchFamily="18" charset="-127"/>
              <a:cs typeface="함초롬바탕 LVT" pitchFamily="18" charset="-127"/>
            </a:endParaRPr>
          </a:p>
        </p:txBody>
      </p:sp>
      <p:sp>
        <p:nvSpPr>
          <p:cNvPr id="2150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막대그래프의 일종으로 상대도수가 큰 순서대로 범주를 왼쪽부터 차례로 배열한 후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누적상대도수를 각 범주의 막대 위 중앙에 표시하고 그 점을 연결한 그림</a:t>
            </a: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예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 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화장지 불량의 종류에 대한 조사</a:t>
            </a:r>
            <a:endParaRPr lang="en-US" altLang="ko-KR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800100" lvl="1">
              <a:buFont typeface="Wingdings" pitchFamily="2" charset="2"/>
              <a:buChar char="§"/>
            </a:pP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범주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‘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구멍 뚫림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’, ‘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잘못 접혀짐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’, ‘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크기 불량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’, ‘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두께 불량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’, </a:t>
            </a:r>
            <a:b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</a:b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        ‘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찢어짐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’, ‘</a:t>
            </a:r>
            <a:r>
              <a:rPr lang="ko-KR" altLang="en-US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기타</a:t>
            </a:r>
            <a:r>
              <a:rPr lang="en-US" altLang="ko-KR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AD746-3AD2-4F2F-9C2B-F5A9914DE484}" type="slidenum">
              <a:rPr lang="ko-KR" altLang="en-US" smtClean="0"/>
              <a:pPr>
                <a:defRPr/>
              </a:pPr>
              <a:t>9</a:t>
            </a:fld>
            <a:endParaRPr lang="en-US" altLang="ko-KR" b="0" dirty="0">
              <a:latin typeface="Times New Roman" pitchFamily="18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143000" y="3733800"/>
          <a:ext cx="5867400" cy="2479758"/>
        </p:xfrm>
        <a:graphic>
          <a:graphicData uri="http://schemas.openxmlformats.org/drawingml/2006/table">
            <a:tbl>
              <a:tblPr/>
              <a:tblGrid>
                <a:gridCol w="1600200"/>
                <a:gridCol w="1244600"/>
                <a:gridCol w="1403350"/>
                <a:gridCol w="1619250"/>
              </a:tblGrid>
              <a:tr h="3712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2BE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불량의 종류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2BE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도수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2BE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상대도수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2BE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누적 상대도수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7372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찢어짐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구멍 뚫림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기타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잘못 접혀짐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크기 불량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두께 불량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23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16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2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0.46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0.32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0.08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0.06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0.04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0.04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0.46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0.78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0.86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0.92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0.96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1.00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DCB"/>
                    </a:solidFill>
                  </a:tcPr>
                </a:tc>
              </a:tr>
              <a:tr h="3712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합계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50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1.00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S_2006">
  <a:themeElements>
    <a:clrScheme name="">
      <a:dk1>
        <a:srgbClr val="000000"/>
      </a:dk1>
      <a:lt1>
        <a:srgbClr val="FFF2BE"/>
      </a:lt1>
      <a:dk2>
        <a:srgbClr val="003399"/>
      </a:dk2>
      <a:lt2>
        <a:srgbClr val="808080"/>
      </a:lt2>
      <a:accent1>
        <a:srgbClr val="CC9700"/>
      </a:accent1>
      <a:accent2>
        <a:srgbClr val="FFCC00"/>
      </a:accent2>
      <a:accent3>
        <a:srgbClr val="FFF7DB"/>
      </a:accent3>
      <a:accent4>
        <a:srgbClr val="000000"/>
      </a:accent4>
      <a:accent5>
        <a:srgbClr val="E2C9AA"/>
      </a:accent5>
      <a:accent6>
        <a:srgbClr val="E7B900"/>
      </a:accent6>
      <a:hlink>
        <a:srgbClr val="003366"/>
      </a:hlink>
      <a:folHlink>
        <a:srgbClr val="666699"/>
      </a:folHlink>
    </a:clrScheme>
    <a:fontScheme name="CDS_2006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DS_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S_200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8">
        <a:dk1>
          <a:srgbClr val="000000"/>
        </a:dk1>
        <a:lt1>
          <a:srgbClr val="FFFFFF"/>
        </a:lt1>
        <a:dk2>
          <a:srgbClr val="003399"/>
        </a:dk2>
        <a:lt2>
          <a:srgbClr val="808080"/>
        </a:lt2>
        <a:accent1>
          <a:srgbClr val="00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B900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CDS_2006</Template>
  <TotalTime>4020</TotalTime>
  <Words>1400</Words>
  <Application>Microsoft Office PowerPoint</Application>
  <PresentationFormat>화면 슬라이드 쇼(4:3)</PresentationFormat>
  <Paragraphs>349</Paragraphs>
  <Slides>27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9" baseType="lpstr">
      <vt:lpstr>CDS_2006</vt:lpstr>
      <vt:lpstr>차트</vt:lpstr>
      <vt:lpstr>2장</vt:lpstr>
      <vt:lpstr>용어</vt:lpstr>
      <vt:lpstr>자료의 요약</vt:lpstr>
      <vt:lpstr>수치자료 vs 범주형자료</vt:lpstr>
      <vt:lpstr>범주형자료의 요약: 도수분포표</vt:lpstr>
      <vt:lpstr>도수분포표</vt:lpstr>
      <vt:lpstr>원형그래프(pie chart)</vt:lpstr>
      <vt:lpstr>막대그래프(bar chart)</vt:lpstr>
      <vt:lpstr>파레토그림(Pareto diagram)</vt:lpstr>
      <vt:lpstr>파레토그림(Pareto diagram)</vt:lpstr>
      <vt:lpstr>파레토그림(Pareto diagram)</vt:lpstr>
      <vt:lpstr> 이산형 자료의 요약</vt:lpstr>
      <vt:lpstr> 연속형 자료의 요약: 점도표</vt:lpstr>
      <vt:lpstr> 연속형 자료의 요약: 점도표</vt:lpstr>
      <vt:lpstr> 점도표</vt:lpstr>
      <vt:lpstr> 도수분포표(frequency table)</vt:lpstr>
      <vt:lpstr> 도수분포표(frequency table)</vt:lpstr>
      <vt:lpstr> 도수분포표(frequency table)</vt:lpstr>
      <vt:lpstr> 히스토그램(histogram)</vt:lpstr>
      <vt:lpstr> 히스토그램</vt:lpstr>
      <vt:lpstr> 히스토그램</vt:lpstr>
      <vt:lpstr> 도수다각형(frequency polygon)</vt:lpstr>
      <vt:lpstr> 도수다각형</vt:lpstr>
      <vt:lpstr> 줄기-잎 그림(stem-and –leaf plot)</vt:lpstr>
      <vt:lpstr> 줄기-잎 그림</vt:lpstr>
      <vt:lpstr> 줄기-잎 그림</vt:lpstr>
      <vt:lpstr> 분포의 모양</vt:lpstr>
    </vt:vector>
  </TitlesOfParts>
  <Company>Inha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8. Decision Tree</dc:title>
  <dc:creator>Heon Jin Park</dc:creator>
  <cp:lastModifiedBy>Jinho Park</cp:lastModifiedBy>
  <cp:revision>133</cp:revision>
  <dcterms:created xsi:type="dcterms:W3CDTF">2002-01-02T14:08:33Z</dcterms:created>
  <dcterms:modified xsi:type="dcterms:W3CDTF">2016-02-12T04:35:20Z</dcterms:modified>
</cp:coreProperties>
</file>