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5"/>
  </p:notesMasterIdLst>
  <p:sldIdLst>
    <p:sldId id="566" r:id="rId2"/>
    <p:sldId id="567" r:id="rId3"/>
    <p:sldId id="569" r:id="rId4"/>
    <p:sldId id="570" r:id="rId5"/>
    <p:sldId id="571" r:id="rId6"/>
    <p:sldId id="572" r:id="rId7"/>
    <p:sldId id="573" r:id="rId8"/>
    <p:sldId id="574" r:id="rId9"/>
    <p:sldId id="575" r:id="rId10"/>
    <p:sldId id="576" r:id="rId11"/>
    <p:sldId id="577" r:id="rId12"/>
    <p:sldId id="578" r:id="rId13"/>
    <p:sldId id="579" r:id="rId14"/>
    <p:sldId id="580" r:id="rId15"/>
    <p:sldId id="581" r:id="rId16"/>
    <p:sldId id="582" r:id="rId17"/>
    <p:sldId id="583" r:id="rId18"/>
    <p:sldId id="584" r:id="rId19"/>
    <p:sldId id="585" r:id="rId20"/>
    <p:sldId id="586" r:id="rId21"/>
    <p:sldId id="587" r:id="rId22"/>
    <p:sldId id="588" r:id="rId23"/>
    <p:sldId id="589" r:id="rId2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8080"/>
    <a:srgbClr val="800080"/>
    <a:srgbClr val="006600"/>
    <a:srgbClr val="FF0000"/>
    <a:srgbClr val="000099"/>
    <a:srgbClr val="0099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1" autoAdjust="0"/>
    <p:restoredTop sz="93988" autoAdjust="0"/>
  </p:normalViewPr>
  <p:slideViewPr>
    <p:cSldViewPr>
      <p:cViewPr varScale="1">
        <p:scale>
          <a:sx n="109" d="100"/>
          <a:sy n="109" d="100"/>
        </p:scale>
        <p:origin x="-1824" y="-84"/>
      </p:cViewPr>
      <p:guideLst>
        <p:guide orient="horz" pos="2160"/>
        <p:guide orient="horz" pos="768"/>
        <p:guide orient="horz" pos="4224"/>
        <p:guide orient="horz" pos="3744"/>
        <p:guide pos="2880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FABCF4C-7AB3-4494-B9B3-A9B0492196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222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17DF78-FE3E-41DD-A537-D29B4C74AEEE}" type="slidenum">
              <a:rPr lang="ko-KR" altLang="en-US" sz="1200" smtClean="0">
                <a:latin typeface="Arial" charset="0"/>
                <a:ea typeface="굴림" charset="-127"/>
              </a:rPr>
              <a:pPr/>
              <a:t>1</a:t>
            </a:fld>
            <a:endParaRPr lang="en-US" altLang="ko-KR" sz="1200" smtClean="0">
              <a:latin typeface="Arial" charset="0"/>
              <a:ea typeface="굴림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ds_templateFlattened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bar_blan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K0056_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267200"/>
            <a:ext cx="28194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86200" y="3124200"/>
            <a:ext cx="5259388" cy="609600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752600"/>
          </a:xfrm>
        </p:spPr>
        <p:txBody>
          <a:bodyPr/>
          <a:lstStyle>
            <a:lvl1pPr>
              <a:defRPr sz="4400" b="1">
                <a:solidFill>
                  <a:srgbClr val="003399"/>
                </a:solidFill>
                <a:latin typeface="Arial Narrow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0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1AF9-6C15-48C1-B07B-A982A7FA14D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29450" y="4572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BE670-DD3A-4DE9-8653-A336F667AEB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7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함초롬돋움 LV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baseline="0">
                <a:ea typeface="함초롬돋움" pitchFamily="18" charset="-127"/>
              </a:defRPr>
            </a:lvl1pPr>
            <a:lvl2pPr marL="792000">
              <a:defRPr sz="1800" baseline="0">
                <a:ea typeface="함초롬돋움" pitchFamily="18" charset="-127"/>
              </a:defRPr>
            </a:lvl2pPr>
            <a:lvl3pPr marL="1188000" indent="-341313">
              <a:buFont typeface="Wingdings" pitchFamily="2" charset="2"/>
              <a:buChar char="§"/>
              <a:defRPr sz="1600" baseline="0">
                <a:ea typeface="함초롬돋움" pitchFamily="18" charset="-127"/>
              </a:defRPr>
            </a:lvl3pPr>
            <a:lvl4pPr marL="1584000">
              <a:defRPr sz="1400" baseline="0">
                <a:ea typeface="함초롬돋움" pitchFamily="18" charset="-127"/>
              </a:defRPr>
            </a:lvl4pPr>
            <a:lvl5pPr marL="1980000" indent="-342900">
              <a:buFont typeface="Wingdings" pitchFamily="2" charset="2"/>
              <a:buChar char="§"/>
              <a:defRPr sz="1200" baseline="0">
                <a:ea typeface="함초롬돋움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925D7-1F1C-41CE-88BA-A6C6073CF281}" type="slidenum">
              <a:rPr lang="ko-KR" altLang="en-US"/>
              <a:pPr>
                <a:defRPr/>
              </a:pPr>
              <a:t>‹#›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3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F411E-FB16-4B4B-967E-9AAF62C581C3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0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B98B-85F9-4082-B780-60B0599C7254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7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EF477-B06D-4A24-874A-3BD660C0CA95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7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5AC08-6DA1-4121-A7A5-8FB9836A87A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3CDD0-2456-490D-A439-58875D905B5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1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ED1B5-A959-45B3-98CC-F414AB07CC0B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7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CBE33-2F45-42D0-8A35-5F279449E15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 text should go here--one line only</a:t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  <a:p>
            <a:pPr lvl="4"/>
            <a:r>
              <a:rPr lang="en-US" altLang="ko-KR" smtClean="0"/>
              <a:t>sixth level</a:t>
            </a:r>
          </a:p>
          <a:p>
            <a:pPr lvl="4"/>
            <a:r>
              <a:rPr lang="en-US" altLang="ko-KR" smtClean="0"/>
              <a:t>seventh level</a:t>
            </a:r>
          </a:p>
          <a:p>
            <a:pPr lvl="4"/>
            <a:r>
              <a:rPr lang="en-US" altLang="ko-KR" smtClean="0"/>
              <a:t>eighth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AC617C38-C653-44EE-A225-0296C441F6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bar_blan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 flipV="1">
            <a:off x="1588" y="1028700"/>
            <a:ext cx="9142412" cy="36513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1913" y="6459538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4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Chapter 3</a:t>
            </a:r>
          </a:p>
        </p:txBody>
      </p:sp>
      <p:sp>
        <p:nvSpPr>
          <p:cNvPr id="1033" name="Rectangle 15"/>
          <p:cNvSpPr>
            <a:spLocks noChangeArrowheads="1"/>
          </p:cNvSpPr>
          <p:nvPr userDrawn="1"/>
        </p:nvSpPr>
        <p:spPr bwMode="auto">
          <a:xfrm flipV="1">
            <a:off x="0" y="6338888"/>
            <a:ext cx="9142413" cy="365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+mj-lt"/>
          <a:ea typeface="함초롬돋움 LVT" pitchFamily="18" charset="-127"/>
          <a:cs typeface="함초롬돋움 LVT" pitchFamily="18" charset="-127"/>
        </a:defRPr>
      </a:lvl1pPr>
      <a:lvl2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2pPr>
      <a:lvl3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3pPr>
      <a:lvl4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4pPr>
      <a:lvl5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5pPr>
      <a:lvl6pPr marL="4572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6pPr>
      <a:lvl7pPr marL="9144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7pPr>
      <a:lvl8pPr marL="13716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8pPr>
      <a:lvl9pPr marL="18288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1pPr>
      <a:lvl2pPr marL="790575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2pPr>
      <a:lvl3pPr marL="1187450" indent="-341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3pPr>
      <a:lvl4pPr marL="1582738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4pPr>
      <a:lvl5pPr marL="1979613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5pPr>
      <a:lvl6pPr marL="22844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416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988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560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3</a:t>
            </a:r>
            <a:r>
              <a:rPr lang="ko-KR" altLang="en-US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장</a:t>
            </a:r>
            <a:endParaRPr lang="en-US" altLang="ko-KR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29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ko-KR" altLang="en-US" sz="400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수치를 통한 연속형 자료의 요약</a:t>
            </a:r>
            <a:endParaRPr lang="en-US" altLang="ko-KR" sz="400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</a:t>
            </a:r>
            <a:r>
              <a:rPr lang="en-US" altLang="ko-KR" dirty="0" smtClean="0"/>
              <a:t>(variance)</a:t>
            </a:r>
            <a:r>
              <a:rPr lang="ko-KR" altLang="en-US" dirty="0" smtClean="0"/>
              <a:t>과 표준편차</a:t>
            </a:r>
            <a:r>
              <a:rPr lang="en-US" altLang="ko-KR" dirty="0" smtClean="0"/>
              <a:t>(standard deviation)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</a:p>
              <a:p>
                <a:r>
                  <a:rPr lang="ko-KR" altLang="en-US" dirty="0" smtClean="0"/>
                  <a:t>편차</a:t>
                </a:r>
                <a:r>
                  <a:rPr lang="en-US" altLang="ko-KR" dirty="0" smtClean="0"/>
                  <a:t>(deviation)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bar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표본분산</a:t>
                </a:r>
                <a:r>
                  <a:rPr lang="en-US" altLang="ko-KR" dirty="0" smtClean="0"/>
                  <a:t>(sample variance):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자료의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수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편차의 합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제약조건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편차제곱합의 자유도</a:t>
                </a:r>
                <a:r>
                  <a:rPr lang="en-US" altLang="ko-KR" dirty="0" smtClean="0"/>
                  <a:t>(degrees of freedom)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간편 계산식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표본분산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표본분산의 성질</a:t>
                </a:r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6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altLang="ko-KR" sz="1600" i="1" dirty="0" smtClean="0">
                  <a:ea typeface="Cambria Math"/>
                </a:endParaRP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/>
                      </a:rPr>
                      <m:t>=0 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altLang="ko-KR" sz="16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𝑥</m:t>
                        </m:r>
                      </m:e>
                    </m:bar>
                  </m:oMath>
                </a14:m>
                <a:r>
                  <a:rPr lang="ko-KR" altLang="en-US" sz="1600" i="1" dirty="0" smtClean="0"/>
                  <a:t> </a:t>
                </a:r>
                <a:r>
                  <a:rPr lang="en-US" altLang="ko-KR" sz="1600" i="1" dirty="0"/>
                  <a:t> </a:t>
                </a:r>
                <a:r>
                  <a:rPr lang="en-US" altLang="ko-KR" sz="1600" dirty="0" smtClean="0"/>
                  <a:t>for all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altLang="ko-KR" sz="1600" i="1" dirty="0" smtClean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 dirty="0" smtClean="0"/>
                  <a:t>이 크다 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ko-KR" altLang="en-US" sz="1600" i="1" smtClean="0">
                            <a:latin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ko-KR" altLang="en-US" sz="1600" dirty="0" smtClean="0"/>
                  <a:t> 편차의 절댓값이 크다 </a:t>
                </a:r>
                <a:r>
                  <a:rPr lang="en-US" altLang="ko-KR" sz="1600" dirty="0" smtClean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ko-KR" altLang="en-US" sz="1600" i="1">
                            <a:latin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ko-KR" altLang="en-US" sz="1600" dirty="0" smtClean="0"/>
                  <a:t> </a:t>
                </a:r>
                <a:r>
                  <a:rPr lang="ko-KR" altLang="en-US" sz="1600" dirty="0" err="1" smtClean="0"/>
                  <a:t>관측값이</a:t>
                </a:r>
                <a:r>
                  <a:rPr lang="ko-KR" altLang="en-US" sz="1600" dirty="0" smtClean="0"/>
                  <a:t> 평균으로부터 멀리 떨어져 있다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퍼진 정도가 크다</a:t>
                </a:r>
                <a:r>
                  <a:rPr lang="en-US" altLang="ko-KR" sz="1600" dirty="0" smtClean="0"/>
                  <a:t>.)</a:t>
                </a:r>
              </a:p>
              <a:p>
                <a:pPr lvl="1">
                  <a:buFont typeface="+mj-lt"/>
                  <a:buAutoNum type="arabicPeriod"/>
                </a:pPr>
                <a:endParaRPr lang="en-US" altLang="ko-KR" sz="1600" dirty="0"/>
              </a:p>
              <a:p>
                <a:r>
                  <a:rPr lang="ko-KR" altLang="en-US" dirty="0" smtClean="0"/>
                  <a:t>표본표준편차</a:t>
                </a:r>
                <a:r>
                  <a:rPr lang="en-US" altLang="ko-KR" dirty="0" smtClean="0"/>
                  <a:t>(sample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standard deviation):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sz="1600" dirty="0" smtClean="0"/>
                  <a:t>표본표준편차는 원 자료와 같은 단위를 가진다</a:t>
                </a:r>
                <a:r>
                  <a:rPr lang="en-US" altLang="ko-KR" sz="1600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/>
                  <a:t>관측값</a:t>
                </a:r>
                <a:endParaRPr lang="en-US" altLang="ko-KR" dirty="0"/>
              </a:p>
              <a:p>
                <a:pPr lvl="1"/>
                <a:r>
                  <a:rPr lang="en-US" altLang="ko-KR" sz="1600" dirty="0"/>
                  <a:t>89, 74, 91, 88, 72, 84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𝑛</m:t>
                    </m:r>
                    <m:r>
                      <a:rPr lang="en-US" altLang="ko-KR" sz="1600" i="1">
                        <a:latin typeface="Cambria Math"/>
                      </a:rPr>
                      <m:t>=6,  </m:t>
                    </m:r>
                    <m:bar>
                      <m:barPr>
                        <m:pos m:val="top"/>
                        <m:ctrlPr>
                          <a:rPr lang="en-US" altLang="ko-KR" sz="16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600" i="1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sz="1600" i="1">
                        <a:latin typeface="Cambria Math"/>
                      </a:rPr>
                      <m:t>=83</m:t>
                    </m:r>
                  </m:oMath>
                </a14:m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5</m:t>
                        </m:r>
                      </m:den>
                    </m:f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(−9)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(−11)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600" b="0" i="0" smtClean="0">
                        <a:latin typeface="Cambria Math"/>
                      </a:rPr>
                      <m:t>=65.6</m:t>
                    </m:r>
                  </m:oMath>
                </a14:m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𝑠</m:t>
                    </m:r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65.6</m:t>
                        </m:r>
                      </m:e>
                    </m:rad>
                    <m:r>
                      <a:rPr lang="en-US" altLang="ko-KR" sz="1600" b="0" i="1" smtClean="0">
                        <a:latin typeface="Cambria Math"/>
                      </a:rPr>
                      <m:t>=8.10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11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범위</a:t>
            </a:r>
            <a:r>
              <a:rPr lang="en-US" altLang="ko-KR" dirty="0" smtClean="0"/>
              <a:t>(range)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범위 </a:t>
                </a:r>
                <a:r>
                  <a:rPr lang="en-US" altLang="ko-KR" dirty="0" smtClean="0"/>
                  <a:t>= </a:t>
                </a:r>
                <a:r>
                  <a:rPr lang="ko-KR" altLang="en-US" dirty="0" smtClean="0"/>
                  <a:t>최댓값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 최솟값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err="1"/>
                  <a:t>관측값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89, 74, 91, 88, 72, </a:t>
                </a:r>
                <a:r>
                  <a:rPr lang="en-US" altLang="ko-KR" dirty="0" smtClean="0"/>
                  <a:t>84</a:t>
                </a:r>
              </a:p>
              <a:p>
                <a:pPr lvl="1"/>
                <a:r>
                  <a:rPr lang="ko-KR" altLang="en-US" dirty="0" smtClean="0"/>
                  <a:t>범위 </a:t>
                </a:r>
                <a:r>
                  <a:rPr lang="en-US" altLang="ko-KR" dirty="0" smtClean="0"/>
                  <a:t>= 91 – 72 = 19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범위는 간편하게 구할 수 있지만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자료의 양 끝 값에 의해서만 결정되고 중간 부분의 다른 </a:t>
                </a:r>
                <a:r>
                  <a:rPr lang="ko-KR" altLang="en-US" dirty="0" err="1" smtClean="0"/>
                  <a:t>관측값이</a:t>
                </a:r>
                <a:r>
                  <a:rPr lang="ko-KR" altLang="en-US" dirty="0" smtClean="0"/>
                  <a:t> 어떤 분포 특징을 가지는지 고려하지 못한다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백분위수</a:t>
            </a:r>
            <a:r>
              <a:rPr lang="en-US" altLang="ko-KR" dirty="0" smtClean="0"/>
              <a:t>(percentile)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중앙값의 개념을 확장한 것</a:t>
                </a:r>
                <a:endParaRPr lang="en-US" altLang="ko-KR" sz="1800" dirty="0" smtClean="0"/>
              </a:p>
              <a:p>
                <a:r>
                  <a:rPr lang="ko-KR" altLang="en-US" sz="1800" dirty="0" err="1" smtClean="0"/>
                  <a:t>관측값을</a:t>
                </a:r>
                <a:r>
                  <a:rPr lang="ko-KR" altLang="en-US" sz="1800" dirty="0" smtClean="0"/>
                  <a:t> 작은 것부터 </a:t>
                </a:r>
                <a:r>
                  <a:rPr lang="ko-KR" altLang="en-US" sz="1800" dirty="0" err="1" smtClean="0"/>
                  <a:t>크기순으로</a:t>
                </a:r>
                <a:r>
                  <a:rPr lang="ko-KR" altLang="en-US" sz="1800" dirty="0" smtClean="0"/>
                  <a:t> 배열하였을 때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자료의</a:t>
                </a:r>
                <a14:m>
                  <m:oMath xmlns:m="http://schemas.openxmlformats.org/officeDocument/2006/math">
                    <m:r>
                      <a:rPr lang="en-US" altLang="ko-KR" sz="1800">
                        <a:latin typeface="Cambria Math"/>
                        <a:ea typeface="Cambria Math"/>
                      </a:rPr>
                      <m:t>100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sz="1800" b="0" i="0" smtClean="0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sz="1800" dirty="0" smtClean="0"/>
                  <a:t> 에 위치한 값을 제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/>
                        <a:ea typeface="Cambria Math"/>
                      </a:rPr>
                      <m:t>100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백분위수라고 한다</a:t>
                </a:r>
                <a:r>
                  <a:rPr lang="en-US" altLang="ko-KR" sz="1800" dirty="0" smtClean="0"/>
                  <a:t>.</a:t>
                </a:r>
              </a:p>
              <a:p>
                <a:endParaRPr lang="en-US" altLang="ko-KR" sz="18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800">
                        <a:latin typeface="Cambria Math"/>
                        <a:ea typeface="Cambria Math"/>
                      </a:rPr>
                      <m:t>100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r>
                  <a:rPr lang="ko-KR" altLang="en-US" sz="1800" dirty="0" smtClean="0"/>
                  <a:t> 백분위수</a:t>
                </a:r>
                <a:endParaRPr lang="en-US" altLang="ko-KR" sz="1800" dirty="0" smtClean="0"/>
              </a:p>
              <a:p>
                <a:pPr lvl="1"/>
                <a:r>
                  <a:rPr lang="ko-KR" altLang="en-US" sz="1600" dirty="0" smtClean="0"/>
                  <a:t>그 값보다 작거나 같은 자료의 수가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𝑛𝑝</m:t>
                    </m:r>
                  </m:oMath>
                </a14:m>
                <a:r>
                  <a:rPr lang="ko-KR" altLang="en-US" sz="1600" dirty="0" smtClean="0"/>
                  <a:t>개 이상이고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그 값보다 크거나 같은 자료의 수가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𝑛</m:t>
                    </m:r>
                    <m:r>
                      <a:rPr lang="en-US" altLang="ko-KR" sz="1600" b="0" i="1" smtClean="0">
                        <a:latin typeface="Cambria Math"/>
                      </a:rPr>
                      <m:t>(1−</m:t>
                    </m:r>
                    <m:r>
                      <a:rPr lang="en-US" altLang="ko-KR" sz="1600" i="1">
                        <a:latin typeface="Cambria Math"/>
                      </a:rPr>
                      <m:t>𝑝</m:t>
                    </m:r>
                    <m:r>
                      <a:rPr lang="en-US" altLang="ko-KR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600" dirty="0"/>
                  <a:t>개 </a:t>
                </a:r>
                <a:r>
                  <a:rPr lang="ko-KR" altLang="en-US" sz="1600" dirty="0" smtClean="0"/>
                  <a:t>이상인 값</a:t>
                </a:r>
                <a:endParaRPr lang="en-US" altLang="ko-KR" sz="1600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) </a:t>
                </a:r>
                <a:r>
                  <a:rPr lang="ko-KR" altLang="en-US" sz="1800" dirty="0" smtClean="0"/>
                  <a:t>자료</a:t>
                </a:r>
                <a:r>
                  <a:rPr lang="en-US" altLang="ko-KR" sz="1800" dirty="0" smtClean="0"/>
                  <a:t>: 1, 2, 4, 6, 8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(</m:t>
                    </m:r>
                    <m:r>
                      <a:rPr lang="en-US" altLang="ko-KR" sz="1800" b="0" i="1" smtClean="0">
                        <a:latin typeface="Cambria Math"/>
                      </a:rPr>
                      <m:t>𝑛</m:t>
                    </m:r>
                    <m:r>
                      <a:rPr lang="en-US" altLang="ko-KR" sz="1800" b="0" i="1" smtClean="0">
                        <a:latin typeface="Cambria Math"/>
                      </a:rPr>
                      <m:t>=5)</m:t>
                    </m:r>
                  </m:oMath>
                </a14:m>
                <a:endParaRPr lang="en-US" altLang="ko-KR" sz="1800" dirty="0" smtClean="0"/>
              </a:p>
              <a:p>
                <a:pPr lvl="1"/>
                <a:r>
                  <a:rPr lang="ko-KR" altLang="en-US" sz="1600" dirty="0" smtClean="0"/>
                  <a:t>제</a:t>
                </a:r>
                <a:r>
                  <a:rPr lang="en-US" altLang="ko-KR" sz="1600" dirty="0" smtClean="0"/>
                  <a:t>30 </a:t>
                </a:r>
                <a:r>
                  <a:rPr lang="ko-KR" altLang="en-US" sz="1600" dirty="0" smtClean="0"/>
                  <a:t>백분위수</a:t>
                </a:r>
                <a:endParaRPr lang="en-US" altLang="ko-KR" sz="1600" dirty="0" smtClean="0"/>
              </a:p>
              <a:p>
                <a:pPr lvl="2"/>
                <a:r>
                  <a:rPr lang="ko-KR" altLang="en-US" dirty="0" smtClean="0"/>
                  <a:t>그 값 이하인 자료의 수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𝑛𝑝</m:t>
                    </m:r>
                    <m:r>
                      <a:rPr lang="en-US" altLang="ko-KR" b="0" i="1" smtClean="0">
                        <a:latin typeface="Cambria Math"/>
                      </a:rPr>
                      <m:t>=5×0.3=1.5→</m:t>
                    </m:r>
                  </m:oMath>
                </a14:m>
                <a:r>
                  <a:rPr lang="en-US" altLang="ko-KR" dirty="0" smtClean="0"/>
                  <a:t> 2</a:t>
                </a:r>
                <a:r>
                  <a:rPr lang="ko-KR" altLang="en-US" dirty="0" smtClean="0"/>
                  <a:t>개 이상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그 값 이상인 자료의 수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(1−</m:t>
                    </m:r>
                    <m:r>
                      <a:rPr lang="en-US" altLang="ko-KR" i="1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i="1">
                        <a:latin typeface="Cambria Math"/>
                      </a:rPr>
                      <m:t>=5×0.</m:t>
                    </m:r>
                    <m:r>
                      <a:rPr lang="en-US" altLang="ko-KR" b="0" i="1" smtClean="0">
                        <a:latin typeface="Cambria Math"/>
                      </a:rPr>
                      <m:t>7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3</m:t>
                    </m:r>
                    <m:r>
                      <a:rPr lang="en-US" altLang="ko-KR" i="1">
                        <a:latin typeface="Cambria Math"/>
                      </a:rPr>
                      <m:t>.5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개 이상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번째 위치한 값 </a:t>
                </a:r>
                <a:r>
                  <a:rPr lang="en-US" altLang="ko-KR" dirty="0" smtClean="0"/>
                  <a:t>= 2</a:t>
                </a:r>
              </a:p>
              <a:p>
                <a:pPr lvl="1"/>
                <a:r>
                  <a:rPr lang="ko-KR" altLang="en-US" sz="1600" dirty="0" smtClean="0"/>
                  <a:t>제</a:t>
                </a:r>
                <a:r>
                  <a:rPr lang="en-US" altLang="ko-KR" sz="1600" dirty="0" smtClean="0"/>
                  <a:t>40 </a:t>
                </a:r>
                <a:r>
                  <a:rPr lang="ko-KR" altLang="en-US" sz="1600" dirty="0" smtClean="0"/>
                  <a:t>백분위수</a:t>
                </a:r>
                <a:r>
                  <a:rPr lang="en-US" altLang="ko-KR" sz="16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𝑛𝑝</m:t>
                    </m:r>
                    <m:r>
                      <a:rPr lang="en-US" altLang="ko-KR" sz="1600" b="0" i="1" smtClean="0">
                        <a:latin typeface="Cambria Math"/>
                      </a:rPr>
                      <m:t>=2, </m:t>
                    </m:r>
                    <m:r>
                      <a:rPr lang="en-US" altLang="ko-KR" sz="1600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=3</m:t>
                    </m:r>
                  </m:oMath>
                </a14:m>
                <a:endParaRPr lang="en-US" altLang="ko-KR" sz="1600" b="0" dirty="0" smtClean="0"/>
              </a:p>
              <a:p>
                <a:pPr lvl="2"/>
                <a:r>
                  <a:rPr lang="en-US" altLang="ko-KR" sz="1400" dirty="0" smtClean="0"/>
                  <a:t>2</a:t>
                </a:r>
                <a:r>
                  <a:rPr lang="ko-KR" altLang="en-US" sz="1400" dirty="0" smtClean="0"/>
                  <a:t>번째 </a:t>
                </a:r>
                <a:r>
                  <a:rPr lang="en-US" altLang="ko-KR" sz="1400" dirty="0" smtClean="0"/>
                  <a:t>or 3</a:t>
                </a:r>
                <a:r>
                  <a:rPr lang="ko-KR" altLang="en-US" sz="1400" dirty="0" smtClean="0"/>
                  <a:t>번째 위치한 값</a:t>
                </a:r>
                <a:endParaRPr lang="en-US" altLang="ko-KR" sz="1400" dirty="0" smtClean="0"/>
              </a:p>
              <a:p>
                <a:pPr lvl="2"/>
                <a:r>
                  <a:rPr lang="en-US" altLang="ko-KR" sz="1400" dirty="0" smtClean="0"/>
                  <a:t>2</a:t>
                </a:r>
                <a:r>
                  <a:rPr lang="ko-KR" altLang="en-US" sz="1400" dirty="0" smtClean="0"/>
                  <a:t>번째 값과 </a:t>
                </a:r>
                <a:r>
                  <a:rPr lang="en-US" altLang="ko-KR" sz="1400" dirty="0" smtClean="0"/>
                  <a:t>3</a:t>
                </a:r>
                <a:r>
                  <a:rPr lang="ko-KR" altLang="en-US" sz="1400" dirty="0" smtClean="0"/>
                  <a:t>번째 값의 평균 </a:t>
                </a:r>
                <a:r>
                  <a:rPr lang="en-US" altLang="ko-KR" sz="1400" dirty="0" smtClean="0"/>
                  <a:t>= (2+4)/2 = 3</a:t>
                </a:r>
                <a:endParaRPr lang="en-US" altLang="ko-KR" sz="1400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백분위수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제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  <a:ea typeface="Cambria Math"/>
                      </a:rPr>
                      <m:t>p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 smtClean="0"/>
                  <a:t>백분위수를 구하는 방법</a:t>
                </a:r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:r>
                  <a:rPr lang="ko-KR" altLang="en-US" dirty="0" err="1" smtClean="0"/>
                  <a:t>관측값을</a:t>
                </a:r>
                <a:r>
                  <a:rPr lang="ko-KR" altLang="en-US" dirty="0" smtClean="0"/>
                  <a:t> 작은 것부터 </a:t>
                </a:r>
                <a:r>
                  <a:rPr lang="ko-KR" altLang="en-US" dirty="0" err="1" smtClean="0"/>
                  <a:t>크기순으로</a:t>
                </a:r>
                <a:r>
                  <a:rPr lang="ko-KR" altLang="en-US" dirty="0" smtClean="0"/>
                  <a:t> 배열한다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𝑛𝑝</m:t>
                    </m:r>
                  </m:oMath>
                </a14:m>
                <a:r>
                  <a:rPr lang="ko-KR" altLang="en-US" dirty="0" smtClean="0"/>
                  <a:t>가 정수이면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𝑛𝑝</m:t>
                    </m:r>
                  </m:oMath>
                </a14:m>
                <a:r>
                  <a:rPr lang="ko-KR" altLang="en-US" dirty="0" smtClean="0"/>
                  <a:t>번째 값과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𝑛𝑝</m:t>
                    </m:r>
                    <m:r>
                      <a:rPr lang="en-US" altLang="ko-KR" b="0" i="1" smtClean="0">
                        <a:latin typeface="Cambria Math"/>
                      </a:rPr>
                      <m:t>+1)</m:t>
                    </m:r>
                  </m:oMath>
                </a14:m>
                <a:r>
                  <a:rPr lang="ko-KR" altLang="en-US" dirty="0" smtClean="0"/>
                  <a:t>번째 값의 평균</a:t>
                </a:r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𝑛𝑝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ko-KR" altLang="en-US" dirty="0" smtClean="0"/>
                  <a:t>정수가 아니면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[</m:t>
                    </m:r>
                    <m:r>
                      <a:rPr lang="en-US" altLang="ko-KR" i="1">
                        <a:latin typeface="Cambria Math"/>
                      </a:rPr>
                      <m:t>𝑛𝑝</m:t>
                    </m:r>
                    <m:r>
                      <a:rPr lang="en-US" altLang="ko-KR" b="0" i="1" smtClean="0">
                        <a:latin typeface="Cambria Math"/>
                      </a:rPr>
                      <m:t>+1]</m:t>
                    </m:r>
                  </m:oMath>
                </a14:m>
                <a:r>
                  <a:rPr lang="ko-KR" altLang="en-US" dirty="0"/>
                  <a:t>번째 </a:t>
                </a:r>
                <a:r>
                  <a:rPr lang="ko-KR" altLang="en-US" dirty="0" smtClean="0"/>
                  <a:t>값</a:t>
                </a:r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:endParaRPr lang="en-US" altLang="ko-KR" dirty="0"/>
              </a:p>
              <a:p>
                <a:r>
                  <a:rPr lang="ko-KR" altLang="en-US" dirty="0" smtClean="0"/>
                  <a:t>중앙값 </a:t>
                </a:r>
                <a:r>
                  <a:rPr lang="en-US" altLang="ko-KR" dirty="0" smtClean="0"/>
                  <a:t>= </a:t>
                </a:r>
                <a:r>
                  <a:rPr lang="ko-KR" altLang="en-US" dirty="0" smtClean="0"/>
                  <a:t>제</a:t>
                </a:r>
                <a:r>
                  <a:rPr lang="en-US" altLang="ko-KR" dirty="0" smtClean="0"/>
                  <a:t>50 </a:t>
                </a:r>
                <a:r>
                  <a:rPr lang="ko-KR" altLang="en-US" dirty="0" smtClean="0"/>
                  <a:t>백분위수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서울에서 인천역까지 소요되는 시간에 대한 자료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=16)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/>
                  <a:t>42 40 38 37 43 39 78 38 45 44 40 38 41 35 31 </a:t>
                </a:r>
                <a:r>
                  <a:rPr lang="en-US" altLang="ko-KR" dirty="0" smtClean="0"/>
                  <a:t>44</a:t>
                </a:r>
              </a:p>
              <a:p>
                <a:pPr lvl="1"/>
                <a:r>
                  <a:rPr lang="ko-KR" altLang="en-US" dirty="0" err="1" smtClean="0"/>
                  <a:t>크기순</a:t>
                </a:r>
                <a:r>
                  <a:rPr lang="ko-KR" altLang="en-US" dirty="0" smtClean="0"/>
                  <a:t> 배열</a:t>
                </a:r>
                <a:r>
                  <a:rPr lang="en-US" altLang="ko-KR" dirty="0" smtClean="0"/>
                  <a:t>: </a:t>
                </a:r>
                <a:r>
                  <a:rPr lang="en-US" altLang="ko-KR" dirty="0"/>
                  <a:t>31 35 37 38 38 38 39 40 40 41 42 43 44 44 45 </a:t>
                </a:r>
                <a:r>
                  <a:rPr lang="en-US" altLang="ko-KR" dirty="0" smtClean="0"/>
                  <a:t>78</a:t>
                </a:r>
              </a:p>
              <a:p>
                <a:pPr lvl="1"/>
                <a:r>
                  <a:rPr lang="ko-KR" altLang="en-US" dirty="0" smtClean="0"/>
                  <a:t>제</a:t>
                </a:r>
                <a:r>
                  <a:rPr lang="en-US" altLang="ko-KR" dirty="0" smtClean="0"/>
                  <a:t>50 </a:t>
                </a:r>
                <a:r>
                  <a:rPr lang="ko-KR" altLang="en-US" dirty="0" smtClean="0"/>
                  <a:t>백분위수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𝑛𝑝</m:t>
                    </m:r>
                    <m:r>
                      <a:rPr lang="en-US" altLang="ko-KR" b="0" i="1" smtClean="0">
                        <a:latin typeface="Cambria Math"/>
                      </a:rPr>
                      <m:t>=8→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8</a:t>
                </a:r>
                <a:r>
                  <a:rPr lang="ko-KR" altLang="en-US" dirty="0" smtClean="0"/>
                  <a:t>번째 값과 </a:t>
                </a:r>
                <a:r>
                  <a:rPr lang="en-US" altLang="ko-KR" dirty="0" smtClean="0"/>
                  <a:t>9</a:t>
                </a:r>
                <a:r>
                  <a:rPr lang="ko-KR" altLang="en-US" dirty="0" smtClean="0"/>
                  <a:t>번째 값의 평균 </a:t>
                </a:r>
                <a:r>
                  <a:rPr lang="en-US" altLang="ko-KR" dirty="0" smtClean="0"/>
                  <a:t>= 40</a:t>
                </a:r>
              </a:p>
              <a:p>
                <a:pPr lvl="1"/>
                <a:r>
                  <a:rPr lang="ko-KR" altLang="en-US" dirty="0" smtClean="0"/>
                  <a:t>제</a:t>
                </a:r>
                <a:r>
                  <a:rPr lang="en-US" altLang="ko-KR" dirty="0" smtClean="0"/>
                  <a:t>20 </a:t>
                </a:r>
                <a:r>
                  <a:rPr lang="ko-KR" altLang="en-US" dirty="0" smtClean="0"/>
                  <a:t>백분위수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𝑛𝑝</m:t>
                    </m:r>
                    <m:r>
                      <a:rPr lang="en-US" altLang="ko-KR" i="1">
                        <a:latin typeface="Cambria Math"/>
                      </a:rPr>
                      <m:t>=3.2→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번째 값 </a:t>
                </a:r>
                <a:r>
                  <a:rPr lang="en-US" altLang="ko-KR" dirty="0" smtClean="0"/>
                  <a:t>= 38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사분위수</a:t>
            </a:r>
            <a:r>
              <a:rPr lang="en-US" altLang="ko-KR" dirty="0" smtClean="0"/>
              <a:t>(quartile)</a:t>
            </a:r>
            <a:r>
              <a:rPr lang="ko-KR" altLang="en-US" dirty="0" smtClean="0"/>
              <a:t>와 사분위수범위</a:t>
            </a:r>
            <a:r>
              <a:rPr lang="en-US" altLang="ko-KR" dirty="0" smtClean="0"/>
              <a:t>(IQR)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사분위수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자료를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err="1" smtClean="0"/>
                  <a:t>크기순으로</a:t>
                </a:r>
                <a:r>
                  <a:rPr lang="ko-KR" altLang="en-US" sz="1800" dirty="0" smtClean="0"/>
                  <a:t> 배열할 때 </a:t>
                </a:r>
                <a:r>
                  <a:rPr lang="ko-KR" altLang="en-US" sz="1800" dirty="0" err="1" smtClean="0"/>
                  <a:t>사등분하는</a:t>
                </a:r>
                <a:r>
                  <a:rPr lang="ko-KR" altLang="en-US" sz="1800" dirty="0" smtClean="0"/>
                  <a:t> 값</a:t>
                </a:r>
                <a:endParaRPr lang="en-US" altLang="ko-KR" sz="1800" dirty="0" smtClean="0"/>
              </a:p>
              <a:p>
                <a:pPr lvl="1"/>
                <a:r>
                  <a:rPr lang="ko-KR" altLang="en-US" sz="1600" dirty="0" smtClean="0"/>
                  <a:t>제</a:t>
                </a:r>
                <a:r>
                  <a:rPr lang="en-US" altLang="ko-KR" sz="1600" dirty="0" smtClean="0"/>
                  <a:t>1 </a:t>
                </a:r>
                <a:r>
                  <a:rPr lang="ko-KR" altLang="en-US" sz="1600" dirty="0" smtClean="0"/>
                  <a:t>사분위수</a:t>
                </a: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) = </a:t>
                </a:r>
                <a:r>
                  <a:rPr lang="ko-KR" altLang="en-US" sz="1600" dirty="0" smtClean="0"/>
                  <a:t>제</a:t>
                </a:r>
                <a:r>
                  <a:rPr lang="en-US" altLang="ko-KR" sz="1600" dirty="0" smtClean="0"/>
                  <a:t>25 </a:t>
                </a:r>
                <a:r>
                  <a:rPr lang="ko-KR" altLang="en-US" sz="1600" dirty="0" smtClean="0"/>
                  <a:t>백분위수</a:t>
                </a:r>
                <a:endParaRPr lang="en-US" altLang="ko-KR" sz="1600" dirty="0" smtClean="0"/>
              </a:p>
              <a:p>
                <a:pPr lvl="1"/>
                <a:r>
                  <a:rPr lang="ko-KR" altLang="en-US" sz="1600" dirty="0" smtClean="0"/>
                  <a:t>제</a:t>
                </a:r>
                <a:r>
                  <a:rPr lang="en-US" altLang="ko-KR" sz="1600" dirty="0" smtClean="0"/>
                  <a:t>2 </a:t>
                </a:r>
                <a:r>
                  <a:rPr lang="ko-KR" altLang="en-US" sz="1600" dirty="0"/>
                  <a:t>사분위수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/>
                  <a:t>) = </a:t>
                </a:r>
                <a:r>
                  <a:rPr lang="ko-KR" altLang="en-US" sz="1600" dirty="0" smtClean="0"/>
                  <a:t>제</a:t>
                </a:r>
                <a:r>
                  <a:rPr lang="en-US" altLang="ko-KR" sz="1600" dirty="0" smtClean="0"/>
                  <a:t>50 </a:t>
                </a:r>
                <a:r>
                  <a:rPr lang="ko-KR" altLang="en-US" sz="1600" dirty="0" smtClean="0"/>
                  <a:t>백분위수 </a:t>
                </a:r>
                <a:r>
                  <a:rPr lang="en-US" altLang="ko-KR" sz="1600" dirty="0" smtClean="0"/>
                  <a:t>= </a:t>
                </a:r>
                <a:r>
                  <a:rPr lang="ko-KR" altLang="en-US" sz="1600" dirty="0" smtClean="0"/>
                  <a:t>중앙값</a:t>
                </a:r>
                <a:endParaRPr lang="en-US" altLang="ko-KR" sz="1600" dirty="0"/>
              </a:p>
              <a:p>
                <a:pPr lvl="1"/>
                <a:r>
                  <a:rPr lang="ko-KR" altLang="en-US" sz="1600" dirty="0" smtClean="0"/>
                  <a:t>제</a:t>
                </a:r>
                <a:r>
                  <a:rPr lang="en-US" altLang="ko-KR" sz="1600" dirty="0" smtClean="0"/>
                  <a:t>3 </a:t>
                </a:r>
                <a:r>
                  <a:rPr lang="ko-KR" altLang="en-US" sz="1600" dirty="0"/>
                  <a:t>사분위수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/>
                  <a:t>) = </a:t>
                </a:r>
                <a:r>
                  <a:rPr lang="ko-KR" altLang="en-US" sz="1600" dirty="0" smtClean="0"/>
                  <a:t>제</a:t>
                </a:r>
                <a:r>
                  <a:rPr lang="en-US" altLang="ko-KR" sz="1600" dirty="0" smtClean="0"/>
                  <a:t>75 </a:t>
                </a:r>
                <a:r>
                  <a:rPr lang="ko-KR" altLang="en-US" sz="1600" dirty="0" smtClean="0"/>
                  <a:t>백분위수</a:t>
                </a:r>
                <a:endParaRPr lang="en-US" altLang="ko-KR" dirty="0"/>
              </a:p>
              <a:p>
                <a:r>
                  <a:rPr lang="ko-KR" altLang="en-US" sz="1800" dirty="0" smtClean="0"/>
                  <a:t>사분위수범위</a:t>
                </a:r>
                <a:r>
                  <a:rPr lang="en-US" altLang="ko-KR" sz="1800" dirty="0" smtClean="0"/>
                  <a:t>(interquartile range, IQR)</a:t>
                </a:r>
              </a:p>
              <a:p>
                <a:pPr lvl="1"/>
                <a:r>
                  <a:rPr lang="en-US" altLang="ko-KR" sz="1600" dirty="0" smtClean="0"/>
                  <a:t>IQR = </a:t>
                </a:r>
                <a:r>
                  <a:rPr lang="ko-KR" altLang="en-US" sz="1600" dirty="0" smtClean="0"/>
                  <a:t>제</a:t>
                </a:r>
                <a:r>
                  <a:rPr lang="en-US" altLang="ko-KR" sz="1600" dirty="0" smtClean="0"/>
                  <a:t>3 </a:t>
                </a:r>
                <a:r>
                  <a:rPr lang="ko-KR" altLang="en-US" sz="1600" dirty="0" smtClean="0"/>
                  <a:t>사분위수</a:t>
                </a:r>
                <a:r>
                  <a:rPr lang="en-US" altLang="ko-KR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/>
                  <a:t>)</a:t>
                </a:r>
                <a:r>
                  <a:rPr lang="en-US" altLang="ko-KR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/>
                  <a:t>제</a:t>
                </a:r>
                <a:r>
                  <a:rPr lang="en-US" altLang="ko-KR" sz="1600" dirty="0"/>
                  <a:t>1 </a:t>
                </a:r>
                <a:r>
                  <a:rPr lang="ko-KR" altLang="en-US" sz="1600" dirty="0"/>
                  <a:t>사분위수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/>
                  <a:t>) </a:t>
                </a:r>
              </a:p>
              <a:p>
                <a:pPr lvl="1"/>
                <a:r>
                  <a:rPr lang="ko-KR" altLang="en-US" sz="1600" dirty="0" smtClean="0"/>
                  <a:t>상위 </a:t>
                </a:r>
                <a:r>
                  <a:rPr lang="en-US" altLang="ko-KR" sz="1600" dirty="0" smtClean="0"/>
                  <a:t>25%</a:t>
                </a:r>
                <a:r>
                  <a:rPr lang="ko-KR" altLang="en-US" sz="1600" dirty="0" smtClean="0"/>
                  <a:t>의 </a:t>
                </a:r>
                <a:r>
                  <a:rPr lang="ko-KR" altLang="en-US" sz="1600" dirty="0" err="1" smtClean="0"/>
                  <a:t>관측값과</a:t>
                </a:r>
                <a:r>
                  <a:rPr lang="ko-KR" altLang="en-US" sz="1600" dirty="0" smtClean="0"/>
                  <a:t> 하위 </a:t>
                </a:r>
                <a:r>
                  <a:rPr lang="en-US" altLang="ko-KR" sz="1600" dirty="0" smtClean="0"/>
                  <a:t>25%</a:t>
                </a:r>
                <a:r>
                  <a:rPr lang="ko-KR" altLang="en-US" sz="1600" dirty="0" smtClean="0"/>
                  <a:t>의 </a:t>
                </a:r>
                <a:r>
                  <a:rPr lang="ko-KR" altLang="en-US" sz="1600" dirty="0" err="1" smtClean="0"/>
                  <a:t>관측값을</a:t>
                </a:r>
                <a:r>
                  <a:rPr lang="ko-KR" altLang="en-US" sz="1600" dirty="0" smtClean="0"/>
                  <a:t> 제외한 중앙 부분 </a:t>
                </a:r>
                <a:r>
                  <a:rPr lang="en-US" altLang="ko-KR" sz="1600" dirty="0" smtClean="0"/>
                  <a:t>50%</a:t>
                </a:r>
                <a:r>
                  <a:rPr lang="ko-KR" altLang="en-US" sz="1600" dirty="0" smtClean="0"/>
                  <a:t>의 </a:t>
                </a:r>
                <a:r>
                  <a:rPr lang="ko-KR" altLang="en-US" sz="1600" dirty="0" err="1" smtClean="0"/>
                  <a:t>관측값의</a:t>
                </a:r>
                <a:r>
                  <a:rPr lang="ko-KR" altLang="en-US" sz="1600" dirty="0" smtClean="0"/>
                  <a:t> 범위를 나타낸다</a:t>
                </a:r>
                <a:r>
                  <a:rPr lang="en-US" altLang="ko-KR" sz="1600" dirty="0" smtClean="0"/>
                  <a:t>.</a:t>
                </a:r>
              </a:p>
              <a:p>
                <a:pPr lvl="1"/>
                <a:r>
                  <a:rPr lang="ko-KR" altLang="en-US" sz="1600" dirty="0" err="1" smtClean="0"/>
                  <a:t>극단값을</a:t>
                </a:r>
                <a:r>
                  <a:rPr lang="ko-KR" altLang="en-US" sz="1600" dirty="0" smtClean="0"/>
                  <a:t> 제외한 자료의 퍼진 정도를 나타낸다</a:t>
                </a:r>
                <a:r>
                  <a:rPr lang="en-US" altLang="ko-KR" sz="1600" dirty="0" smtClean="0"/>
                  <a:t>.</a:t>
                </a:r>
              </a:p>
              <a:p>
                <a:pPr lvl="1"/>
                <a:r>
                  <a:rPr lang="ko-KR" altLang="en-US" sz="1600" dirty="0" smtClean="0"/>
                  <a:t>한쪽으로 치우친 자료의 퍼진 정도를 나타낼 때 유용하다</a:t>
                </a:r>
                <a:r>
                  <a:rPr lang="en-US" altLang="ko-KR" sz="1600" dirty="0" smtClean="0"/>
                  <a:t>.</a:t>
                </a:r>
              </a:p>
              <a:p>
                <a:pPr lvl="1"/>
                <a:endParaRPr lang="en-US" altLang="ko-KR" sz="1600" dirty="0" smtClean="0"/>
              </a:p>
              <a:p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) </a:t>
                </a:r>
                <a:r>
                  <a:rPr lang="ko-KR" altLang="en-US" sz="1800" dirty="0" smtClean="0"/>
                  <a:t>자료</a:t>
                </a:r>
                <a:r>
                  <a:rPr lang="en-US" altLang="ko-KR" sz="1800" dirty="0" smtClean="0"/>
                  <a:t>: 81, 74, 91, 88, 72, 84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72, 74, 84, 88, 89, 91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(</m:t>
                    </m:r>
                    <m:r>
                      <a:rPr lang="en-US" altLang="ko-KR" sz="1800" b="0" i="1" smtClean="0">
                        <a:latin typeface="Cambria Math"/>
                      </a:rPr>
                      <m:t>𝑛</m:t>
                    </m:r>
                    <m:r>
                      <a:rPr lang="en-US" altLang="ko-KR" sz="1800" b="0" i="1" smtClean="0">
                        <a:latin typeface="Cambria Math"/>
                      </a:rPr>
                      <m:t>=6)</m:t>
                    </m:r>
                  </m:oMath>
                </a14:m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/>
                      </a:rPr>
                      <m:t>𝑛𝑝</m:t>
                    </m:r>
                    <m:r>
                      <a:rPr lang="en-US" altLang="ko-KR" sz="1600" b="0" i="1" dirty="0" smtClean="0">
                        <a:latin typeface="Cambria Math"/>
                      </a:rPr>
                      <m:t>=6×0.25=1.5 →</m:t>
                    </m:r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2</a:t>
                </a:r>
                <a:r>
                  <a:rPr lang="ko-KR" altLang="en-US" sz="1600" dirty="0" smtClean="0"/>
                  <a:t>번째 값 </a:t>
                </a:r>
                <a:r>
                  <a:rPr lang="en-US" altLang="ko-KR" sz="1600" dirty="0" smtClean="0"/>
                  <a:t>= 74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/>
                      </a:rPr>
                      <m:t>𝑛𝑝</m:t>
                    </m:r>
                    <m:r>
                      <a:rPr lang="en-US" altLang="ko-KR" sz="1600" i="1" dirty="0">
                        <a:latin typeface="Cambria Math"/>
                      </a:rPr>
                      <m:t>=6×0.75=4.5 →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 smtClean="0"/>
                  <a:t>5</a:t>
                </a:r>
                <a:r>
                  <a:rPr lang="ko-KR" altLang="en-US" sz="1600" dirty="0" smtClean="0"/>
                  <a:t>번째 </a:t>
                </a:r>
                <a:r>
                  <a:rPr lang="ko-KR" altLang="en-US" sz="1600" dirty="0"/>
                  <a:t>값 </a:t>
                </a:r>
                <a:r>
                  <a:rPr lang="en-US" altLang="ko-KR" sz="1600" dirty="0"/>
                  <a:t>= </a:t>
                </a:r>
                <a:r>
                  <a:rPr lang="en-US" altLang="ko-KR" sz="1600" dirty="0" smtClean="0"/>
                  <a:t>89</a:t>
                </a:r>
                <a:endParaRPr lang="en-US" altLang="ko-KR" sz="1600" dirty="0"/>
              </a:p>
              <a:p>
                <a:pPr lvl="1"/>
                <a:r>
                  <a:rPr lang="en-US" altLang="ko-KR" sz="1600" dirty="0" smtClean="0"/>
                  <a:t>IQR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=89−74=15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15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표준편차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사분위수범위의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표준편차는 평균과 같이 전체 자료의 값에 영향을 받는다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사분위수 범위는 중앙값처</a:t>
            </a:r>
            <a:r>
              <a:rPr lang="ko-KR" altLang="en-US" sz="1800" dirty="0"/>
              <a:t>럼</a:t>
            </a:r>
            <a:r>
              <a:rPr lang="ko-KR" altLang="en-US" sz="1800" dirty="0" smtClean="0"/>
              <a:t> 자료의 순위에 의하여 정해진다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표본평균을 중심위치의 측도로 사용할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표준편차를 퍼진 정도의 측도로 사용한다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중앙값을 </a:t>
            </a:r>
            <a:r>
              <a:rPr lang="ko-KR" altLang="en-US" sz="1800" dirty="0"/>
              <a:t>중심위치의 측도로 사용할 </a:t>
            </a:r>
            <a:r>
              <a:rPr lang="ko-KR" altLang="en-US" sz="1800" dirty="0" smtClean="0"/>
              <a:t>때는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사분위수범위를 </a:t>
            </a:r>
            <a:r>
              <a:rPr lang="ko-KR" altLang="en-US" sz="1800" dirty="0"/>
              <a:t>퍼진 정도의 측도로 사용한다</a:t>
            </a:r>
            <a:r>
              <a:rPr lang="en-US" altLang="ko-KR" sz="1800" dirty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표준편차는 전체 자료의 퍼진 정도를 골고루 반영하는 반면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극단값의</a:t>
            </a:r>
            <a:r>
              <a:rPr lang="ko-KR" altLang="en-US" sz="1800" dirty="0" smtClean="0"/>
              <a:t> 영향을 받는다</a:t>
            </a:r>
            <a:r>
              <a:rPr lang="en-US" altLang="ko-KR" sz="1800" dirty="0" smtClean="0"/>
              <a:t>. (not </a:t>
            </a:r>
            <a:r>
              <a:rPr lang="en-US" altLang="ko-KR" sz="1800" dirty="0" err="1" smtClean="0"/>
              <a:t>tobust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사분위수범위는 </a:t>
            </a:r>
            <a:r>
              <a:rPr lang="ko-KR" altLang="en-US" sz="1800" dirty="0" err="1" smtClean="0"/>
              <a:t>극단값의</a:t>
            </a:r>
            <a:r>
              <a:rPr lang="ko-KR" altLang="en-US" sz="1800" dirty="0" smtClean="0"/>
              <a:t> 영향을 덜 받지만</a:t>
            </a:r>
            <a:r>
              <a:rPr lang="en-US" altLang="ko-KR" sz="1800" dirty="0" smtClean="0"/>
              <a:t>(robust), </a:t>
            </a:r>
            <a:r>
              <a:rPr lang="ko-KR" altLang="en-US" sz="1800" dirty="0" smtClean="0"/>
              <a:t>전체 자료의 퍼진 정도를 나타내지는 않는다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범위는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극단값에</a:t>
            </a:r>
            <a:r>
              <a:rPr lang="ko-KR" altLang="en-US" sz="1800" dirty="0" smtClean="0"/>
              <a:t> 큰 영향도 받고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전체 자료의 퍼진 정도를 나타내지도 못한다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/>
              <a:t>범위</a:t>
            </a:r>
            <a:r>
              <a:rPr lang="en-US" altLang="ko-KR" dirty="0"/>
              <a:t>, </a:t>
            </a:r>
            <a:r>
              <a:rPr lang="ko-KR" altLang="en-US" dirty="0"/>
              <a:t>사분위수범위의 비교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:r>
                  <a:rPr lang="en-US" altLang="ko-KR" dirty="0"/>
                  <a:t>81, 74, 91, 88, 72, </a:t>
                </a:r>
                <a:r>
                  <a:rPr lang="en-US" altLang="ko-KR" dirty="0" smtClean="0"/>
                  <a:t>84</a:t>
                </a:r>
              </a:p>
              <a:p>
                <a:pPr lvl="1"/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=83</m:t>
                    </m:r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=65.6,  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=8.10,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=86, </m:t>
                    </m:r>
                    <m:r>
                      <a:rPr lang="en-US" altLang="ko-KR" b="0" i="1" smtClean="0">
                        <a:latin typeface="Cambria Math"/>
                      </a:rPr>
                      <m:t>𝐼𝑄𝑅</m:t>
                    </m:r>
                    <m:r>
                      <a:rPr lang="en-US" altLang="ko-KR" b="0" i="1" smtClean="0">
                        <a:latin typeface="Cambria Math"/>
                      </a:rPr>
                      <m:t>=15,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범위 </a:t>
                </a:r>
                <a:r>
                  <a:rPr lang="en-US" altLang="ko-KR" dirty="0" smtClean="0"/>
                  <a:t>= 19</a:t>
                </a:r>
              </a:p>
              <a:p>
                <a:pPr lvl="1"/>
                <a:r>
                  <a:rPr lang="ko-KR" altLang="en-US" dirty="0" smtClean="0"/>
                  <a:t>자료의 값 중에서 </a:t>
                </a:r>
                <a:r>
                  <a:rPr lang="en-US" altLang="ko-KR" dirty="0" smtClean="0"/>
                  <a:t>74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50</a:t>
                </a:r>
                <a:r>
                  <a:rPr lang="ko-KR" altLang="en-US" dirty="0" smtClean="0"/>
                  <a:t>으로 바뀐 경우</a:t>
                </a:r>
                <a:r>
                  <a:rPr lang="en-US" altLang="ko-KR" dirty="0" smtClean="0"/>
                  <a:t>: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79</m:t>
                    </m:r>
                    <m:r>
                      <a:rPr lang="en-US" altLang="ko-KR" i="1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248</m:t>
                    </m:r>
                    <m:r>
                      <a:rPr lang="en-US" altLang="ko-KR" i="1">
                        <a:latin typeface="Cambria Math"/>
                      </a:rPr>
                      <m:t>,  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r>
                      <a:rPr lang="en-US" altLang="ko-KR" i="1">
                        <a:latin typeface="Cambria Math"/>
                      </a:rPr>
                      <m:t>=15.75,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=86, </m:t>
                    </m:r>
                    <m:r>
                      <a:rPr lang="en-US" altLang="ko-KR" i="1">
                        <a:latin typeface="Cambria Math"/>
                      </a:rPr>
                      <m:t>𝐼𝑄𝑅</m:t>
                    </m:r>
                    <m:r>
                      <a:rPr lang="en-US" altLang="ko-KR" b="0" i="1" smtClean="0">
                        <a:latin typeface="Cambria Math"/>
                      </a:rPr>
                      <m:t>=89−72=17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범위 </a:t>
                </a:r>
                <a:r>
                  <a:rPr lang="en-US" altLang="ko-KR" dirty="0" smtClean="0"/>
                  <a:t>= 41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평균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표분편차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범위는 한 </a:t>
                </a:r>
                <a:r>
                  <a:rPr lang="ko-KR" altLang="en-US" dirty="0" err="1" smtClean="0"/>
                  <a:t>관측값의</a:t>
                </a:r>
                <a:r>
                  <a:rPr lang="ko-KR" altLang="en-US" dirty="0" smtClean="0"/>
                  <a:t> 큰 영향을 받을 수 있지만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중앙값과 사분위수범위는 큰 영향을 받지 않는다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17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7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변동계수</a:t>
            </a:r>
            <a:r>
              <a:rPr lang="en-US" altLang="ko-KR" dirty="0" smtClean="0"/>
              <a:t>(coefficient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of variation, CV)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두 자료의 퍼진 정도를 비교할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표준편차와 사분위수 범위는 적절하지 않다</a:t>
                </a:r>
                <a:r>
                  <a:rPr lang="en-US" altLang="ko-KR" dirty="0" smtClean="0"/>
                  <a:t>. ( why?)</a:t>
                </a:r>
              </a:p>
              <a:p>
                <a:pPr lvl="1"/>
                <a:r>
                  <a:rPr lang="ko-KR" altLang="en-US" dirty="0" smtClean="0"/>
                  <a:t>자료의 단위에 영향을 받기 때문이다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예를 들어 두 집단의 키를 비교할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집단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자료의 단위는 </a:t>
                </a:r>
                <a:r>
                  <a:rPr lang="en-US" altLang="ko-KR" dirty="0" smtClean="0"/>
                  <a:t>cm, </a:t>
                </a:r>
                <a:r>
                  <a:rPr lang="ko-KR" altLang="en-US" dirty="0" smtClean="0"/>
                  <a:t>집단  </a:t>
                </a:r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자료의 단위는 </a:t>
                </a:r>
                <a:r>
                  <a:rPr lang="en-US" altLang="ko-KR" dirty="0" smtClean="0"/>
                  <a:t>mm</a:t>
                </a:r>
                <a:r>
                  <a:rPr lang="ko-KR" altLang="en-US" dirty="0" smtClean="0"/>
                  <a:t>라면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여러 자료의 퍼진 정도를 비교할 때는 자료의 단위에 영향을 받지 않는 상대적인 측도가 필요하다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변동계수</a:t>
                </a:r>
                <a:r>
                  <a:rPr lang="en-US" altLang="ko-KR" dirty="0" smtClean="0"/>
                  <a:t>(CV)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/>
                          </a:rPr>
                          <m:t>표준편차</m:t>
                        </m:r>
                      </m:num>
                      <m:den>
                        <m:r>
                          <a:rPr lang="ko-KR" altLang="en-US" b="0" i="1" smtClean="0">
                            <a:latin typeface="Cambria Math"/>
                          </a:rPr>
                          <m:t>평균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×100</m:t>
                    </m:r>
                  </m:oMath>
                </a14:m>
                <a:r>
                  <a:rPr lang="ko-KR" altLang="en-US" dirty="0" smtClean="0"/>
                  <a:t>  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단위</a:t>
                </a:r>
                <a:r>
                  <a:rPr lang="en-US" altLang="ko-KR" dirty="0" smtClean="0"/>
                  <a:t>, %)</a:t>
                </a:r>
              </a:p>
              <a:p>
                <a:pPr lvl="1"/>
                <a:r>
                  <a:rPr lang="ko-KR" altLang="en-US" dirty="0" smtClean="0"/>
                  <a:t>표본평균에 대한 상대적인 퍼진 정도를 백분율로 나타낸 값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1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변동계수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두 회사의 주식 가격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회사 </a:t>
            </a:r>
            <a:r>
              <a:rPr lang="en-US" altLang="ko-KR" dirty="0" smtClean="0"/>
              <a:t>A:  </a:t>
            </a:r>
            <a:r>
              <a:rPr lang="ko-KR" altLang="en-US" dirty="0" smtClean="0"/>
              <a:t>평균 </a:t>
            </a:r>
            <a:r>
              <a:rPr lang="en-US" altLang="ko-KR" dirty="0" smtClean="0"/>
              <a:t>= 77147, </a:t>
            </a:r>
            <a:r>
              <a:rPr lang="ko-KR" altLang="en-US" dirty="0" smtClean="0"/>
              <a:t>표준편차 </a:t>
            </a:r>
            <a:r>
              <a:rPr lang="en-US" altLang="ko-KR" dirty="0" smtClean="0"/>
              <a:t>= 861, CV = 1.7</a:t>
            </a:r>
          </a:p>
          <a:p>
            <a:pPr lvl="1"/>
            <a:r>
              <a:rPr lang="ko-KR" altLang="en-US" dirty="0" smtClean="0"/>
              <a:t>회사 </a:t>
            </a:r>
            <a:r>
              <a:rPr lang="en-US" altLang="ko-KR" dirty="0" smtClean="0"/>
              <a:t>B:  </a:t>
            </a:r>
            <a:r>
              <a:rPr lang="ko-KR" altLang="en-US" dirty="0" smtClean="0"/>
              <a:t>평균 </a:t>
            </a:r>
            <a:r>
              <a:rPr lang="en-US" altLang="ko-KR" dirty="0"/>
              <a:t>=  </a:t>
            </a:r>
            <a:r>
              <a:rPr lang="en-US" altLang="ko-KR" dirty="0" smtClean="0"/>
              <a:t>7100, </a:t>
            </a:r>
            <a:r>
              <a:rPr lang="ko-KR" altLang="en-US" dirty="0"/>
              <a:t>표준편차 </a:t>
            </a:r>
            <a:r>
              <a:rPr lang="en-US" altLang="ko-KR" dirty="0"/>
              <a:t>= </a:t>
            </a:r>
            <a:r>
              <a:rPr lang="en-US" altLang="ko-KR" dirty="0" smtClean="0"/>
              <a:t>429, </a:t>
            </a:r>
            <a:r>
              <a:rPr lang="en-US" altLang="ko-KR" dirty="0"/>
              <a:t>CV = </a:t>
            </a:r>
            <a:r>
              <a:rPr lang="en-US" altLang="ko-KR" dirty="0" smtClean="0"/>
              <a:t>6.04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표준편차는 회사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주식가격이 작지만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변동계수는 회사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 크다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같은 금액을 주식에 투자할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투자하는 것보다 회사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 투자하는 경우에 위험성이 더 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19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도표</a:t>
            </a:r>
            <a:r>
              <a:rPr lang="en-US" altLang="ko-KR" smtClean="0"/>
              <a:t>, </a:t>
            </a:r>
            <a:r>
              <a:rPr lang="ko-KR" altLang="en-US" smtClean="0"/>
              <a:t>그림 </a:t>
            </a:r>
            <a:r>
              <a:rPr lang="en-US" altLang="ko-KR" smtClean="0"/>
              <a:t>vs </a:t>
            </a:r>
            <a:r>
              <a:rPr lang="ko-KR" altLang="en-US" smtClean="0"/>
              <a:t>수치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도표나 그림을 이용한 자료의 요약은 주관적이며 일관성이 부족</a:t>
            </a:r>
            <a:endParaRPr lang="en-US" altLang="ko-KR" smtClean="0"/>
          </a:p>
          <a:p>
            <a:pPr marL="790575" lvl="1"/>
            <a:r>
              <a:rPr lang="ko-KR" altLang="en-US" smtClean="0"/>
              <a:t>히스토그램은 계급구간의 폭</a:t>
            </a:r>
            <a:r>
              <a:rPr lang="en-US" altLang="ko-KR" smtClean="0"/>
              <a:t>, </a:t>
            </a:r>
            <a:r>
              <a:rPr lang="ko-KR" altLang="en-US" smtClean="0"/>
              <a:t>시작값에 따라 달라진다</a:t>
            </a:r>
            <a:r>
              <a:rPr lang="en-US" altLang="ko-KR" smtClean="0"/>
              <a:t>.</a:t>
            </a:r>
          </a:p>
          <a:p>
            <a:pPr marL="790575" lvl="1"/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수치를 이용한 요약은 객관적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중심위치의 측도</a:t>
            </a:r>
            <a:r>
              <a:rPr lang="en-US" altLang="ko-KR" smtClean="0"/>
              <a:t>(measure of center)</a:t>
            </a:r>
          </a:p>
          <a:p>
            <a:r>
              <a:rPr lang="ko-KR" altLang="en-US" smtClean="0"/>
              <a:t>퍼진정도의 측도</a:t>
            </a:r>
            <a:r>
              <a:rPr lang="en-US" altLang="ko-KR" smtClean="0"/>
              <a:t>(measure of dispersion)</a:t>
            </a:r>
          </a:p>
          <a:p>
            <a:pPr marL="790575" lvl="1"/>
            <a:r>
              <a:rPr lang="ko-KR" altLang="en-US" smtClean="0"/>
              <a:t>자료가</a:t>
            </a:r>
            <a:r>
              <a:rPr lang="en-US" altLang="ko-KR" smtClean="0"/>
              <a:t> </a:t>
            </a:r>
            <a:r>
              <a:rPr lang="ko-KR" altLang="en-US" smtClean="0"/>
              <a:t>중심위치로부터 얼마나 흩어져 있는가</a:t>
            </a:r>
            <a:r>
              <a:rPr lang="en-US" altLang="ko-KR" smtClean="0"/>
              <a:t>?</a:t>
            </a:r>
          </a:p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88032-7E68-49BD-8455-DC16D5C8090F}" type="slidenum">
              <a:rPr lang="ko-KR" altLang="en-US" smtClean="0"/>
              <a:pPr>
                <a:defRPr/>
              </a:pPr>
              <a:t>2</a:t>
            </a:fld>
            <a:endParaRPr lang="en-US" altLang="ko-KR" b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상자그림</a:t>
            </a:r>
            <a:r>
              <a:rPr lang="en-US" altLang="ko-KR" dirty="0" smtClean="0"/>
              <a:t>(</a:t>
            </a:r>
            <a:r>
              <a:rPr lang="en-US" altLang="ko-KR" dirty="0"/>
              <a:t>b</a:t>
            </a:r>
            <a:r>
              <a:rPr lang="en-US" altLang="ko-KR" dirty="0" smtClean="0"/>
              <a:t>ox plot)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최솟값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최댓값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사분위수범위 등을 이용하여 자료의 중심위치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퍼진 정도 등을 하나의 그림으로 나타낸 것</a:t>
                </a:r>
                <a:endParaRPr lang="en-US" altLang="ko-KR" sz="1800" dirty="0" smtClean="0"/>
              </a:p>
              <a:p>
                <a:endParaRPr lang="en-US" altLang="ko-KR" sz="1800" dirty="0"/>
              </a:p>
              <a:p>
                <a:r>
                  <a:rPr lang="ko-KR" altLang="en-US" sz="1800" dirty="0" smtClean="0"/>
                  <a:t>작성하는 방법</a:t>
                </a:r>
                <a:endParaRPr lang="en-US" altLang="ko-KR" sz="1800" dirty="0" smtClean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sz="1600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IQR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을 구한다</a:t>
                </a:r>
                <a:r>
                  <a:rPr lang="en-US" altLang="ko-KR" sz="1600" dirty="0" smtClean="0"/>
                  <a:t>.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를 상자로 연결하고</a:t>
                </a:r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의 위치에 수직선을 긋는다</a:t>
                </a:r>
                <a:r>
                  <a:rPr lang="en-US" altLang="ko-KR" sz="1600" dirty="0" smtClean="0"/>
                  <a:t>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ko-KR" altLang="en-US" sz="1600" dirty="0" smtClean="0"/>
                  <a:t>성자의 양 끝으로부터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1.5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sz="1600" b="0" i="1" smtClean="0">
                        <a:latin typeface="Cambria Math"/>
                        <a:ea typeface="Cambria Math"/>
                      </a:rPr>
                      <m:t>𝐼𝑄𝑅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크기의 범위를 경계로 하여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이 범위 안에 포함되는 최솟값과 최댓값을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6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로부터 선으로 연결한다</a:t>
                </a:r>
                <a:r>
                  <a:rPr lang="en-US" altLang="ko-KR" sz="1600" dirty="0" smtClean="0"/>
                  <a:t>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ko-KR" altLang="en-US" sz="1600" dirty="0" smtClean="0"/>
                  <a:t>양 경계로부터 벗어난 자료의 값을 </a:t>
                </a:r>
                <a:r>
                  <a:rPr lang="en-US" altLang="ko-KR" sz="1600" dirty="0" smtClean="0"/>
                  <a:t>*</a:t>
                </a:r>
                <a:r>
                  <a:rPr lang="ko-KR" altLang="en-US" sz="1600" dirty="0" smtClean="0"/>
                  <a:t>로 표시한다</a:t>
                </a:r>
                <a:r>
                  <a:rPr lang="en-US" altLang="ko-KR" sz="1600" dirty="0" smtClean="0"/>
                  <a:t>. (</a:t>
                </a:r>
                <a:r>
                  <a:rPr lang="ko-KR" altLang="en-US" sz="1600" dirty="0" err="1" smtClean="0"/>
                  <a:t>이상점</a:t>
                </a:r>
                <a:r>
                  <a:rPr lang="en-US" altLang="ko-KR" sz="1600" dirty="0" smtClean="0"/>
                  <a:t>, outliers)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20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03" y="4038600"/>
            <a:ext cx="5181600" cy="208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9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상자그</a:t>
            </a:r>
            <a:r>
              <a:rPr lang="ko-KR" altLang="en-US" dirty="0"/>
              <a:t>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교차로의 소음 측정 자료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=50)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𝑛𝑝</m:t>
                    </m:r>
                    <m:r>
                      <a:rPr lang="en-US" altLang="ko-KR" i="1" dirty="0">
                        <a:latin typeface="Cambria Math"/>
                      </a:rPr>
                      <m:t>=50×0.25=12.5 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 smtClean="0"/>
                  <a:t>13</a:t>
                </a:r>
                <a:r>
                  <a:rPr lang="ko-KR" altLang="en-US" dirty="0" smtClean="0"/>
                  <a:t>번째 </a:t>
                </a:r>
                <a:r>
                  <a:rPr lang="ko-KR" altLang="en-US" dirty="0"/>
                  <a:t>값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57.6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𝑛𝑝</m:t>
                    </m:r>
                    <m:r>
                      <a:rPr lang="en-US" altLang="ko-KR" i="1" dirty="0">
                        <a:latin typeface="Cambria Math"/>
                      </a:rPr>
                      <m:t>=50×0.5=25 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 smtClean="0"/>
                  <a:t>25</a:t>
                </a:r>
                <a:r>
                  <a:rPr lang="ko-KR" altLang="en-US" dirty="0" smtClean="0"/>
                  <a:t>번째와 </a:t>
                </a:r>
                <a:r>
                  <a:rPr lang="en-US" altLang="ko-KR" dirty="0" smtClean="0"/>
                  <a:t>26</a:t>
                </a:r>
                <a:r>
                  <a:rPr lang="ko-KR" altLang="en-US" dirty="0" smtClean="0"/>
                  <a:t>번째의 평균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60.9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𝑛𝑝</m:t>
                    </m:r>
                    <m:r>
                      <a:rPr lang="en-US" altLang="ko-KR" i="1" dirty="0">
                        <a:latin typeface="Cambria Math"/>
                      </a:rPr>
                      <m:t>=50×0.75=37.5 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 smtClean="0"/>
                  <a:t>28</a:t>
                </a:r>
                <a:r>
                  <a:rPr lang="ko-KR" altLang="en-US" dirty="0" smtClean="0"/>
                  <a:t>번째 </a:t>
                </a:r>
                <a:r>
                  <a:rPr lang="ko-KR" altLang="en-US" dirty="0"/>
                  <a:t>값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63.8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IQR = 63.8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ko-KR" dirty="0" smtClean="0"/>
                  <a:t> 57.6 = 6.2</a:t>
                </a:r>
              </a:p>
              <a:p>
                <a:pPr lvl="1"/>
                <a:r>
                  <a:rPr lang="ko-KR" altLang="en-US" dirty="0" err="1" smtClean="0"/>
                  <a:t>경곗값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−1.5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𝐼𝑄𝑅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=57.6−1.5×6.2=48.3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1.5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𝐼𝑄𝑅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=63.8+1.5×6.2=73.1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−1.5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𝐼𝑄𝑅</m:t>
                    </m:r>
                  </m:oMath>
                </a14:m>
                <a:r>
                  <a:rPr lang="ko-KR" altLang="en-US" dirty="0" smtClean="0"/>
                  <a:t> 보다 큰 최솟값 </a:t>
                </a:r>
                <a:r>
                  <a:rPr lang="en-US" altLang="ko-KR" dirty="0" smtClean="0"/>
                  <a:t>= 51.3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1.5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𝐼𝑄𝑅</m:t>
                    </m:r>
                  </m:oMath>
                </a14:m>
                <a:r>
                  <a:rPr lang="ko-KR" altLang="en-US" dirty="0" smtClean="0"/>
                  <a:t> 보다 작은 최댓값 </a:t>
                </a:r>
                <a:r>
                  <a:rPr lang="en-US" altLang="ko-KR" dirty="0" smtClean="0"/>
                  <a:t>= 69.4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21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70" y="4495800"/>
            <a:ext cx="60263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9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상자그림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상자그림은 자료 분포의 다양한 특성을 하나의 그림으로 나타낸 것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중심위치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퍼진 정도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대칭성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분포의 집중 정도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이상점</a:t>
            </a:r>
            <a:r>
              <a:rPr lang="ko-KR" altLang="en-US" sz="1800" dirty="0" smtClean="0"/>
              <a:t> 등을 파악할 수 있다</a:t>
            </a:r>
            <a:r>
              <a:rPr lang="en-US" altLang="ko-KR" sz="1800" dirty="0" smtClean="0"/>
              <a:t>.)</a:t>
            </a:r>
          </a:p>
          <a:p>
            <a:pPr lvl="1"/>
            <a:r>
              <a:rPr lang="ko-KR" altLang="en-US" sz="1600" dirty="0" smtClean="0"/>
              <a:t>대칭적인 분포를 가진 </a:t>
            </a:r>
            <a:r>
              <a:rPr lang="ko-KR" altLang="en-US" sz="1600" dirty="0"/>
              <a:t>자료의 상자그림은 어떤 모양일까</a:t>
            </a:r>
            <a:r>
              <a:rPr lang="en-US" altLang="ko-KR" sz="1600" dirty="0" smtClean="0"/>
              <a:t>?</a:t>
            </a:r>
          </a:p>
          <a:p>
            <a:pPr lvl="1"/>
            <a:r>
              <a:rPr lang="ko-KR" altLang="en-US" sz="1600" dirty="0" smtClean="0"/>
              <a:t>왼쪽으로 편중된 자료의 상자그림은 어떤 모양일까</a:t>
            </a:r>
            <a:r>
              <a:rPr lang="en-US" altLang="ko-KR" sz="1600" dirty="0" smtClean="0"/>
              <a:t>?</a:t>
            </a:r>
          </a:p>
          <a:p>
            <a:pPr lvl="1"/>
            <a:r>
              <a:rPr lang="ko-KR" altLang="en-US" sz="1600" dirty="0" smtClean="0"/>
              <a:t>오른</a:t>
            </a:r>
            <a:r>
              <a:rPr lang="ko-KR" altLang="en-US" sz="1600" dirty="0"/>
              <a:t>쪽</a:t>
            </a:r>
            <a:r>
              <a:rPr lang="ko-KR" altLang="en-US" sz="1600" dirty="0" smtClean="0"/>
              <a:t>으로 </a:t>
            </a:r>
            <a:r>
              <a:rPr lang="ko-KR" altLang="en-US" sz="1600" dirty="0"/>
              <a:t>편중된 자료의 상자그림은 어떤 모양일까</a:t>
            </a:r>
            <a:r>
              <a:rPr lang="en-US" altLang="ko-KR" sz="1600" dirty="0"/>
              <a:t>?</a:t>
            </a:r>
          </a:p>
          <a:p>
            <a:pPr lvl="1"/>
            <a:endParaRPr lang="en-US" altLang="ko-KR" dirty="0" smtClean="0"/>
          </a:p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남학생과 여학생 키에 대한 상자그림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22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36004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3746918"/>
            <a:ext cx="31786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남학생의 키는 여학생의 키보다 약 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10cm </a:t>
            </a:r>
            <a:r>
              <a:rPr lang="ko-KR" altLang="en-US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정도 크다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lang="ko-KR" altLang="en-US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en-US" altLang="ko-KR" sz="16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퍼진 정도는 남학생이 약간 더 크다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남학생의 키는 대칭에 가깝지만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여학생의 키는 제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 </a:t>
            </a:r>
            <a:r>
              <a:rPr lang="ko-KR" altLang="en-US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사분위수와 중앙값 사이에 집중되어 있다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lang="ko-KR" altLang="en-US" sz="16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5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도수분포표에서 자료의 요약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계급과 각 계급에서 도수로 주어지는 자료에 대해 평균과 표준편차를 구하는 방법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ko-KR" sz="1600" dirty="0" smtClean="0"/>
                  <a:t>  =  </a:t>
                </a:r>
                <a:r>
                  <a:rPr lang="ko-KR" altLang="en-US" sz="1600" dirty="0" smtClean="0"/>
                  <a:t>계급의 수</a:t>
                </a:r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 =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𝑖</m:t>
                    </m:r>
                    <m:r>
                      <a:rPr lang="en-US" altLang="ko-KR" sz="1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1600" dirty="0" smtClean="0"/>
                  <a:t>번째 계급의 도수</a:t>
                </a:r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=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𝑖</m:t>
                    </m:r>
                    <m:r>
                      <a:rPr lang="en-US" altLang="ko-KR" sz="1600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1600" dirty="0" smtClean="0"/>
                  <a:t>번째 </a:t>
                </a:r>
                <a:r>
                  <a:rPr lang="ko-KR" altLang="en-US" sz="1600" dirty="0"/>
                  <a:t>계급의 </a:t>
                </a:r>
                <a:r>
                  <a:rPr lang="ko-KR" altLang="en-US" sz="1600" dirty="0" smtClean="0"/>
                  <a:t>중앙</a:t>
                </a:r>
                <a:r>
                  <a:rPr lang="ko-KR" altLang="en-US" sz="1600" dirty="0"/>
                  <a:t>값</a:t>
                </a:r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𝑛</m:t>
                    </m:r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600" dirty="0" smtClean="0"/>
                  <a:t>  = </a:t>
                </a:r>
                <a:r>
                  <a:rPr lang="ko-KR" altLang="en-US" sz="1600" dirty="0" smtClean="0"/>
                  <a:t>전체 자료의 수</a:t>
                </a:r>
                <a:endParaRPr lang="en-US" altLang="ko-KR" sz="1600" dirty="0" smtClean="0"/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ko-KR" altLang="en-US" sz="1600" dirty="0" smtClean="0"/>
                  <a:t>표본평균</a:t>
                </a:r>
                <a:r>
                  <a:rPr lang="en-US" altLang="ko-KR" sz="16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600" dirty="0" smtClean="0"/>
              </a:p>
              <a:p>
                <a:pPr lvl="1"/>
                <a:r>
                  <a:rPr lang="ko-KR" altLang="en-US" sz="1600" dirty="0" smtClean="0"/>
                  <a:t>표본분산</a:t>
                </a:r>
                <a:r>
                  <a:rPr lang="en-US" altLang="ko-KR" sz="16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600" b="0" i="1" smtClean="0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dirty="0" smtClean="0"/>
              </a:p>
              <a:p>
                <a:endParaRPr lang="en-US" altLang="ko-KR" sz="1600" dirty="0"/>
              </a:p>
              <a:p>
                <a:r>
                  <a:rPr lang="ko-KR" altLang="en-US" sz="1800" dirty="0" smtClean="0"/>
                  <a:t>예</a:t>
                </a:r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13)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=168.1</m:t>
                    </m:r>
                  </m:oMath>
                </a14:m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=7.64</m:t>
                    </m:r>
                  </m:oMath>
                </a14:m>
                <a:endParaRPr lang="en-US" altLang="ko-KR" sz="1600" dirty="0" smtClean="0"/>
              </a:p>
              <a:p>
                <a:pPr lvl="1"/>
                <a:r>
                  <a:rPr lang="ko-KR" altLang="en-US" sz="1600" dirty="0" smtClean="0"/>
                  <a:t>원 자료에 대한 평균과 분산</a:t>
                </a:r>
                <a:r>
                  <a:rPr lang="en-US" altLang="ko-KR" sz="1600" dirty="0" smtClean="0"/>
                  <a:t>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sz="1600" b="0" i="1" smtClean="0">
                        <a:latin typeface="Cambria Math"/>
                      </a:rPr>
                      <m:t>=168.0, </m:t>
                    </m:r>
                    <m:r>
                      <a:rPr lang="en-US" altLang="ko-KR" sz="1600" b="0" i="1" smtClean="0">
                        <a:latin typeface="Cambria Math"/>
                      </a:rPr>
                      <m:t>𝑠</m:t>
                    </m:r>
                    <m:r>
                      <a:rPr lang="en-US" altLang="ko-KR" sz="1600" b="0" i="1" smtClean="0">
                        <a:latin typeface="Cambria Math"/>
                      </a:rPr>
                      <m:t>=7.66</m:t>
                    </m:r>
                  </m:oMath>
                </a14:m>
                <a:endParaRPr lang="en-US" altLang="ko-KR" sz="1600" dirty="0" smtClean="0"/>
              </a:p>
              <a:p>
                <a:pPr lvl="1"/>
                <a:r>
                  <a:rPr lang="ko-KR" altLang="en-US" sz="1600" dirty="0" smtClean="0"/>
                  <a:t>약간의 정보 손실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 r="-13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4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중심위치의 측도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표본평균</a:t>
                </a:r>
                <a:r>
                  <a:rPr lang="en-US" altLang="ko-KR" dirty="0" smtClean="0"/>
                  <a:t>(sample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mean):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중심위치의 측도로 가장 많이 사용된다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단점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극단적으로 아주 큰 이나 아주 작은 값의 영향을 많이 받을 수 있다</a:t>
                </a:r>
                <a:r>
                  <a:rPr lang="en-US" altLang="ko-KR" dirty="0" smtClean="0"/>
                  <a:t>. (not robust)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err="1" smtClean="0"/>
                  <a:t>관측값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89, 74, 91, 88, 72, 84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=6, 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=498,  </m:t>
                    </m:r>
                    <m:bar>
                      <m:barPr>
                        <m:pos m:val="to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b="0" i="1" smtClean="0">
                        <a:latin typeface="Cambria Math"/>
                      </a:rPr>
                      <m:t>=83</m:t>
                    </m:r>
                  </m:oMath>
                </a14:m>
                <a:endParaRPr lang="ko-KR" altLang="en-US" dirty="0" smtClean="0"/>
              </a:p>
            </p:txBody>
          </p:sp>
        </mc:Choice>
        <mc:Fallback xmlns="">
          <p:sp>
            <p:nvSpPr>
              <p:cNvPr id="1433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88032-7E68-49BD-8455-DC16D5C8090F}" type="slidenum">
              <a:rPr lang="ko-KR" altLang="en-US" smtClean="0"/>
              <a:pPr>
                <a:defRPr/>
              </a:pPr>
              <a:t>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0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중앙값</a:t>
            </a:r>
            <a:r>
              <a:rPr lang="en-US" altLang="ko-KR" dirty="0" smtClean="0"/>
              <a:t>(median)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자료를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크기 순으로 배열할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중앙에 위치하는 값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자료의 수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/>
                  <a:t>가</a:t>
                </a:r>
                <a:r>
                  <a:rPr lang="ko-KR" altLang="en-US" dirty="0" smtClean="0"/>
                  <a:t> 홀수이면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dirty="0" smtClean="0"/>
                  <a:t> 번째 </a:t>
                </a:r>
                <a:r>
                  <a:rPr lang="ko-KR" altLang="en-US" dirty="0" err="1" smtClean="0"/>
                  <a:t>관측값</a:t>
                </a:r>
                <a:endParaRPr lang="en-US" altLang="ko-KR" dirty="0" smtClean="0"/>
              </a:p>
              <a:p>
                <a:pPr lvl="1"/>
                <a:r>
                  <a:rPr lang="ko-KR" altLang="en-US" dirty="0"/>
                  <a:t>자료의 </a:t>
                </a:r>
                <a:r>
                  <a:rPr lang="ko-KR" altLang="en-US" dirty="0" smtClean="0"/>
                  <a:t>수가 </a:t>
                </a:r>
                <a:r>
                  <a:rPr lang="ko-KR" altLang="en-US" dirty="0"/>
                  <a:t>홀수이면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번째 </a:t>
                </a:r>
                <a:r>
                  <a:rPr lang="ko-KR" altLang="en-US" dirty="0" err="1" smtClean="0"/>
                  <a:t>관측값</a:t>
                </a:r>
                <a:r>
                  <a:rPr lang="ko-KR" altLang="en-US" dirty="0" err="1"/>
                  <a:t>과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ko-KR" altLang="en-US" dirty="0" smtClean="0"/>
                  <a:t> 번째 </a:t>
                </a:r>
                <a:r>
                  <a:rPr lang="ko-KR" altLang="en-US" dirty="0" err="1" smtClean="0"/>
                  <a:t>관측값의</a:t>
                </a:r>
                <a:r>
                  <a:rPr lang="ko-KR" altLang="en-US" dirty="0" smtClean="0"/>
                  <a:t> 평균</a:t>
                </a:r>
                <a:endParaRPr lang="en-US" altLang="ko-KR" dirty="0"/>
              </a:p>
              <a:p>
                <a:r>
                  <a:rPr lang="ko-KR" altLang="en-US" dirty="0" err="1" smtClean="0"/>
                  <a:t>관측값의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50% </a:t>
                </a:r>
                <a:r>
                  <a:rPr lang="ko-KR" altLang="en-US" dirty="0" smtClean="0"/>
                  <a:t>이상이 중앙값 이상이고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관측값의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50% </a:t>
                </a:r>
                <a:r>
                  <a:rPr lang="ko-KR" altLang="en-US" dirty="0" smtClean="0"/>
                  <a:t>이상이 중앙값 이하이다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err="1" smtClean="0"/>
                  <a:t>관측값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89, 74, 91, 88, 72, 84</a:t>
                </a:r>
              </a:p>
              <a:p>
                <a:pPr lvl="1"/>
                <a:r>
                  <a:rPr lang="ko-KR" altLang="en-US" dirty="0" smtClean="0"/>
                  <a:t>크기 순</a:t>
                </a:r>
                <a:r>
                  <a:rPr lang="en-US" altLang="ko-KR" dirty="0" smtClean="0"/>
                  <a:t>: 72, 74, 84, 88, 89, 91</a:t>
                </a:r>
              </a:p>
              <a:p>
                <a:pPr lvl="1"/>
                <a:r>
                  <a:rPr lang="ko-KR" altLang="en-US" dirty="0" smtClean="0"/>
                  <a:t>중앙값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= (84+88)/2 = 86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평균과 달리 </a:t>
                </a:r>
                <a:r>
                  <a:rPr lang="ko-KR" altLang="en-US" dirty="0" err="1" smtClean="0"/>
                  <a:t>관측값의</a:t>
                </a:r>
                <a:r>
                  <a:rPr lang="ko-KR" altLang="en-US" dirty="0" smtClean="0"/>
                  <a:t> 변화에 민감하지 않고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큰 </a:t>
                </a:r>
                <a:r>
                  <a:rPr lang="ko-KR" altLang="en-US" dirty="0" err="1" smtClean="0"/>
                  <a:t>관측값이나</a:t>
                </a:r>
                <a:r>
                  <a:rPr lang="ko-KR" altLang="en-US" dirty="0" smtClean="0"/>
                  <a:t> 작은 </a:t>
                </a:r>
                <a:r>
                  <a:rPr lang="ko-KR" altLang="en-US" dirty="0" err="1" smtClean="0"/>
                  <a:t>관측값에</a:t>
                </a:r>
                <a:r>
                  <a:rPr lang="ko-KR" altLang="en-US" dirty="0" smtClean="0"/>
                  <a:t> 영향을 받지 않는다</a:t>
                </a:r>
                <a:r>
                  <a:rPr lang="en-US" altLang="ko-KR" dirty="0" smtClean="0"/>
                  <a:t>. (robust)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최빈값</a:t>
            </a:r>
            <a:r>
              <a:rPr lang="en-US" altLang="ko-KR" dirty="0" smtClean="0"/>
              <a:t>(mode)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관측값</a:t>
            </a:r>
            <a:r>
              <a:rPr lang="ko-KR" altLang="en-US" dirty="0" smtClean="0"/>
              <a:t> 중에서 빈도수가 가장 큰 값</a:t>
            </a:r>
            <a:endParaRPr lang="en-US" altLang="ko-KR" dirty="0" smtClean="0"/>
          </a:p>
          <a:p>
            <a:r>
              <a:rPr lang="ko-KR" altLang="en-US" dirty="0" smtClean="0"/>
              <a:t>주로 </a:t>
            </a:r>
            <a:r>
              <a:rPr lang="ko-KR" altLang="en-US" dirty="0" err="1" smtClean="0"/>
              <a:t>이산형</a:t>
            </a:r>
            <a:r>
              <a:rPr lang="ko-KR" altLang="en-US" dirty="0" smtClean="0"/>
              <a:t> 자료나 범주형 자료에 대한 중심위치로 사용된다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콩의 개수에 대한 자료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최빈값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 3, </a:t>
            </a:r>
            <a:r>
              <a:rPr lang="ko-KR" altLang="en-US" dirty="0" smtClean="0"/>
              <a:t>평균 </a:t>
            </a:r>
            <a:r>
              <a:rPr lang="en-US" altLang="ko-KR" dirty="0" smtClean="0"/>
              <a:t>= 3.75, </a:t>
            </a:r>
            <a:r>
              <a:rPr lang="ko-KR" altLang="en-US" dirty="0" smtClean="0"/>
              <a:t>중앙값 </a:t>
            </a:r>
            <a:r>
              <a:rPr lang="en-US" altLang="ko-KR" dirty="0" smtClean="0"/>
              <a:t>= 4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연속형</a:t>
            </a:r>
            <a:r>
              <a:rPr lang="ko-KR" altLang="en-US" dirty="0" smtClean="0"/>
              <a:t> 자료에 대해서는 중심위치의 측도로 적절하지 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5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표본평균과</a:t>
            </a:r>
            <a:r>
              <a:rPr lang="en-US" altLang="ko-KR" dirty="0"/>
              <a:t> </a:t>
            </a:r>
            <a:r>
              <a:rPr lang="ko-KR" altLang="en-US" dirty="0"/>
              <a:t>중앙값의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표본평균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이해하기 쉽다</a:t>
            </a:r>
            <a:r>
              <a:rPr lang="en-US" altLang="ko-K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자료 전체의 값에 의해 결정된다</a:t>
            </a:r>
            <a:r>
              <a:rPr lang="en-US" altLang="ko-K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극단적인 값에 큰 영향을 받을 수 있다</a:t>
            </a:r>
            <a:r>
              <a:rPr lang="en-US" altLang="ko-K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자료에 대한 기본 통계 수치로 자주 이용된다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중앙값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중앙값은 자료의 중앙 부분에만 영향을 받는다</a:t>
            </a:r>
            <a:r>
              <a:rPr lang="en-US" altLang="ko-KR" dirty="0" smtClean="0"/>
              <a:t>,</a:t>
            </a:r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극단적으로 큰 값이나 작은 값에 영향을 받지 않는다</a:t>
            </a:r>
            <a:r>
              <a:rPr lang="en-US" altLang="ko-K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예제의 자료에서 </a:t>
            </a:r>
            <a:r>
              <a:rPr lang="en-US" altLang="ko-KR" dirty="0" smtClean="0"/>
              <a:t>74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으로 바뀐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평균은 </a:t>
            </a:r>
            <a:r>
              <a:rPr lang="en-US" altLang="ko-KR" dirty="0" smtClean="0"/>
              <a:t>83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79</a:t>
            </a:r>
            <a:r>
              <a:rPr lang="ko-KR" altLang="en-US" dirty="0" smtClean="0"/>
              <a:t>로 변화하지만 중앙값은 여전히 </a:t>
            </a:r>
            <a:r>
              <a:rPr lang="en-US" altLang="ko-KR" dirty="0" smtClean="0"/>
              <a:t>86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표본평균과</a:t>
            </a:r>
            <a:r>
              <a:rPr lang="en-US" altLang="ko-KR" dirty="0"/>
              <a:t> </a:t>
            </a:r>
            <a:r>
              <a:rPr lang="ko-KR" altLang="en-US" dirty="0"/>
              <a:t>중앙값의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표본평균과 중앙값 중에서 어는 것이 중심위치의 측도로 적절한가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직원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명으로 구성된 중소기업의 월 소득 자료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130, 150, 170 ,180, 720</a:t>
            </a:r>
          </a:p>
          <a:p>
            <a:pPr lvl="1"/>
            <a:r>
              <a:rPr lang="ko-KR" altLang="en-US" dirty="0" smtClean="0"/>
              <a:t>평균 </a:t>
            </a:r>
            <a:r>
              <a:rPr lang="en-US" altLang="ko-KR" dirty="0" smtClean="0"/>
              <a:t>= 270, </a:t>
            </a:r>
            <a:r>
              <a:rPr lang="ko-KR" altLang="en-US" dirty="0" smtClean="0"/>
              <a:t>중앙값 </a:t>
            </a:r>
            <a:r>
              <a:rPr lang="en-US" altLang="ko-KR" dirty="0" smtClean="0"/>
              <a:t>= 170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편중된 자료</a:t>
            </a:r>
            <a:r>
              <a:rPr lang="en-US" altLang="ko-KR" dirty="0" smtClean="0"/>
              <a:t>(skewed data)</a:t>
            </a:r>
            <a:r>
              <a:rPr lang="ko-KR" altLang="en-US" dirty="0" smtClean="0"/>
              <a:t>에 대해서는 중앙값이 표본평균보다 중심위치의 측도로 적절할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7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분포 모양에 따른 중심위치의 측도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8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46355"/>
            <a:ext cx="7848600" cy="382249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828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퍼진 정도의 측도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자료의 중심 위치에 대한 측도만으로는 자료의 분포 특징을 파악하는데 부족하다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같은 중심 위치를 가지지만 분포 형태가 다를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자료가 중심 위치로부터 얼마나 퍼져 있는지를 나타내는 측도가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9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42672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2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S_2006">
  <a:themeElements>
    <a:clrScheme name="">
      <a:dk1>
        <a:srgbClr val="000000"/>
      </a:dk1>
      <a:lt1>
        <a:srgbClr val="FFF2BE"/>
      </a:lt1>
      <a:dk2>
        <a:srgbClr val="003399"/>
      </a:dk2>
      <a:lt2>
        <a:srgbClr val="808080"/>
      </a:lt2>
      <a:accent1>
        <a:srgbClr val="CC9700"/>
      </a:accent1>
      <a:accent2>
        <a:srgbClr val="FFCC00"/>
      </a:accent2>
      <a:accent3>
        <a:srgbClr val="FFF7DB"/>
      </a:accent3>
      <a:accent4>
        <a:srgbClr val="000000"/>
      </a:accent4>
      <a:accent5>
        <a:srgbClr val="E2C9AA"/>
      </a:accent5>
      <a:accent6>
        <a:srgbClr val="E7B900"/>
      </a:accent6>
      <a:hlink>
        <a:srgbClr val="003366"/>
      </a:hlink>
      <a:folHlink>
        <a:srgbClr val="666699"/>
      </a:folHlink>
    </a:clrScheme>
    <a:fontScheme name="CDS_200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DS_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S_20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8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B900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CDS_2006</Template>
  <TotalTime>4315</TotalTime>
  <Words>2095</Words>
  <Application>Microsoft Office PowerPoint</Application>
  <PresentationFormat>화면 슬라이드 쇼(4:3)</PresentationFormat>
  <Paragraphs>245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CDS_2006</vt:lpstr>
      <vt:lpstr>3장</vt:lpstr>
      <vt:lpstr>도표, 그림 vs 수치</vt:lpstr>
      <vt:lpstr>중심위치의 측도</vt:lpstr>
      <vt:lpstr>중앙값(median)</vt:lpstr>
      <vt:lpstr>최빈값(mode)</vt:lpstr>
      <vt:lpstr>표본평균과 중앙값의 비교</vt:lpstr>
      <vt:lpstr>표본평균과 중앙값의 비교</vt:lpstr>
      <vt:lpstr>분포 모양에 따른 중심위치의 측도</vt:lpstr>
      <vt:lpstr>퍼진 정도의 측도</vt:lpstr>
      <vt:lpstr>분산(variance)과 표준편차(standard deviation)</vt:lpstr>
      <vt:lpstr>표본분산</vt:lpstr>
      <vt:lpstr>범위(range)</vt:lpstr>
      <vt:lpstr>백분위수(percentile)</vt:lpstr>
      <vt:lpstr>백분위수</vt:lpstr>
      <vt:lpstr>사분위수(quartile)와 사분위수범위(IQR)</vt:lpstr>
      <vt:lpstr>표준편차, 범위, 사분위수범위의 비교</vt:lpstr>
      <vt:lpstr>표준편차, 범위, 사분위수범위의 비교</vt:lpstr>
      <vt:lpstr>변동계수(coefficient of variation, CV)</vt:lpstr>
      <vt:lpstr>변동계수</vt:lpstr>
      <vt:lpstr>상자그림(box plot)</vt:lpstr>
      <vt:lpstr>상자그림</vt:lpstr>
      <vt:lpstr>상자그림</vt:lpstr>
      <vt:lpstr>도수분포표에서 자료의 요약</vt:lpstr>
    </vt:vector>
  </TitlesOfParts>
  <Company>Inha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Decision Tree</dc:title>
  <dc:creator>Heon Jin Park</dc:creator>
  <cp:lastModifiedBy>Jinho Park</cp:lastModifiedBy>
  <cp:revision>158</cp:revision>
  <dcterms:created xsi:type="dcterms:W3CDTF">2002-01-02T14:08:33Z</dcterms:created>
  <dcterms:modified xsi:type="dcterms:W3CDTF">2016-02-12T04:34:43Z</dcterms:modified>
</cp:coreProperties>
</file>